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434" r:id="rId3"/>
    <p:sldId id="424" r:id="rId4"/>
    <p:sldId id="449" r:id="rId5"/>
    <p:sldId id="456" r:id="rId6"/>
    <p:sldId id="452" r:id="rId7"/>
    <p:sldId id="455" r:id="rId8"/>
    <p:sldId id="393" r:id="rId9"/>
    <p:sldId id="453" r:id="rId10"/>
    <p:sldId id="436" r:id="rId11"/>
  </p:sldIdLst>
  <p:sldSz cx="12192000" cy="6858000"/>
  <p:notesSz cx="7026275" cy="93122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ne Farrell" initials="JF" lastIdx="3" clrIdx="0">
    <p:extLst/>
  </p:cmAuthor>
  <p:cmAuthor id="2" name="Allie Isbell" initials="AI" lastIdx="2" clrIdx="1">
    <p:extLst/>
  </p:cmAuthor>
  <p:cmAuthor id="3" name="Chelsea Young" initials="CY" lastIdx="1" clrIdx="2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7728"/>
    <a:srgbClr val="23AB67"/>
    <a:srgbClr val="27AC72"/>
    <a:srgbClr val="339966"/>
    <a:srgbClr val="4472C4"/>
    <a:srgbClr val="A5A5A5"/>
    <a:srgbClr val="9BDCE9"/>
    <a:srgbClr val="E6F2F2"/>
    <a:srgbClr val="CCFFCC"/>
    <a:srgbClr val="9AE2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01" autoAdjust="0"/>
    <p:restoredTop sz="95562" autoAdjust="0"/>
  </p:normalViewPr>
  <p:slideViewPr>
    <p:cSldViewPr snapToGrid="0">
      <p:cViewPr varScale="1">
        <p:scale>
          <a:sx n="107" d="100"/>
          <a:sy n="107" d="100"/>
        </p:scale>
        <p:origin x="450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482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9863" y="0"/>
            <a:ext cx="304482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DFAAB0-28AC-414D-A0C8-CF64F94CB31E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5550"/>
            <a:ext cx="304482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9863" y="8845550"/>
            <a:ext cx="304482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171DCC-79A2-4044-B001-A6454045FD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1409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482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9863" y="0"/>
            <a:ext cx="304482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41265E-9949-4DD9-8665-D56D3AEE7A1A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8000" cy="31432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3263" y="4481513"/>
            <a:ext cx="5619750" cy="36671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5550"/>
            <a:ext cx="304482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9863" y="8845550"/>
            <a:ext cx="304482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3BED24-A246-45EA-8B4C-C5218DE2F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327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3BED24-A246-45EA-8B4C-C5218DE2FDE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0939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3BED24-A246-45EA-8B4C-C5218DE2FDE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8603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3BED24-A246-45EA-8B4C-C5218DE2FDE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3892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C64D2A-9B8B-4967-8EA5-D646EF645A8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1458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3BED24-A246-45EA-8B4C-C5218DE2FDE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5207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C64D2A-9B8B-4967-8EA5-D646EF645A8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0398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C64D2A-9B8B-4967-8EA5-D646EF645A8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4948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C64D2A-9B8B-4967-8EA5-D646EF645A8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3102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3BED24-A246-45EA-8B4C-C5218DE2FDE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6281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3BED24-A246-45EA-8B4C-C5218DE2FDE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1505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B920E-5A03-4861-B8F1-A3335176E634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197FB-0B1C-4B9C-9996-069D8E69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292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B920E-5A03-4861-B8F1-A3335176E634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197FB-0B1C-4B9C-9996-069D8E69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3963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B920E-5A03-4861-B8F1-A3335176E634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197FB-0B1C-4B9C-9996-069D8E69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724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B920E-5A03-4861-B8F1-A3335176E634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197FB-0B1C-4B9C-9996-069D8E69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213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B920E-5A03-4861-B8F1-A3335176E634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197FB-0B1C-4B9C-9996-069D8E69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532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B920E-5A03-4861-B8F1-A3335176E634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197FB-0B1C-4B9C-9996-069D8E69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246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B920E-5A03-4861-B8F1-A3335176E634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197FB-0B1C-4B9C-9996-069D8E69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186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B920E-5A03-4861-B8F1-A3335176E634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197FB-0B1C-4B9C-9996-069D8E69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1547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B920E-5A03-4861-B8F1-A3335176E634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197FB-0B1C-4B9C-9996-069D8E69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2776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B920E-5A03-4861-B8F1-A3335176E634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197FB-0B1C-4B9C-9996-069D8E69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324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B920E-5A03-4861-B8F1-A3335176E634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197FB-0B1C-4B9C-9996-069D8E69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8225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EB920E-5A03-4861-B8F1-A3335176E634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7197FB-0B1C-4B9C-9996-069D8E69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9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12107" y="1487151"/>
            <a:ext cx="10700640" cy="280076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4400" dirty="0">
                <a:latin typeface="Franklin Gothic Heavy" panose="020B0903020102020204" pitchFamily="34" charset="0"/>
              </a:rPr>
              <a:t>TIP Funding Pursuit</a:t>
            </a:r>
          </a:p>
          <a:p>
            <a:pPr algn="ctr"/>
            <a:r>
              <a:rPr lang="en-US" sz="4400" dirty="0">
                <a:latin typeface="Franklin Gothic Heavy" panose="020B0903020102020204" pitchFamily="34" charset="0"/>
              </a:rPr>
              <a:t>For</a:t>
            </a:r>
          </a:p>
          <a:p>
            <a:pPr algn="ctr"/>
            <a:r>
              <a:rPr lang="en-US" sz="4400" dirty="0">
                <a:latin typeface="Franklin Gothic Heavy" panose="020B0903020102020204" pitchFamily="34" charset="0"/>
              </a:rPr>
              <a:t>The Woodlands Township Pedestrian &amp; Bicycle Master Plan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2880" y="4672669"/>
            <a:ext cx="11462746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3200" dirty="0">
                <a:solidFill>
                  <a:srgbClr val="339966"/>
                </a:solidFill>
                <a:latin typeface="Franklin Gothic Demi" panose="020B0703020102020204" pitchFamily="34" charset="0"/>
              </a:rPr>
              <a:t>Board Presentation</a:t>
            </a:r>
          </a:p>
          <a:p>
            <a:pPr algn="ctr"/>
            <a:r>
              <a:rPr lang="en-US" sz="3200" dirty="0">
                <a:solidFill>
                  <a:srgbClr val="339966"/>
                </a:solidFill>
                <a:latin typeface="Franklin Gothic Demi" panose="020B0703020102020204" pitchFamily="34" charset="0"/>
              </a:rPr>
              <a:t>October 18, 2018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40BAF67-7BE6-4424-9BD1-D81EE6D6B5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374" y="4900224"/>
            <a:ext cx="2250692" cy="513984"/>
          </a:xfrm>
          <a:prstGeom prst="rect">
            <a:avLst/>
          </a:prstGeom>
        </p:spPr>
      </p:pic>
      <p:pic>
        <p:nvPicPr>
          <p:cNvPr id="1026" name="C4A89951-DCD1-4FCE-9A04-62C87F174A3C" descr="8CB6B21D-BC2D-4678-A7C1-13F2281B3BDB@thegoodmancorp">
            <a:extLst>
              <a:ext uri="{FF2B5EF4-FFF2-40B4-BE49-F238E27FC236}">
                <a16:creationId xmlns:a16="http://schemas.microsoft.com/office/drawing/2014/main" id="{70302A9A-875A-4EE7-9ABA-0F0BEB8B5B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1592" y="4670833"/>
            <a:ext cx="1034034" cy="97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12942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392485"/>
            <a:ext cx="875995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solidFill>
                  <a:srgbClr val="339966"/>
                </a:solidFill>
                <a:latin typeface="Franklin Gothic Medium" panose="020B0603020102020204" pitchFamily="34" charset="0"/>
              </a:rPr>
              <a:t>Conclusion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1627" y="1350770"/>
            <a:ext cx="3384294" cy="443022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269474" y="1350770"/>
            <a:ext cx="7162680" cy="3872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sz="1900" dirty="0">
              <a:latin typeface="Franklin Gothic Medium" panose="020B0603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Franklin Gothic Medium" panose="020B0603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 short-term projects are worth funding</a:t>
            </a:r>
          </a:p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sz="2400" dirty="0">
              <a:latin typeface="Franklin Gothic Medium" panose="020B0603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Franklin Gothic Medium" panose="020B0603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Grant/funding opportunities vary by funding source</a:t>
            </a:r>
          </a:p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sz="2400" dirty="0">
              <a:latin typeface="Franklin Gothic Medium" panose="020B0603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Franklin Gothic Medium" panose="020B0603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 TIP Funding Pursuit:</a:t>
            </a:r>
          </a:p>
          <a:p>
            <a:pPr marL="800100" lvl="1" indent="-342900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latin typeface="Franklin Gothic Medium" panose="020B0603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Recommend proceeding with preparation of 2 application(s) for 4 identified projects </a:t>
            </a:r>
            <a:endParaRPr lang="en-US" sz="1900" dirty="0">
              <a:latin typeface="Franklin Gothic Medium" panose="020B0603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endParaRPr lang="en-US" sz="2000" dirty="0">
              <a:latin typeface="Franklin Gothic Medium" panose="020B0603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3906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38889" y="1539240"/>
            <a:ext cx="7258639" cy="4175759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>
                <a:latin typeface="Franklin Gothic Medium" panose="020B0603020102020204" pitchFamily="34" charset="0"/>
              </a:rPr>
              <a:t>Step 1: Review TIP Funding Criteria</a:t>
            </a:r>
          </a:p>
          <a:p>
            <a:pPr marL="0" indent="0">
              <a:buNone/>
            </a:pPr>
            <a:r>
              <a:rPr lang="en-US" dirty="0">
                <a:latin typeface="Franklin Gothic Medium" panose="020B0603020102020204" pitchFamily="34" charset="0"/>
              </a:rPr>
              <a:t>Step 2: Assess Fast-Track Projects</a:t>
            </a:r>
          </a:p>
          <a:p>
            <a:pPr marL="0" indent="0">
              <a:buNone/>
            </a:pPr>
            <a:r>
              <a:rPr lang="en-US" dirty="0">
                <a:latin typeface="Franklin Gothic Medium" panose="020B0603020102020204" pitchFamily="34" charset="0"/>
              </a:rPr>
              <a:t>Step 3: Develop Recommendations</a:t>
            </a:r>
          </a:p>
          <a:p>
            <a:pPr marL="0" indent="0">
              <a:buNone/>
            </a:pPr>
            <a:r>
              <a:rPr lang="en-US" dirty="0">
                <a:latin typeface="Franklin Gothic Medium" panose="020B0603020102020204" pitchFamily="34" charset="0"/>
              </a:rPr>
              <a:t>Step 4: Assess Broader Short-Term Projects</a:t>
            </a:r>
          </a:p>
          <a:p>
            <a:pPr marL="0" indent="0">
              <a:buNone/>
            </a:pPr>
            <a:r>
              <a:rPr lang="en-US" dirty="0">
                <a:latin typeface="Franklin Gothic Medium" panose="020B0603020102020204" pitchFamily="34" charset="0"/>
              </a:rPr>
              <a:t>Step 5: Develop Recommendations</a:t>
            </a:r>
          </a:p>
          <a:p>
            <a:pPr marL="0" indent="0">
              <a:buNone/>
            </a:pPr>
            <a:r>
              <a:rPr lang="en-US" dirty="0">
                <a:latin typeface="Franklin Gothic Medium" panose="020B0603020102020204" pitchFamily="34" charset="0"/>
              </a:rPr>
              <a:t>Step 6: Address Board Concerns</a:t>
            </a:r>
          </a:p>
          <a:p>
            <a:pPr marL="0" indent="0">
              <a:buNone/>
            </a:pPr>
            <a:r>
              <a:rPr lang="en-US" dirty="0">
                <a:latin typeface="Franklin Gothic Medium" panose="020B0603020102020204" pitchFamily="34" charset="0"/>
              </a:rPr>
              <a:t>Step 7: Refine Recommendations</a:t>
            </a:r>
          </a:p>
          <a:p>
            <a:pPr marL="0" indent="0">
              <a:buNone/>
            </a:pPr>
            <a:r>
              <a:rPr lang="en-US" dirty="0">
                <a:latin typeface="Franklin Gothic Medium" panose="020B0603020102020204" pitchFamily="34" charset="0"/>
              </a:rPr>
              <a:t>Step 8: Receive Board Approval</a:t>
            </a:r>
          </a:p>
          <a:p>
            <a:pPr marL="0" indent="0">
              <a:buNone/>
            </a:pPr>
            <a:r>
              <a:rPr lang="en-US" dirty="0">
                <a:latin typeface="Franklin Gothic Medium" panose="020B0603020102020204" pitchFamily="34" charset="0"/>
              </a:rPr>
              <a:t>Step 9: Complete Full Analysis</a:t>
            </a:r>
          </a:p>
          <a:p>
            <a:pPr marL="0" indent="0">
              <a:buNone/>
            </a:pPr>
            <a:r>
              <a:rPr lang="en-US" dirty="0">
                <a:latin typeface="Franklin Gothic Medium" panose="020B0603020102020204" pitchFamily="34" charset="0"/>
              </a:rPr>
              <a:t>Step 10: Submit Application(s)</a:t>
            </a:r>
          </a:p>
          <a:p>
            <a:pPr marL="0" indent="0">
              <a:buNone/>
            </a:pPr>
            <a:endParaRPr lang="en-US" dirty="0">
              <a:latin typeface="Franklin Gothic Medium" panose="020B0603020102020204" pitchFamily="34" charset="0"/>
            </a:endParaRP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392485"/>
            <a:ext cx="875995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solidFill>
                  <a:srgbClr val="339966"/>
                </a:solidFill>
                <a:latin typeface="Franklin Gothic Medium" panose="020B0603020102020204" pitchFamily="34" charset="0"/>
              </a:rPr>
              <a:t>The Process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23" y="1352835"/>
            <a:ext cx="4298053" cy="5505165"/>
          </a:xfrm>
          <a:prstGeom prst="rect">
            <a:avLst/>
          </a:prstGeom>
        </p:spPr>
      </p:pic>
      <p:pic>
        <p:nvPicPr>
          <p:cNvPr id="5" name="Graphic 4" descr="Checkmark">
            <a:extLst>
              <a:ext uri="{FF2B5EF4-FFF2-40B4-BE49-F238E27FC236}">
                <a16:creationId xmlns:a16="http://schemas.microsoft.com/office/drawing/2014/main" id="{EB4A7F04-7693-488D-9B78-8D75B3675B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14633" y="1886944"/>
            <a:ext cx="434607" cy="434607"/>
          </a:xfrm>
          <a:prstGeom prst="rect">
            <a:avLst/>
          </a:prstGeom>
        </p:spPr>
      </p:pic>
      <p:pic>
        <p:nvPicPr>
          <p:cNvPr id="9" name="Graphic 8" descr="Checkmark">
            <a:extLst>
              <a:ext uri="{FF2B5EF4-FFF2-40B4-BE49-F238E27FC236}">
                <a16:creationId xmlns:a16="http://schemas.microsoft.com/office/drawing/2014/main" id="{DC8BB3AA-2700-4B7B-AE9B-E0D349C16D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14632" y="2280486"/>
            <a:ext cx="434607" cy="434607"/>
          </a:xfrm>
          <a:prstGeom prst="rect">
            <a:avLst/>
          </a:prstGeom>
        </p:spPr>
      </p:pic>
      <p:pic>
        <p:nvPicPr>
          <p:cNvPr id="10" name="Graphic 9" descr="Checkmark">
            <a:extLst>
              <a:ext uri="{FF2B5EF4-FFF2-40B4-BE49-F238E27FC236}">
                <a16:creationId xmlns:a16="http://schemas.microsoft.com/office/drawing/2014/main" id="{F0D6DEF4-5D11-4AC0-A198-BDDC3FCBE5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22118" y="2692474"/>
            <a:ext cx="434607" cy="434607"/>
          </a:xfrm>
          <a:prstGeom prst="rect">
            <a:avLst/>
          </a:prstGeom>
        </p:spPr>
      </p:pic>
      <p:pic>
        <p:nvPicPr>
          <p:cNvPr id="11" name="Graphic 10" descr="Checkmark">
            <a:extLst>
              <a:ext uri="{FF2B5EF4-FFF2-40B4-BE49-F238E27FC236}">
                <a16:creationId xmlns:a16="http://schemas.microsoft.com/office/drawing/2014/main" id="{6C3B5F1A-5CEA-42D3-B898-6C80443894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22118" y="3104462"/>
            <a:ext cx="434607" cy="434607"/>
          </a:xfrm>
          <a:prstGeom prst="rect">
            <a:avLst/>
          </a:prstGeom>
        </p:spPr>
      </p:pic>
      <p:pic>
        <p:nvPicPr>
          <p:cNvPr id="12" name="Graphic 11" descr="Checkmark">
            <a:extLst>
              <a:ext uri="{FF2B5EF4-FFF2-40B4-BE49-F238E27FC236}">
                <a16:creationId xmlns:a16="http://schemas.microsoft.com/office/drawing/2014/main" id="{199D401F-4D80-4BF6-992A-53B9C0CA2E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27832" y="3516450"/>
            <a:ext cx="434607" cy="434607"/>
          </a:xfrm>
          <a:prstGeom prst="rect">
            <a:avLst/>
          </a:prstGeom>
        </p:spPr>
      </p:pic>
      <p:pic>
        <p:nvPicPr>
          <p:cNvPr id="13" name="Graphic 12" descr="Checkmark">
            <a:extLst>
              <a:ext uri="{FF2B5EF4-FFF2-40B4-BE49-F238E27FC236}">
                <a16:creationId xmlns:a16="http://schemas.microsoft.com/office/drawing/2014/main" id="{303EE07C-E775-4942-B85E-8B763982E8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22118" y="1484179"/>
            <a:ext cx="434607" cy="434607"/>
          </a:xfrm>
          <a:prstGeom prst="rect">
            <a:avLst/>
          </a:prstGeom>
        </p:spPr>
      </p:pic>
      <p:pic>
        <p:nvPicPr>
          <p:cNvPr id="14" name="Graphic 13" descr="Checkmark">
            <a:extLst>
              <a:ext uri="{FF2B5EF4-FFF2-40B4-BE49-F238E27FC236}">
                <a16:creationId xmlns:a16="http://schemas.microsoft.com/office/drawing/2014/main" id="{59F0A5F5-B4A2-4220-93CB-C9479D0F78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22117" y="3905819"/>
            <a:ext cx="434607" cy="434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2040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377" y="2035361"/>
            <a:ext cx="6190488" cy="2787277"/>
          </a:xfrm>
        </p:spPr>
        <p:txBody>
          <a:bodyPr>
            <a:noAutofit/>
          </a:bodyPr>
          <a:lstStyle/>
          <a:p>
            <a:pPr marL="285750" indent="-285750"/>
            <a:r>
              <a:rPr lang="en-US" sz="2400" dirty="0">
                <a:latin typeface="Franklin Gothic Medium" panose="020B0603020102020204" pitchFamily="34" charset="0"/>
              </a:rPr>
              <a:t>“Ready” projects with low barriers to implementation</a:t>
            </a:r>
          </a:p>
          <a:p>
            <a:pPr marL="285750" indent="-285750"/>
            <a:r>
              <a:rPr lang="en-US" sz="2400" dirty="0">
                <a:latin typeface="Franklin Gothic Medium" panose="020B0603020102020204" pitchFamily="34" charset="0"/>
              </a:rPr>
              <a:t>Projects with a benefit-cost ratio over 1.0</a:t>
            </a:r>
          </a:p>
          <a:p>
            <a:pPr marL="285750" indent="-285750"/>
            <a:r>
              <a:rPr lang="en-US" sz="2400" dirty="0">
                <a:latin typeface="Franklin Gothic Medium" panose="020B0603020102020204" pitchFamily="34" charset="0"/>
              </a:rPr>
              <a:t>Projects which satisfy a defined need which is not already being met in another way</a:t>
            </a:r>
          </a:p>
          <a:p>
            <a:pPr marL="285750" indent="-285750"/>
            <a:r>
              <a:rPr lang="en-US" sz="2400" dirty="0">
                <a:latin typeface="Franklin Gothic Medium" panose="020B0603020102020204" pitchFamily="34" charset="0"/>
              </a:rPr>
              <a:t>Projects which fill first/last mile gaps in transportation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392485"/>
            <a:ext cx="875995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solidFill>
                  <a:srgbClr val="339966"/>
                </a:solidFill>
                <a:latin typeface="Franklin Gothic Medium" panose="020B0603020102020204" pitchFamily="34" charset="0"/>
              </a:rPr>
              <a:t>TIP Program Priorities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087821" y="1414700"/>
            <a:ext cx="381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Franklin Gothic Medium" panose="020B0603020102020204" pitchFamily="34" charset="0"/>
              </a:rPr>
              <a:t>Public Involvement</a:t>
            </a:r>
          </a:p>
        </p:txBody>
      </p:sp>
      <p:pic>
        <p:nvPicPr>
          <p:cNvPr id="6" name="Picture 5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20C7DAFD-E198-4DA8-ADC1-3F486E325F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3242" y="1623268"/>
            <a:ext cx="1862155" cy="2409847"/>
          </a:xfrm>
          <a:prstGeom prst="rect">
            <a:avLst/>
          </a:prstGeom>
        </p:spPr>
      </p:pic>
      <p:pic>
        <p:nvPicPr>
          <p:cNvPr id="10" name="Picture 9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04C4C2CA-5EFE-4467-B14C-2F9D8D635B9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7892" y="3691573"/>
            <a:ext cx="2694455" cy="2082079"/>
          </a:xfrm>
          <a:prstGeom prst="rect">
            <a:avLst/>
          </a:prstGeom>
        </p:spPr>
      </p:pic>
      <p:pic>
        <p:nvPicPr>
          <p:cNvPr id="12" name="Picture 11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101F9645-4FAB-484F-B7A5-C7BE6861BF7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9952" y="1529426"/>
            <a:ext cx="2694457" cy="2082080"/>
          </a:xfrm>
          <a:prstGeom prst="rect">
            <a:avLst/>
          </a:prstGeom>
        </p:spPr>
      </p:pic>
      <p:pic>
        <p:nvPicPr>
          <p:cNvPr id="8" name="Picture 7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4D7AC687-133C-467E-8972-CD34C81A333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2347" y="2897180"/>
            <a:ext cx="1994444" cy="2581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189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 rot="16200000">
            <a:off x="-1794164" y="2613312"/>
            <a:ext cx="5181601" cy="1593272"/>
          </a:xfrm>
          <a:solidFill>
            <a:schemeClr val="accent2"/>
          </a:solidFill>
        </p:spPr>
        <p:txBody>
          <a:bodyPr>
            <a:norm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Franklin Gothic Medium" panose="020B0603020102020204" pitchFamily="34" charset="0"/>
              </a:rPr>
              <a:t>Short-Term/Fast-Track</a:t>
            </a:r>
            <a:br>
              <a:rPr lang="en-US" sz="2800" b="1" dirty="0">
                <a:solidFill>
                  <a:schemeClr val="bg1"/>
                </a:solidFill>
                <a:latin typeface="Franklin Gothic Medium" panose="020B0603020102020204" pitchFamily="34" charset="0"/>
              </a:rPr>
            </a:br>
            <a:r>
              <a:rPr lang="en-US" sz="2800" b="1" dirty="0">
                <a:solidFill>
                  <a:schemeClr val="bg1"/>
                </a:solidFill>
                <a:latin typeface="Franklin Gothic Medium" panose="020B0603020102020204" pitchFamily="34" charset="0"/>
              </a:rPr>
              <a:t>(5-Year Plan)</a:t>
            </a:r>
            <a:br>
              <a:rPr lang="en-US" sz="2800" b="1" dirty="0">
                <a:solidFill>
                  <a:schemeClr val="bg1"/>
                </a:solidFill>
                <a:latin typeface="Franklin Gothic Medium" panose="020B0603020102020204" pitchFamily="34" charset="0"/>
              </a:rPr>
            </a:br>
            <a:r>
              <a:rPr lang="en-US" sz="2800" b="1" dirty="0">
                <a:solidFill>
                  <a:schemeClr val="bg1"/>
                </a:solidFill>
                <a:latin typeface="Franklin Gothic Medium" panose="020B0603020102020204" pitchFamily="34" charset="0"/>
              </a:rPr>
              <a:t> Project Recommendations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273" y="0"/>
            <a:ext cx="10598727" cy="6857999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6379933" y="3582991"/>
            <a:ext cx="655319" cy="600074"/>
          </a:xfrm>
          <a:prstGeom prst="ellipse">
            <a:avLst/>
          </a:prstGeom>
          <a:noFill/>
          <a:ln w="57150">
            <a:solidFill>
              <a:srgbClr val="EC77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 rot="6188107">
            <a:off x="2850984" y="2308462"/>
            <a:ext cx="4902674" cy="848202"/>
          </a:xfrm>
          <a:prstGeom prst="ellipse">
            <a:avLst/>
          </a:prstGeom>
          <a:noFill/>
          <a:ln w="57150">
            <a:solidFill>
              <a:srgbClr val="EC77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BB06905A-B295-45FF-8791-A45E30F5550F}"/>
              </a:ext>
            </a:extLst>
          </p:cNvPr>
          <p:cNvSpPr/>
          <p:nvPr/>
        </p:nvSpPr>
        <p:spPr>
          <a:xfrm>
            <a:off x="6484570" y="1885950"/>
            <a:ext cx="725856" cy="502976"/>
          </a:xfrm>
          <a:prstGeom prst="ellipse">
            <a:avLst/>
          </a:prstGeom>
          <a:noFill/>
          <a:ln w="57150">
            <a:solidFill>
              <a:srgbClr val="EC77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3EC89550-D388-4C31-ABC4-47340EDD3245}"/>
              </a:ext>
            </a:extLst>
          </p:cNvPr>
          <p:cNvSpPr/>
          <p:nvPr/>
        </p:nvSpPr>
        <p:spPr>
          <a:xfrm rot="20765181">
            <a:off x="7083276" y="977965"/>
            <a:ext cx="2166921" cy="1051804"/>
          </a:xfrm>
          <a:prstGeom prst="ellipse">
            <a:avLst/>
          </a:prstGeom>
          <a:noFill/>
          <a:ln w="57150">
            <a:solidFill>
              <a:srgbClr val="EC77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63B64FFC-939D-44A1-B39F-CA4C051CFED5}"/>
              </a:ext>
            </a:extLst>
          </p:cNvPr>
          <p:cNvSpPr/>
          <p:nvPr/>
        </p:nvSpPr>
        <p:spPr>
          <a:xfrm rot="760823">
            <a:off x="5335860" y="2572069"/>
            <a:ext cx="2885885" cy="816374"/>
          </a:xfrm>
          <a:prstGeom prst="ellipse">
            <a:avLst/>
          </a:prstGeom>
          <a:noFill/>
          <a:ln w="57150">
            <a:solidFill>
              <a:srgbClr val="EC77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7825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screenshot&#10;&#10;Description generated with very high confidence">
            <a:extLst>
              <a:ext uri="{FF2B5EF4-FFF2-40B4-BE49-F238E27FC236}">
                <a16:creationId xmlns:a16="http://schemas.microsoft.com/office/drawing/2014/main" id="{7B299674-436B-4FFE-9C0B-BDEF91C178C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00" b="2973"/>
          <a:stretch/>
        </p:blipFill>
        <p:spPr>
          <a:xfrm>
            <a:off x="365760" y="1974612"/>
            <a:ext cx="11430000" cy="1312665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0" y="392485"/>
            <a:ext cx="875995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solidFill>
                  <a:srgbClr val="339966"/>
                </a:solidFill>
                <a:latin typeface="Franklin Gothic Medium" panose="020B0603020102020204" pitchFamily="34" charset="0"/>
              </a:rPr>
              <a:t>Lake Woodlands Drive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087821" y="1414700"/>
            <a:ext cx="381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Franklin Gothic Medium" panose="020B0603020102020204" pitchFamily="34" charset="0"/>
              </a:rPr>
              <a:t>Public Involvement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0F42768-6E82-4073-BF3D-DFCA5469B3D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575" t="63557" r="31604" b="29591"/>
          <a:stretch/>
        </p:blipFill>
        <p:spPr>
          <a:xfrm>
            <a:off x="8041005" y="3140868"/>
            <a:ext cx="312896" cy="14640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0ADBE96-468B-4A89-B399-D5962D0BF97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36"/>
          <a:stretch/>
        </p:blipFill>
        <p:spPr>
          <a:xfrm>
            <a:off x="365760" y="3825269"/>
            <a:ext cx="11430000" cy="1305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9668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377" y="1718049"/>
            <a:ext cx="6190488" cy="3421904"/>
          </a:xfrm>
        </p:spPr>
        <p:txBody>
          <a:bodyPr>
            <a:noAutofit/>
          </a:bodyPr>
          <a:lstStyle/>
          <a:p>
            <a:pPr marL="285750" indent="-285750"/>
            <a:r>
              <a:rPr lang="en-US" sz="2400" dirty="0">
                <a:latin typeface="Franklin Gothic Medium" panose="020B0603020102020204" pitchFamily="34" charset="0"/>
              </a:rPr>
              <a:t>Option 1:  On-Street Bike Lanes</a:t>
            </a:r>
          </a:p>
          <a:p>
            <a:pPr marL="742950" lvl="1" indent="-285750"/>
            <a:r>
              <a:rPr lang="en-US" sz="2000" dirty="0">
                <a:latin typeface="Franklin Gothic Medium" panose="020B0603020102020204" pitchFamily="34" charset="0"/>
              </a:rPr>
              <a:t>Utilize Shoulders for Two-Way Bike Traffic</a:t>
            </a:r>
          </a:p>
          <a:p>
            <a:pPr marL="742950" lvl="1" indent="-285750"/>
            <a:r>
              <a:rPr lang="en-US" sz="2000" dirty="0">
                <a:latin typeface="Franklin Gothic Medium" panose="020B0603020102020204" pitchFamily="34" charset="0"/>
              </a:rPr>
              <a:t>Modify Intersections as Needed</a:t>
            </a:r>
          </a:p>
          <a:p>
            <a:pPr marL="742950" lvl="1" indent="-285750"/>
            <a:r>
              <a:rPr lang="en-US" sz="2000" dirty="0">
                <a:latin typeface="Franklin Gothic Medium" panose="020B0603020102020204" pitchFamily="34" charset="0"/>
              </a:rPr>
              <a:t>$1,469,000</a:t>
            </a:r>
          </a:p>
          <a:p>
            <a:pPr marL="285750" indent="-285750"/>
            <a:r>
              <a:rPr lang="en-US" sz="2400" dirty="0">
                <a:latin typeface="Franklin Gothic Medium" panose="020B0603020102020204" pitchFamily="34" charset="0"/>
              </a:rPr>
              <a:t>Option 2:  Off-Street Shared-Use Path</a:t>
            </a:r>
          </a:p>
          <a:p>
            <a:pPr marL="742950" lvl="1" indent="-285750"/>
            <a:r>
              <a:rPr lang="en-US" sz="2000" dirty="0">
                <a:latin typeface="Franklin Gothic Medium" panose="020B0603020102020204" pitchFamily="34" charset="0"/>
              </a:rPr>
              <a:t>Remove Existing 8’ Wide Curved Path</a:t>
            </a:r>
          </a:p>
          <a:p>
            <a:pPr marL="742950" lvl="1" indent="-285750"/>
            <a:r>
              <a:rPr lang="en-US" sz="2000" dirty="0">
                <a:latin typeface="Franklin Gothic Medium" panose="020B0603020102020204" pitchFamily="34" charset="0"/>
              </a:rPr>
              <a:t>Install New 12’ Wide Straight Path</a:t>
            </a:r>
          </a:p>
          <a:p>
            <a:pPr marL="742950" lvl="1" indent="-285750"/>
            <a:r>
              <a:rPr lang="en-US" sz="2000" dirty="0">
                <a:latin typeface="Franklin Gothic Medium" panose="020B0603020102020204" pitchFamily="34" charset="0"/>
              </a:rPr>
              <a:t>$4,124,000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392485"/>
            <a:ext cx="875995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solidFill>
                  <a:srgbClr val="339966"/>
                </a:solidFill>
                <a:latin typeface="Franklin Gothic Medium" panose="020B0603020102020204" pitchFamily="34" charset="0"/>
              </a:rPr>
              <a:t>Lake Woodlands Drive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087821" y="1414700"/>
            <a:ext cx="381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Franklin Gothic Medium" panose="020B0603020102020204" pitchFamily="34" charset="0"/>
              </a:rPr>
              <a:t>Public Involvement</a:t>
            </a:r>
          </a:p>
        </p:txBody>
      </p:sp>
    </p:spTree>
    <p:extLst>
      <p:ext uri="{BB962C8B-B14F-4D97-AF65-F5344CB8AC3E}">
        <p14:creationId xmlns:p14="http://schemas.microsoft.com/office/powerpoint/2010/main" val="34494577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377" y="1718049"/>
            <a:ext cx="6190488" cy="3421904"/>
          </a:xfrm>
        </p:spPr>
        <p:txBody>
          <a:bodyPr>
            <a:noAutofit/>
          </a:bodyPr>
          <a:lstStyle/>
          <a:p>
            <a:pPr marL="285750" indent="-285750"/>
            <a:r>
              <a:rPr lang="en-US" sz="2400" dirty="0">
                <a:latin typeface="Franklin Gothic Medium" panose="020B0603020102020204" pitchFamily="34" charset="0"/>
              </a:rPr>
              <a:t>Option 1:  On-Street Bike Lanes</a:t>
            </a:r>
          </a:p>
          <a:p>
            <a:pPr marL="742950" lvl="1" indent="-285750"/>
            <a:r>
              <a:rPr lang="en-US" sz="2000" dirty="0">
                <a:latin typeface="Franklin Gothic Medium" panose="020B0603020102020204" pitchFamily="34" charset="0"/>
              </a:rPr>
              <a:t>Township responsible for long-term maintenance</a:t>
            </a:r>
          </a:p>
          <a:p>
            <a:pPr marL="742950" lvl="1" indent="-285750"/>
            <a:r>
              <a:rPr lang="en-US" sz="2000" dirty="0">
                <a:latin typeface="Franklin Gothic Medium" panose="020B0603020102020204" pitchFamily="34" charset="0"/>
              </a:rPr>
              <a:t>If County widens road, Township would pay County for removal</a:t>
            </a:r>
          </a:p>
          <a:p>
            <a:pPr marL="742950" lvl="1" indent="-285750"/>
            <a:r>
              <a:rPr lang="en-US" sz="2000" dirty="0">
                <a:latin typeface="Franklin Gothic Medium" panose="020B0603020102020204" pitchFamily="34" charset="0"/>
              </a:rPr>
              <a:t>If County widens road, Township could be liable for pay back of grant funds</a:t>
            </a:r>
          </a:p>
          <a:p>
            <a:pPr marL="285750" indent="-285750"/>
            <a:r>
              <a:rPr lang="en-US" sz="2400" dirty="0">
                <a:latin typeface="Franklin Gothic Medium" panose="020B0603020102020204" pitchFamily="34" charset="0"/>
              </a:rPr>
              <a:t>Option 2:  Off-Street Shared-Use Path</a:t>
            </a:r>
          </a:p>
          <a:p>
            <a:pPr marL="742950" lvl="1" indent="-285750"/>
            <a:r>
              <a:rPr lang="en-US" sz="2000" dirty="0">
                <a:latin typeface="Franklin Gothic Medium" panose="020B0603020102020204" pitchFamily="34" charset="0"/>
              </a:rPr>
              <a:t>Impacts to adjacent property owners</a:t>
            </a:r>
          </a:p>
          <a:p>
            <a:pPr marL="457200" lvl="1" indent="0">
              <a:buNone/>
            </a:pPr>
            <a:endParaRPr lang="en-US" sz="2000" dirty="0">
              <a:latin typeface="Franklin Gothic Medium" panose="020B060302010202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392485"/>
            <a:ext cx="875995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solidFill>
                  <a:srgbClr val="339966"/>
                </a:solidFill>
                <a:latin typeface="Franklin Gothic Medium" panose="020B0603020102020204" pitchFamily="34" charset="0"/>
              </a:rPr>
              <a:t>Lake Woodlands Drive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087821" y="1414700"/>
            <a:ext cx="381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Franklin Gothic Medium" panose="020B0603020102020204" pitchFamily="34" charset="0"/>
              </a:rPr>
              <a:t>Public Involvement</a:t>
            </a:r>
          </a:p>
        </p:txBody>
      </p:sp>
    </p:spTree>
    <p:extLst>
      <p:ext uri="{BB962C8B-B14F-4D97-AF65-F5344CB8AC3E}">
        <p14:creationId xmlns:p14="http://schemas.microsoft.com/office/powerpoint/2010/main" val="14387568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 rot="16200000">
            <a:off x="-1871563" y="2716951"/>
            <a:ext cx="5124094" cy="1380966"/>
          </a:xfrm>
          <a:solidFill>
            <a:schemeClr val="accent2"/>
          </a:solidFill>
        </p:spPr>
        <p:txBody>
          <a:bodyPr>
            <a:norm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Franklin Gothic Medium" panose="020B0603020102020204" pitchFamily="34" charset="0"/>
              </a:rPr>
              <a:t>Short-Term/”Fast-Track”</a:t>
            </a:r>
            <a:br>
              <a:rPr lang="en-US" sz="2800" b="1" dirty="0">
                <a:solidFill>
                  <a:schemeClr val="bg1"/>
                </a:solidFill>
                <a:latin typeface="Franklin Gothic Medium" panose="020B0603020102020204" pitchFamily="34" charset="0"/>
              </a:rPr>
            </a:br>
            <a:r>
              <a:rPr lang="en-US" sz="2800" b="1" dirty="0">
                <a:solidFill>
                  <a:schemeClr val="bg1"/>
                </a:solidFill>
                <a:latin typeface="Franklin Gothic Medium" panose="020B0603020102020204" pitchFamily="34" charset="0"/>
              </a:rPr>
              <a:t> Project Recommendations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5187119"/>
              </p:ext>
            </p:extLst>
          </p:nvPr>
        </p:nvGraphicFramePr>
        <p:xfrm>
          <a:off x="3546116" y="2005491"/>
          <a:ext cx="5418666" cy="30530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Franklin Gothic Medium" panose="020B0603020102020204" pitchFamily="34" charset="0"/>
                        </a:rPr>
                        <a:t>TIP Funding Pursuit -</a:t>
                      </a:r>
                      <a:r>
                        <a:rPr lang="en-US" sz="2400" baseline="0" dirty="0">
                          <a:latin typeface="Franklin Gothic Medium" panose="020B0603020102020204" pitchFamily="34" charset="0"/>
                        </a:rPr>
                        <a:t> Cost Breakdown</a:t>
                      </a:r>
                      <a:endParaRPr lang="en-US" sz="2400" dirty="0">
                        <a:latin typeface="Franklin Gothic Medium" panose="020B06030201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u="sng" dirty="0">
                          <a:latin typeface="Franklin Gothic Medium" panose="020B0603020102020204" pitchFamily="34" charset="0"/>
                        </a:rPr>
                        <a:t>Project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u="sng" dirty="0">
                          <a:latin typeface="Franklin Gothic Medium" panose="020B0603020102020204" pitchFamily="34" charset="0"/>
                        </a:rPr>
                        <a:t>Estimated Cost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Franklin Gothic Medium" panose="020B0603020102020204" pitchFamily="34" charset="0"/>
                        </a:rPr>
                        <a:t>College Park Drive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Franklin Gothic Medium" panose="020B0603020102020204" pitchFamily="34" charset="0"/>
                        </a:rPr>
                        <a:t>$3,331,000</a:t>
                      </a:r>
                      <a:endParaRPr lang="en-US" dirty="0">
                        <a:solidFill>
                          <a:schemeClr val="tx1"/>
                        </a:solidFill>
                        <a:latin typeface="Franklin Gothic Medium" panose="020B0603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latin typeface="Franklin Gothic Medium" panose="020B0603020102020204" pitchFamily="34" charset="0"/>
                        </a:rPr>
                        <a:t>Kuykendahl</a:t>
                      </a:r>
                      <a:r>
                        <a:rPr lang="en-US" dirty="0">
                          <a:latin typeface="Franklin Gothic Medium" panose="020B0603020102020204" pitchFamily="34" charset="0"/>
                        </a:rPr>
                        <a:t> Road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u="none" strike="noStrike" dirty="0">
                          <a:effectLst/>
                          <a:latin typeface="Franklin Gothic Medium" panose="020B0603020102020204" pitchFamily="34" charset="0"/>
                        </a:rPr>
                        <a:t>$2,752,000 </a:t>
                      </a:r>
                      <a:endParaRPr lang="en-US" dirty="0">
                        <a:latin typeface="Franklin Gothic Medium" panose="020B0603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Franklin Gothic Medium" panose="020B0603020102020204" pitchFamily="34" charset="0"/>
                        </a:rPr>
                        <a:t>Panther Creek Drive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u="none" strike="noStrike" dirty="0">
                          <a:effectLst/>
                          <a:latin typeface="Franklin Gothic Medium" panose="020B0603020102020204" pitchFamily="34" charset="0"/>
                        </a:rPr>
                        <a:t>$812,000</a:t>
                      </a:r>
                      <a:endParaRPr lang="en-US" dirty="0">
                        <a:latin typeface="Franklin Gothic Medium" panose="020B0603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Franklin Gothic Medium" panose="020B0603020102020204" pitchFamily="34" charset="0"/>
                        </a:rPr>
                        <a:t>School Access Gap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Franklin Gothic Medium" panose="020B0603020102020204" pitchFamily="34" charset="0"/>
                        </a:rPr>
                        <a:t>$604,000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627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Franklin Gothic Medium" panose="020B0603020102020204" pitchFamily="34" charset="0"/>
                        </a:rPr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Franklin Gothic Medium" panose="020B0603020102020204" pitchFamily="34" charset="0"/>
                        </a:rPr>
                        <a:t>$7,499,000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Franklin Gothic Medium" panose="020B0603020102020204" pitchFamily="34" charset="0"/>
                        </a:rPr>
                        <a:t>LOCAL SHARE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Franklin Gothic Medium" panose="020B0603020102020204" pitchFamily="34" charset="0"/>
                        </a:rPr>
                        <a:t>$1,500,000</a:t>
                      </a:r>
                      <a:endParaRPr lang="en-US" dirty="0">
                        <a:solidFill>
                          <a:schemeClr val="tx1"/>
                        </a:solidFill>
                        <a:latin typeface="Franklin Gothic Medium" panose="020B0603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Callout: Left Arrow 2">
            <a:extLst>
              <a:ext uri="{FF2B5EF4-FFF2-40B4-BE49-F238E27FC236}">
                <a16:creationId xmlns:a16="http://schemas.microsoft.com/office/drawing/2014/main" id="{B50B2ACA-9906-4639-B2DD-76CC3A63D523}"/>
              </a:ext>
            </a:extLst>
          </p:cNvPr>
          <p:cNvSpPr/>
          <p:nvPr/>
        </p:nvSpPr>
        <p:spPr>
          <a:xfrm rot="10800000">
            <a:off x="3546116" y="3217653"/>
            <a:ext cx="6281967" cy="1069676"/>
          </a:xfrm>
          <a:prstGeom prst="leftArrowCallout">
            <a:avLst>
              <a:gd name="adj1" fmla="val 29839"/>
              <a:gd name="adj2" fmla="val 25000"/>
              <a:gd name="adj3" fmla="val 25000"/>
              <a:gd name="adj4" fmla="val 86262"/>
            </a:avLst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89DB63F-0667-4EA7-A446-2822E6051545}"/>
              </a:ext>
            </a:extLst>
          </p:cNvPr>
          <p:cNvSpPr/>
          <p:nvPr/>
        </p:nvSpPr>
        <p:spPr>
          <a:xfrm>
            <a:off x="9967159" y="3429000"/>
            <a:ext cx="16477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Franklin Gothic Medium" panose="020B0603020102020204" pitchFamily="34" charset="0"/>
              </a:rPr>
              <a:t>School Access </a:t>
            </a:r>
          </a:p>
          <a:p>
            <a:pPr algn="ctr"/>
            <a:r>
              <a:rPr lang="en-US" dirty="0">
                <a:latin typeface="Franklin Gothic Medium" panose="020B0603020102020204" pitchFamily="34" charset="0"/>
              </a:rPr>
              <a:t>Projects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4B33696-6E0C-4CF0-B9A3-314FB17BD913}"/>
              </a:ext>
            </a:extLst>
          </p:cNvPr>
          <p:cNvSpPr/>
          <p:nvPr/>
        </p:nvSpPr>
        <p:spPr>
          <a:xfrm>
            <a:off x="4283777" y="6100313"/>
            <a:ext cx="36244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Franklin Gothic Medium" panose="020B0603020102020204" pitchFamily="34" charset="0"/>
              </a:rPr>
              <a:t>ALL PATHS COSTED AT 12-FT WIDE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1726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 rot="16200000">
            <a:off x="-1871563" y="2716951"/>
            <a:ext cx="5124094" cy="1380966"/>
          </a:xfrm>
          <a:solidFill>
            <a:schemeClr val="accent2"/>
          </a:solidFill>
        </p:spPr>
        <p:txBody>
          <a:bodyPr>
            <a:norm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Franklin Gothic Medium" panose="020B0603020102020204" pitchFamily="34" charset="0"/>
              </a:rPr>
              <a:t>BCA Summary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B0D99B-EB4C-4EC7-9D2B-93C7B2CD68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9181" y="1508843"/>
            <a:ext cx="9884841" cy="3840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3925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ower Point Pres Graphics" id="{8F4A2CD8-82FC-4F25-AE3D-232D788C069A}" vid="{E4121F15-97B1-471F-99CB-F83561738C1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Woodlands Bike Trail Power Point Pres Graphics</Template>
  <TotalTime>6852</TotalTime>
  <Words>327</Words>
  <Application>Microsoft Office PowerPoint</Application>
  <PresentationFormat>Widescreen</PresentationFormat>
  <Paragraphs>83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0" baseType="lpstr">
      <vt:lpstr>Arial</vt:lpstr>
      <vt:lpstr>Calibri</vt:lpstr>
      <vt:lpstr>Calibri Light</vt:lpstr>
      <vt:lpstr>Courier New</vt:lpstr>
      <vt:lpstr>Franklin Gothic Demi</vt:lpstr>
      <vt:lpstr>Franklin Gothic Heavy</vt:lpstr>
      <vt:lpstr>Franklin Gothic Medium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Short-Term/Fast-Track (5-Year Plan)  Project Recommendations</vt:lpstr>
      <vt:lpstr>PowerPoint Presentation</vt:lpstr>
      <vt:lpstr>PowerPoint Presentation</vt:lpstr>
      <vt:lpstr>PowerPoint Presentation</vt:lpstr>
      <vt:lpstr>Short-Term/”Fast-Track”  Project Recommendations</vt:lpstr>
      <vt:lpstr>BCA Summary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Chelsea Young</dc:creator>
  <cp:lastModifiedBy>Jim Webb</cp:lastModifiedBy>
  <cp:revision>319</cp:revision>
  <cp:lastPrinted>2018-09-21T19:53:58Z</cp:lastPrinted>
  <dcterms:created xsi:type="dcterms:W3CDTF">2015-12-14T21:16:53Z</dcterms:created>
  <dcterms:modified xsi:type="dcterms:W3CDTF">2018-10-10T20:10:53Z</dcterms:modified>
</cp:coreProperties>
</file>