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41"/>
  </p:notesMasterIdLst>
  <p:sldIdLst>
    <p:sldId id="505" r:id="rId5"/>
    <p:sldId id="257" r:id="rId6"/>
    <p:sldId id="258" r:id="rId7"/>
    <p:sldId id="259" r:id="rId8"/>
    <p:sldId id="260" r:id="rId9"/>
    <p:sldId id="261" r:id="rId10"/>
    <p:sldId id="262" r:id="rId11"/>
    <p:sldId id="263" r:id="rId12"/>
    <p:sldId id="264" r:id="rId13"/>
    <p:sldId id="506" r:id="rId14"/>
    <p:sldId id="519" r:id="rId15"/>
    <p:sldId id="507" r:id="rId16"/>
    <p:sldId id="256" r:id="rId17"/>
    <p:sldId id="514" r:id="rId18"/>
    <p:sldId id="515" r:id="rId19"/>
    <p:sldId id="268" r:id="rId20"/>
    <p:sldId id="516" r:id="rId21"/>
    <p:sldId id="270" r:id="rId22"/>
    <p:sldId id="517" r:id="rId23"/>
    <p:sldId id="265" r:id="rId24"/>
    <p:sldId id="266" r:id="rId25"/>
    <p:sldId id="276" r:id="rId26"/>
    <p:sldId id="286" r:id="rId27"/>
    <p:sldId id="508" r:id="rId28"/>
    <p:sldId id="510" r:id="rId29"/>
    <p:sldId id="394" r:id="rId30"/>
    <p:sldId id="395" r:id="rId31"/>
    <p:sldId id="511" r:id="rId32"/>
    <p:sldId id="512" r:id="rId33"/>
    <p:sldId id="392" r:id="rId34"/>
    <p:sldId id="393" r:id="rId35"/>
    <p:sldId id="397" r:id="rId36"/>
    <p:sldId id="269" r:id="rId37"/>
    <p:sldId id="509" r:id="rId38"/>
    <p:sldId id="272" r:id="rId39"/>
    <p:sldId id="273" r:id="rId40"/>
  </p:sldIdLst>
  <p:sldSz cx="12192000" cy="6858000"/>
  <p:notesSz cx="6858000" cy="9144000"/>
  <p:embeddedFontLst>
    <p:embeddedFont>
      <p:font typeface="Futura Md BT" panose="020B0602020204020303" pitchFamily="34" charset="0"/>
      <p:regular r:id="rId42"/>
      <p:bold r:id="rId43"/>
      <p:italic r:id="rId44"/>
      <p:boldItalic r:id="rId45"/>
    </p:embeddedFont>
    <p:embeddedFont>
      <p:font typeface="Futura-Bold" pitchFamily="2"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9529ED-E931-42D2-8443-FBCDD1A8C01D}" v="4" dt="2024-10-30T15:27:56.4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850" y="8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B5A36F-BA3A-42E7-8D74-49DB956A14C2}" type="datetimeFigureOut">
              <a:rPr lang="en-US" smtClean="0"/>
              <a:t>10/30/2024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493E6-C007-4714-9F34-A8CB3FC5CA27}" type="slidenum">
              <a:rPr lang="en-US" smtClean="0"/>
              <a:t>‹#›</a:t>
            </a:fld>
            <a:endParaRPr lang="en-US"/>
          </a:p>
        </p:txBody>
      </p:sp>
    </p:spTree>
    <p:extLst>
      <p:ext uri="{BB962C8B-B14F-4D97-AF65-F5344CB8AC3E}">
        <p14:creationId xmlns:p14="http://schemas.microsoft.com/office/powerpoint/2010/main" val="3789906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E7AB8F-A035-48D0-9D02-51B7E1427E61}" type="slidenum">
              <a:rPr lang="en-US" smtClean="0"/>
              <a:t>25</a:t>
            </a:fld>
            <a:endParaRPr lang="en-US"/>
          </a:p>
        </p:txBody>
      </p:sp>
    </p:spTree>
    <p:extLst>
      <p:ext uri="{BB962C8B-B14F-4D97-AF65-F5344CB8AC3E}">
        <p14:creationId xmlns:p14="http://schemas.microsoft.com/office/powerpoint/2010/main" val="641708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3200" b="0" dirty="0"/>
          </a:p>
        </p:txBody>
      </p:sp>
      <p:sp>
        <p:nvSpPr>
          <p:cNvPr id="4" name="Slide Number Placeholder 3"/>
          <p:cNvSpPr>
            <a:spLocks noGrp="1"/>
          </p:cNvSpPr>
          <p:nvPr>
            <p:ph type="sldNum" sz="quarter" idx="5"/>
          </p:nvPr>
        </p:nvSpPr>
        <p:spPr/>
        <p:txBody>
          <a:bodyPr/>
          <a:lstStyle/>
          <a:p>
            <a:fld id="{D6E7AB8F-A035-48D0-9D02-51B7E1427E61}" type="slidenum">
              <a:rPr lang="en-US" smtClean="0"/>
              <a:t>27</a:t>
            </a:fld>
            <a:endParaRPr lang="en-US"/>
          </a:p>
        </p:txBody>
      </p:sp>
    </p:spTree>
    <p:extLst>
      <p:ext uri="{BB962C8B-B14F-4D97-AF65-F5344CB8AC3E}">
        <p14:creationId xmlns:p14="http://schemas.microsoft.com/office/powerpoint/2010/main" val="3312196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E7AB8F-A035-48D0-9D02-51B7E1427E61}" type="slidenum">
              <a:rPr lang="en-US" smtClean="0"/>
              <a:t>28</a:t>
            </a:fld>
            <a:endParaRPr lang="en-US"/>
          </a:p>
        </p:txBody>
      </p:sp>
    </p:spTree>
    <p:extLst>
      <p:ext uri="{BB962C8B-B14F-4D97-AF65-F5344CB8AC3E}">
        <p14:creationId xmlns:p14="http://schemas.microsoft.com/office/powerpoint/2010/main" val="3036192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E7AB8F-A035-48D0-9D02-51B7E1427E61}" type="slidenum">
              <a:rPr lang="en-US" smtClean="0"/>
              <a:t>29</a:t>
            </a:fld>
            <a:endParaRPr lang="en-US"/>
          </a:p>
        </p:txBody>
      </p:sp>
    </p:spTree>
    <p:extLst>
      <p:ext uri="{BB962C8B-B14F-4D97-AF65-F5344CB8AC3E}">
        <p14:creationId xmlns:p14="http://schemas.microsoft.com/office/powerpoint/2010/main" val="971713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E7AB8F-A035-48D0-9D02-51B7E1427E61}" type="slidenum">
              <a:rPr lang="en-US" smtClean="0"/>
              <a:t>30</a:t>
            </a:fld>
            <a:endParaRPr lang="en-US"/>
          </a:p>
        </p:txBody>
      </p:sp>
    </p:spTree>
    <p:extLst>
      <p:ext uri="{BB962C8B-B14F-4D97-AF65-F5344CB8AC3E}">
        <p14:creationId xmlns:p14="http://schemas.microsoft.com/office/powerpoint/2010/main" val="3977464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E7AB8F-A035-48D0-9D02-51B7E1427E61}" type="slidenum">
              <a:rPr lang="en-US" smtClean="0"/>
              <a:t>31</a:t>
            </a:fld>
            <a:endParaRPr lang="en-US"/>
          </a:p>
        </p:txBody>
      </p:sp>
    </p:spTree>
    <p:extLst>
      <p:ext uri="{BB962C8B-B14F-4D97-AF65-F5344CB8AC3E}">
        <p14:creationId xmlns:p14="http://schemas.microsoft.com/office/powerpoint/2010/main" val="639562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E7AB8F-A035-48D0-9D02-51B7E1427E61}" type="slidenum">
              <a:rPr lang="en-US" smtClean="0"/>
              <a:t>32</a:t>
            </a:fld>
            <a:endParaRPr lang="en-US"/>
          </a:p>
        </p:txBody>
      </p:sp>
    </p:spTree>
    <p:extLst>
      <p:ext uri="{BB962C8B-B14F-4D97-AF65-F5344CB8AC3E}">
        <p14:creationId xmlns:p14="http://schemas.microsoft.com/office/powerpoint/2010/main" val="1291229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B7F25-BFF9-48B6-B998-08BCE1E26C45}"/>
              </a:ext>
            </a:extLst>
          </p:cNvPr>
          <p:cNvSpPr>
            <a:spLocks noGrp="1"/>
          </p:cNvSpPr>
          <p:nvPr>
            <p:ph type="ctrTitle"/>
          </p:nvPr>
        </p:nvSpPr>
        <p:spPr>
          <a:xfrm>
            <a:off x="1524000" y="1122363"/>
            <a:ext cx="9144000" cy="2387600"/>
          </a:xfrm>
        </p:spPr>
        <p:txBody>
          <a:bodyPr anchor="b"/>
          <a:lstStyle>
            <a:lvl1pPr algn="ctr">
              <a:defRPr sz="6000">
                <a:solidFill>
                  <a:schemeClr val="accent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B5562C7-2704-42A2-A685-29EECB6078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45114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7B150A-54FE-46A9-829B-9F594C0B10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grpSp>
        <p:nvGrpSpPr>
          <p:cNvPr id="5" name="Group 4">
            <a:extLst>
              <a:ext uri="{FF2B5EF4-FFF2-40B4-BE49-F238E27FC236}">
                <a16:creationId xmlns:a16="http://schemas.microsoft.com/office/drawing/2014/main" id="{29F516CD-7998-433D-AEBA-52EE11DD2821}"/>
              </a:ext>
            </a:extLst>
          </p:cNvPr>
          <p:cNvGrpSpPr/>
          <p:nvPr userDrawn="1"/>
        </p:nvGrpSpPr>
        <p:grpSpPr>
          <a:xfrm>
            <a:off x="166816" y="6398784"/>
            <a:ext cx="8711909" cy="320675"/>
            <a:chOff x="166816" y="6398784"/>
            <a:chExt cx="8711909" cy="320675"/>
          </a:xfrm>
        </p:grpSpPr>
        <p:sp>
          <p:nvSpPr>
            <p:cNvPr id="6" name="Rectangle 4">
              <a:extLst>
                <a:ext uri="{FF2B5EF4-FFF2-40B4-BE49-F238E27FC236}">
                  <a16:creationId xmlns:a16="http://schemas.microsoft.com/office/drawing/2014/main" id="{06D7A049-0A4B-4028-B077-C883863F2A11}"/>
                </a:ext>
              </a:extLst>
            </p:cNvPr>
            <p:cNvSpPr txBox="1">
              <a:spLocks noChangeArrowheads="1"/>
            </p:cNvSpPr>
            <p:nvPr userDrawn="1"/>
          </p:nvSpPr>
          <p:spPr bwMode="auto">
            <a:xfrm>
              <a:off x="166816" y="6398784"/>
              <a:ext cx="2844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lnSpc>
                  <a:spcPct val="100000"/>
                </a:lnSpc>
                <a:spcBef>
                  <a:spcPct val="0"/>
                </a:spcBef>
                <a:spcAft>
                  <a:spcPct val="0"/>
                </a:spcAft>
                <a:buFontTx/>
                <a:buNone/>
                <a:defRPr sz="1200" b="0" kern="1200">
                  <a:solidFill>
                    <a:schemeClr val="bg1">
                      <a:lumMod val="95000"/>
                    </a:schemeClr>
                  </a:solidFill>
                  <a:latin typeface="Futura Md BT" panose="020B0602020204020303" pitchFamily="34" charset="0"/>
                  <a:ea typeface="+mn-ea"/>
                  <a:cs typeface="+mn-cs"/>
                </a:defRPr>
              </a:lvl1pPr>
              <a:lvl2pPr marL="457200" algn="l" rtl="0" fontAlgn="base">
                <a:spcBef>
                  <a:spcPct val="0"/>
                </a:spcBef>
                <a:spcAft>
                  <a:spcPct val="0"/>
                </a:spcAft>
                <a:defRPr sz="2800" kern="1200">
                  <a:solidFill>
                    <a:schemeClr val="tx1"/>
                  </a:solidFill>
                  <a:latin typeface="Verdana Ref"/>
                  <a:ea typeface="+mn-ea"/>
                  <a:cs typeface="+mn-cs"/>
                </a:defRPr>
              </a:lvl2pPr>
              <a:lvl3pPr marL="914400" algn="l" rtl="0" fontAlgn="base">
                <a:spcBef>
                  <a:spcPct val="0"/>
                </a:spcBef>
                <a:spcAft>
                  <a:spcPct val="0"/>
                </a:spcAft>
                <a:defRPr sz="2800" kern="1200">
                  <a:solidFill>
                    <a:schemeClr val="tx1"/>
                  </a:solidFill>
                  <a:latin typeface="Verdana Ref"/>
                  <a:ea typeface="+mn-ea"/>
                  <a:cs typeface="+mn-cs"/>
                </a:defRPr>
              </a:lvl3pPr>
              <a:lvl4pPr marL="1371600" algn="l" rtl="0" fontAlgn="base">
                <a:spcBef>
                  <a:spcPct val="0"/>
                </a:spcBef>
                <a:spcAft>
                  <a:spcPct val="0"/>
                </a:spcAft>
                <a:defRPr sz="2800" kern="1200">
                  <a:solidFill>
                    <a:schemeClr val="tx1"/>
                  </a:solidFill>
                  <a:latin typeface="Verdana Ref"/>
                  <a:ea typeface="+mn-ea"/>
                  <a:cs typeface="+mn-cs"/>
                </a:defRPr>
              </a:lvl4pPr>
              <a:lvl5pPr marL="1828800" algn="l" rtl="0" fontAlgn="base">
                <a:spcBef>
                  <a:spcPct val="0"/>
                </a:spcBef>
                <a:spcAft>
                  <a:spcPct val="0"/>
                </a:spcAft>
                <a:defRPr sz="2800" kern="1200">
                  <a:solidFill>
                    <a:schemeClr val="tx1"/>
                  </a:solidFill>
                  <a:latin typeface="Verdana Ref"/>
                  <a:ea typeface="+mn-ea"/>
                  <a:cs typeface="+mn-cs"/>
                </a:defRPr>
              </a:lvl5pPr>
              <a:lvl6pPr marL="2286000" algn="l" defTabSz="914400" rtl="0" eaLnBrk="1" latinLnBrk="0" hangingPunct="1">
                <a:defRPr sz="2800" kern="1200">
                  <a:solidFill>
                    <a:schemeClr val="tx1"/>
                  </a:solidFill>
                  <a:latin typeface="Verdana Ref"/>
                  <a:ea typeface="+mn-ea"/>
                  <a:cs typeface="+mn-cs"/>
                </a:defRPr>
              </a:lvl6pPr>
              <a:lvl7pPr marL="2743200" algn="l" defTabSz="914400" rtl="0" eaLnBrk="1" latinLnBrk="0" hangingPunct="1">
                <a:defRPr sz="2800" kern="1200">
                  <a:solidFill>
                    <a:schemeClr val="tx1"/>
                  </a:solidFill>
                  <a:latin typeface="Verdana Ref"/>
                  <a:ea typeface="+mn-ea"/>
                  <a:cs typeface="+mn-cs"/>
                </a:defRPr>
              </a:lvl7pPr>
              <a:lvl8pPr marL="3200400" algn="l" defTabSz="914400" rtl="0" eaLnBrk="1" latinLnBrk="0" hangingPunct="1">
                <a:defRPr sz="2800" kern="1200">
                  <a:solidFill>
                    <a:schemeClr val="tx1"/>
                  </a:solidFill>
                  <a:latin typeface="Verdana Ref"/>
                  <a:ea typeface="+mn-ea"/>
                  <a:cs typeface="+mn-cs"/>
                </a:defRPr>
              </a:lvl8pPr>
              <a:lvl9pPr marL="3657600" algn="l" defTabSz="914400" rtl="0" eaLnBrk="1" latinLnBrk="0" hangingPunct="1">
                <a:defRPr sz="2800" kern="1200">
                  <a:solidFill>
                    <a:schemeClr val="tx1"/>
                  </a:solidFill>
                  <a:latin typeface="Verdana Ref"/>
                  <a:ea typeface="+mn-ea"/>
                  <a:cs typeface="+mn-cs"/>
                </a:defRPr>
              </a:lvl9pPr>
            </a:lstStyle>
            <a:p>
              <a:pPr>
                <a:defRPr/>
              </a:pPr>
              <a:r>
                <a:rPr lang="en-US" dirty="0">
                  <a:solidFill>
                    <a:schemeClr val="bg1">
                      <a:lumMod val="85000"/>
                    </a:schemeClr>
                  </a:solidFill>
                </a:rPr>
                <a:t>h-gac.com</a:t>
              </a:r>
            </a:p>
          </p:txBody>
        </p:sp>
        <p:sp>
          <p:nvSpPr>
            <p:cNvPr id="7" name="TextBox 6">
              <a:extLst>
                <a:ext uri="{FF2B5EF4-FFF2-40B4-BE49-F238E27FC236}">
                  <a16:creationId xmlns:a16="http://schemas.microsoft.com/office/drawing/2014/main" id="{EBCA1E10-CD53-49BF-A048-65229BB9400E}"/>
                </a:ext>
              </a:extLst>
            </p:cNvPr>
            <p:cNvSpPr txBox="1"/>
            <p:nvPr userDrawn="1"/>
          </p:nvSpPr>
          <p:spPr>
            <a:xfrm>
              <a:off x="3302922" y="6398784"/>
              <a:ext cx="5575803" cy="276999"/>
            </a:xfrm>
            <a:prstGeom prst="rect">
              <a:avLst/>
            </a:prstGeom>
            <a:noFill/>
          </p:spPr>
          <p:txBody>
            <a:bodyPr wrap="square" rtlCol="0">
              <a:spAutoFit/>
            </a:bodyPr>
            <a:lstStyle/>
            <a:p>
              <a:pPr algn="ctr"/>
              <a:r>
                <a:rPr lang="en-US" sz="1200" dirty="0">
                  <a:solidFill>
                    <a:schemeClr val="bg1">
                      <a:lumMod val="85000"/>
                    </a:schemeClr>
                  </a:solidFill>
                  <a:latin typeface="Futura Md BT" panose="020B0602020204020303" pitchFamily="34" charset="0"/>
                </a:rPr>
                <a:t>Serving Today • Planning for Tomorrow</a:t>
              </a:r>
            </a:p>
          </p:txBody>
        </p:sp>
      </p:grpSp>
      <p:pic>
        <p:nvPicPr>
          <p:cNvPr id="8" name="Picture 7" descr="Text&#10;&#10;Description automatically generated">
            <a:extLst>
              <a:ext uri="{FF2B5EF4-FFF2-40B4-BE49-F238E27FC236}">
                <a16:creationId xmlns:a16="http://schemas.microsoft.com/office/drawing/2014/main" id="{833ED292-5B86-4743-B1F1-516275FA0C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9258" y="5719000"/>
            <a:ext cx="915926" cy="915926"/>
          </a:xfrm>
          <a:prstGeom prst="rect">
            <a:avLst/>
          </a:prstGeom>
        </p:spPr>
      </p:pic>
    </p:spTree>
    <p:extLst>
      <p:ext uri="{BB962C8B-B14F-4D97-AF65-F5344CB8AC3E}">
        <p14:creationId xmlns:p14="http://schemas.microsoft.com/office/powerpoint/2010/main" val="906060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385138-61E2-4DA1-AA73-5413C559D2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2" name="Title 1">
            <a:extLst>
              <a:ext uri="{FF2B5EF4-FFF2-40B4-BE49-F238E27FC236}">
                <a16:creationId xmlns:a16="http://schemas.microsoft.com/office/drawing/2014/main" id="{F85B7F25-BFF9-48B6-B998-08BCE1E26C45}"/>
              </a:ext>
            </a:extLst>
          </p:cNvPr>
          <p:cNvSpPr>
            <a:spLocks noGrp="1"/>
          </p:cNvSpPr>
          <p:nvPr>
            <p:ph type="ctrTitle"/>
          </p:nvPr>
        </p:nvSpPr>
        <p:spPr>
          <a:xfrm>
            <a:off x="1524000" y="1122363"/>
            <a:ext cx="9144000" cy="2387600"/>
          </a:xfrm>
        </p:spPr>
        <p:txBody>
          <a:bodyPr anchor="b"/>
          <a:lstStyle>
            <a:lvl1pPr algn="ctr">
              <a:defRPr sz="6000" b="0">
                <a:solidFill>
                  <a:schemeClr val="accent2"/>
                </a:solidFill>
                <a:latin typeface="Futura-Bold" pitchFamily="2"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B5562C7-2704-42A2-A685-29EECB6078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oup 6">
            <a:extLst>
              <a:ext uri="{FF2B5EF4-FFF2-40B4-BE49-F238E27FC236}">
                <a16:creationId xmlns:a16="http://schemas.microsoft.com/office/drawing/2014/main" id="{4196E64C-201C-4520-855F-7AB5F8C3E319}"/>
              </a:ext>
            </a:extLst>
          </p:cNvPr>
          <p:cNvGrpSpPr/>
          <p:nvPr userDrawn="1"/>
        </p:nvGrpSpPr>
        <p:grpSpPr>
          <a:xfrm>
            <a:off x="166816" y="6398784"/>
            <a:ext cx="8711909" cy="320675"/>
            <a:chOff x="166816" y="6398784"/>
            <a:chExt cx="8711909" cy="320675"/>
          </a:xfrm>
        </p:grpSpPr>
        <p:sp>
          <p:nvSpPr>
            <p:cNvPr id="8" name="Rectangle 4">
              <a:extLst>
                <a:ext uri="{FF2B5EF4-FFF2-40B4-BE49-F238E27FC236}">
                  <a16:creationId xmlns:a16="http://schemas.microsoft.com/office/drawing/2014/main" id="{6D7BE0B6-E173-4808-B1FF-1EF3A11E1EAB}"/>
                </a:ext>
              </a:extLst>
            </p:cNvPr>
            <p:cNvSpPr txBox="1">
              <a:spLocks noChangeArrowheads="1"/>
            </p:cNvSpPr>
            <p:nvPr userDrawn="1"/>
          </p:nvSpPr>
          <p:spPr bwMode="auto">
            <a:xfrm>
              <a:off x="166816" y="6398784"/>
              <a:ext cx="2844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lnSpc>
                  <a:spcPct val="100000"/>
                </a:lnSpc>
                <a:spcBef>
                  <a:spcPct val="0"/>
                </a:spcBef>
                <a:spcAft>
                  <a:spcPct val="0"/>
                </a:spcAft>
                <a:buFontTx/>
                <a:buNone/>
                <a:defRPr sz="1200" b="0" kern="1200">
                  <a:solidFill>
                    <a:schemeClr val="bg1">
                      <a:lumMod val="95000"/>
                    </a:schemeClr>
                  </a:solidFill>
                  <a:latin typeface="Futura Md BT" panose="020B0602020204020303" pitchFamily="34" charset="0"/>
                  <a:ea typeface="+mn-ea"/>
                  <a:cs typeface="+mn-cs"/>
                </a:defRPr>
              </a:lvl1pPr>
              <a:lvl2pPr marL="457200" algn="l" rtl="0" fontAlgn="base">
                <a:spcBef>
                  <a:spcPct val="0"/>
                </a:spcBef>
                <a:spcAft>
                  <a:spcPct val="0"/>
                </a:spcAft>
                <a:defRPr sz="2800" kern="1200">
                  <a:solidFill>
                    <a:schemeClr val="tx1"/>
                  </a:solidFill>
                  <a:latin typeface="Verdana Ref"/>
                  <a:ea typeface="+mn-ea"/>
                  <a:cs typeface="+mn-cs"/>
                </a:defRPr>
              </a:lvl2pPr>
              <a:lvl3pPr marL="914400" algn="l" rtl="0" fontAlgn="base">
                <a:spcBef>
                  <a:spcPct val="0"/>
                </a:spcBef>
                <a:spcAft>
                  <a:spcPct val="0"/>
                </a:spcAft>
                <a:defRPr sz="2800" kern="1200">
                  <a:solidFill>
                    <a:schemeClr val="tx1"/>
                  </a:solidFill>
                  <a:latin typeface="Verdana Ref"/>
                  <a:ea typeface="+mn-ea"/>
                  <a:cs typeface="+mn-cs"/>
                </a:defRPr>
              </a:lvl3pPr>
              <a:lvl4pPr marL="1371600" algn="l" rtl="0" fontAlgn="base">
                <a:spcBef>
                  <a:spcPct val="0"/>
                </a:spcBef>
                <a:spcAft>
                  <a:spcPct val="0"/>
                </a:spcAft>
                <a:defRPr sz="2800" kern="1200">
                  <a:solidFill>
                    <a:schemeClr val="tx1"/>
                  </a:solidFill>
                  <a:latin typeface="Verdana Ref"/>
                  <a:ea typeface="+mn-ea"/>
                  <a:cs typeface="+mn-cs"/>
                </a:defRPr>
              </a:lvl4pPr>
              <a:lvl5pPr marL="1828800" algn="l" rtl="0" fontAlgn="base">
                <a:spcBef>
                  <a:spcPct val="0"/>
                </a:spcBef>
                <a:spcAft>
                  <a:spcPct val="0"/>
                </a:spcAft>
                <a:defRPr sz="2800" kern="1200">
                  <a:solidFill>
                    <a:schemeClr val="tx1"/>
                  </a:solidFill>
                  <a:latin typeface="Verdana Ref"/>
                  <a:ea typeface="+mn-ea"/>
                  <a:cs typeface="+mn-cs"/>
                </a:defRPr>
              </a:lvl5pPr>
              <a:lvl6pPr marL="2286000" algn="l" defTabSz="914400" rtl="0" eaLnBrk="1" latinLnBrk="0" hangingPunct="1">
                <a:defRPr sz="2800" kern="1200">
                  <a:solidFill>
                    <a:schemeClr val="tx1"/>
                  </a:solidFill>
                  <a:latin typeface="Verdana Ref"/>
                  <a:ea typeface="+mn-ea"/>
                  <a:cs typeface="+mn-cs"/>
                </a:defRPr>
              </a:lvl6pPr>
              <a:lvl7pPr marL="2743200" algn="l" defTabSz="914400" rtl="0" eaLnBrk="1" latinLnBrk="0" hangingPunct="1">
                <a:defRPr sz="2800" kern="1200">
                  <a:solidFill>
                    <a:schemeClr val="tx1"/>
                  </a:solidFill>
                  <a:latin typeface="Verdana Ref"/>
                  <a:ea typeface="+mn-ea"/>
                  <a:cs typeface="+mn-cs"/>
                </a:defRPr>
              </a:lvl7pPr>
              <a:lvl8pPr marL="3200400" algn="l" defTabSz="914400" rtl="0" eaLnBrk="1" latinLnBrk="0" hangingPunct="1">
                <a:defRPr sz="2800" kern="1200">
                  <a:solidFill>
                    <a:schemeClr val="tx1"/>
                  </a:solidFill>
                  <a:latin typeface="Verdana Ref"/>
                  <a:ea typeface="+mn-ea"/>
                  <a:cs typeface="+mn-cs"/>
                </a:defRPr>
              </a:lvl8pPr>
              <a:lvl9pPr marL="3657600" algn="l" defTabSz="914400" rtl="0" eaLnBrk="1" latinLnBrk="0" hangingPunct="1">
                <a:defRPr sz="2800" kern="1200">
                  <a:solidFill>
                    <a:schemeClr val="tx1"/>
                  </a:solidFill>
                  <a:latin typeface="Verdana Ref"/>
                  <a:ea typeface="+mn-ea"/>
                  <a:cs typeface="+mn-cs"/>
                </a:defRPr>
              </a:lvl9pPr>
            </a:lstStyle>
            <a:p>
              <a:pPr>
                <a:defRPr/>
              </a:pPr>
              <a:r>
                <a:rPr lang="en-US" dirty="0">
                  <a:solidFill>
                    <a:schemeClr val="bg1">
                      <a:lumMod val="85000"/>
                    </a:schemeClr>
                  </a:solidFill>
                </a:rPr>
                <a:t>h-gac.com</a:t>
              </a:r>
            </a:p>
          </p:txBody>
        </p:sp>
        <p:sp>
          <p:nvSpPr>
            <p:cNvPr id="9" name="TextBox 8">
              <a:extLst>
                <a:ext uri="{FF2B5EF4-FFF2-40B4-BE49-F238E27FC236}">
                  <a16:creationId xmlns:a16="http://schemas.microsoft.com/office/drawing/2014/main" id="{7227C48D-E27C-4A5F-8261-708DEB139F9F}"/>
                </a:ext>
              </a:extLst>
            </p:cNvPr>
            <p:cNvSpPr txBox="1"/>
            <p:nvPr userDrawn="1"/>
          </p:nvSpPr>
          <p:spPr>
            <a:xfrm>
              <a:off x="3302922" y="6398784"/>
              <a:ext cx="5575803" cy="276999"/>
            </a:xfrm>
            <a:prstGeom prst="rect">
              <a:avLst/>
            </a:prstGeom>
            <a:noFill/>
          </p:spPr>
          <p:txBody>
            <a:bodyPr wrap="square" rtlCol="0">
              <a:spAutoFit/>
            </a:bodyPr>
            <a:lstStyle/>
            <a:p>
              <a:pPr algn="ctr"/>
              <a:r>
                <a:rPr lang="en-US" sz="1200" dirty="0">
                  <a:solidFill>
                    <a:schemeClr val="bg1">
                      <a:lumMod val="85000"/>
                    </a:schemeClr>
                  </a:solidFill>
                  <a:latin typeface="Futura Md BT" panose="020B0602020204020303" pitchFamily="34" charset="0"/>
                </a:rPr>
                <a:t>Serving Today • Planning for Tomorrow</a:t>
              </a:r>
            </a:p>
          </p:txBody>
        </p:sp>
      </p:grpSp>
      <p:pic>
        <p:nvPicPr>
          <p:cNvPr id="10" name="Picture 9" descr="Text&#10;&#10;Description automatically generated">
            <a:extLst>
              <a:ext uri="{FF2B5EF4-FFF2-40B4-BE49-F238E27FC236}">
                <a16:creationId xmlns:a16="http://schemas.microsoft.com/office/drawing/2014/main" id="{CCE64BBF-6643-4993-A5B6-FCD29C1ACA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9258" y="5719000"/>
            <a:ext cx="915926" cy="915926"/>
          </a:xfrm>
          <a:prstGeom prst="rect">
            <a:avLst/>
          </a:prstGeom>
        </p:spPr>
      </p:pic>
    </p:spTree>
    <p:extLst>
      <p:ext uri="{BB962C8B-B14F-4D97-AF65-F5344CB8AC3E}">
        <p14:creationId xmlns:p14="http://schemas.microsoft.com/office/powerpoint/2010/main" val="14496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0750F-2A9B-465F-BF5E-2FF58CF6A79D}"/>
              </a:ext>
            </a:extLst>
          </p:cNvPr>
          <p:cNvSpPr>
            <a:spLocks noGrp="1"/>
          </p:cNvSpPr>
          <p:nvPr>
            <p:ph type="title"/>
          </p:nvPr>
        </p:nvSpPr>
        <p:spPr/>
        <p:txBody>
          <a:bodyPr/>
          <a:lstStyle>
            <a:lvl1pPr>
              <a:defRPr b="0">
                <a:solidFill>
                  <a:schemeClr val="accent2"/>
                </a:solidFill>
                <a:latin typeface="Futura-Bold"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92B8A90-28B5-4F16-A057-1DF051CFC5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242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BB741B-8D5B-4DD5-BC69-87E44A65BA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2" name="Title 1">
            <a:extLst>
              <a:ext uri="{FF2B5EF4-FFF2-40B4-BE49-F238E27FC236}">
                <a16:creationId xmlns:a16="http://schemas.microsoft.com/office/drawing/2014/main" id="{A570750F-2A9B-465F-BF5E-2FF58CF6A7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B8A90-28B5-4F16-A057-1DF051CFC5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grpSp>
        <p:nvGrpSpPr>
          <p:cNvPr id="7" name="Group 6">
            <a:extLst>
              <a:ext uri="{FF2B5EF4-FFF2-40B4-BE49-F238E27FC236}">
                <a16:creationId xmlns:a16="http://schemas.microsoft.com/office/drawing/2014/main" id="{57085001-B871-49D8-B313-2228C49CA5B5}"/>
              </a:ext>
            </a:extLst>
          </p:cNvPr>
          <p:cNvGrpSpPr/>
          <p:nvPr userDrawn="1"/>
        </p:nvGrpSpPr>
        <p:grpSpPr>
          <a:xfrm>
            <a:off x="166816" y="6398784"/>
            <a:ext cx="8711909" cy="320675"/>
            <a:chOff x="166816" y="6398784"/>
            <a:chExt cx="8711909" cy="320675"/>
          </a:xfrm>
        </p:grpSpPr>
        <p:sp>
          <p:nvSpPr>
            <p:cNvPr id="8" name="Rectangle 4">
              <a:extLst>
                <a:ext uri="{FF2B5EF4-FFF2-40B4-BE49-F238E27FC236}">
                  <a16:creationId xmlns:a16="http://schemas.microsoft.com/office/drawing/2014/main" id="{D40CB00E-2A34-457F-9389-8B53FDB4B96D}"/>
                </a:ext>
              </a:extLst>
            </p:cNvPr>
            <p:cNvSpPr txBox="1">
              <a:spLocks noChangeArrowheads="1"/>
            </p:cNvSpPr>
            <p:nvPr userDrawn="1"/>
          </p:nvSpPr>
          <p:spPr bwMode="auto">
            <a:xfrm>
              <a:off x="166816" y="6398784"/>
              <a:ext cx="2844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lnSpc>
                  <a:spcPct val="100000"/>
                </a:lnSpc>
                <a:spcBef>
                  <a:spcPct val="0"/>
                </a:spcBef>
                <a:spcAft>
                  <a:spcPct val="0"/>
                </a:spcAft>
                <a:buFontTx/>
                <a:buNone/>
                <a:defRPr sz="1200" b="0" kern="1200">
                  <a:solidFill>
                    <a:schemeClr val="bg1">
                      <a:lumMod val="95000"/>
                    </a:schemeClr>
                  </a:solidFill>
                  <a:latin typeface="Futura Md BT" panose="020B0602020204020303" pitchFamily="34" charset="0"/>
                  <a:ea typeface="+mn-ea"/>
                  <a:cs typeface="+mn-cs"/>
                </a:defRPr>
              </a:lvl1pPr>
              <a:lvl2pPr marL="457200" algn="l" rtl="0" fontAlgn="base">
                <a:spcBef>
                  <a:spcPct val="0"/>
                </a:spcBef>
                <a:spcAft>
                  <a:spcPct val="0"/>
                </a:spcAft>
                <a:defRPr sz="2800" kern="1200">
                  <a:solidFill>
                    <a:schemeClr val="tx1"/>
                  </a:solidFill>
                  <a:latin typeface="Verdana Ref"/>
                  <a:ea typeface="+mn-ea"/>
                  <a:cs typeface="+mn-cs"/>
                </a:defRPr>
              </a:lvl2pPr>
              <a:lvl3pPr marL="914400" algn="l" rtl="0" fontAlgn="base">
                <a:spcBef>
                  <a:spcPct val="0"/>
                </a:spcBef>
                <a:spcAft>
                  <a:spcPct val="0"/>
                </a:spcAft>
                <a:defRPr sz="2800" kern="1200">
                  <a:solidFill>
                    <a:schemeClr val="tx1"/>
                  </a:solidFill>
                  <a:latin typeface="Verdana Ref"/>
                  <a:ea typeface="+mn-ea"/>
                  <a:cs typeface="+mn-cs"/>
                </a:defRPr>
              </a:lvl3pPr>
              <a:lvl4pPr marL="1371600" algn="l" rtl="0" fontAlgn="base">
                <a:spcBef>
                  <a:spcPct val="0"/>
                </a:spcBef>
                <a:spcAft>
                  <a:spcPct val="0"/>
                </a:spcAft>
                <a:defRPr sz="2800" kern="1200">
                  <a:solidFill>
                    <a:schemeClr val="tx1"/>
                  </a:solidFill>
                  <a:latin typeface="Verdana Ref"/>
                  <a:ea typeface="+mn-ea"/>
                  <a:cs typeface="+mn-cs"/>
                </a:defRPr>
              </a:lvl4pPr>
              <a:lvl5pPr marL="1828800" algn="l" rtl="0" fontAlgn="base">
                <a:spcBef>
                  <a:spcPct val="0"/>
                </a:spcBef>
                <a:spcAft>
                  <a:spcPct val="0"/>
                </a:spcAft>
                <a:defRPr sz="2800" kern="1200">
                  <a:solidFill>
                    <a:schemeClr val="tx1"/>
                  </a:solidFill>
                  <a:latin typeface="Verdana Ref"/>
                  <a:ea typeface="+mn-ea"/>
                  <a:cs typeface="+mn-cs"/>
                </a:defRPr>
              </a:lvl5pPr>
              <a:lvl6pPr marL="2286000" algn="l" defTabSz="914400" rtl="0" eaLnBrk="1" latinLnBrk="0" hangingPunct="1">
                <a:defRPr sz="2800" kern="1200">
                  <a:solidFill>
                    <a:schemeClr val="tx1"/>
                  </a:solidFill>
                  <a:latin typeface="Verdana Ref"/>
                  <a:ea typeface="+mn-ea"/>
                  <a:cs typeface="+mn-cs"/>
                </a:defRPr>
              </a:lvl6pPr>
              <a:lvl7pPr marL="2743200" algn="l" defTabSz="914400" rtl="0" eaLnBrk="1" latinLnBrk="0" hangingPunct="1">
                <a:defRPr sz="2800" kern="1200">
                  <a:solidFill>
                    <a:schemeClr val="tx1"/>
                  </a:solidFill>
                  <a:latin typeface="Verdana Ref"/>
                  <a:ea typeface="+mn-ea"/>
                  <a:cs typeface="+mn-cs"/>
                </a:defRPr>
              </a:lvl7pPr>
              <a:lvl8pPr marL="3200400" algn="l" defTabSz="914400" rtl="0" eaLnBrk="1" latinLnBrk="0" hangingPunct="1">
                <a:defRPr sz="2800" kern="1200">
                  <a:solidFill>
                    <a:schemeClr val="tx1"/>
                  </a:solidFill>
                  <a:latin typeface="Verdana Ref"/>
                  <a:ea typeface="+mn-ea"/>
                  <a:cs typeface="+mn-cs"/>
                </a:defRPr>
              </a:lvl8pPr>
              <a:lvl9pPr marL="3657600" algn="l" defTabSz="914400" rtl="0" eaLnBrk="1" latinLnBrk="0" hangingPunct="1">
                <a:defRPr sz="2800" kern="1200">
                  <a:solidFill>
                    <a:schemeClr val="tx1"/>
                  </a:solidFill>
                  <a:latin typeface="Verdana Ref"/>
                  <a:ea typeface="+mn-ea"/>
                  <a:cs typeface="+mn-cs"/>
                </a:defRPr>
              </a:lvl9pPr>
            </a:lstStyle>
            <a:p>
              <a:pPr>
                <a:defRPr/>
              </a:pPr>
              <a:r>
                <a:rPr lang="en-US" dirty="0">
                  <a:solidFill>
                    <a:schemeClr val="bg1">
                      <a:lumMod val="85000"/>
                    </a:schemeClr>
                  </a:solidFill>
                </a:rPr>
                <a:t>h-gac.com</a:t>
              </a:r>
            </a:p>
          </p:txBody>
        </p:sp>
        <p:sp>
          <p:nvSpPr>
            <p:cNvPr id="9" name="TextBox 8">
              <a:extLst>
                <a:ext uri="{FF2B5EF4-FFF2-40B4-BE49-F238E27FC236}">
                  <a16:creationId xmlns:a16="http://schemas.microsoft.com/office/drawing/2014/main" id="{3790058F-7507-4465-838D-814C7CC965FE}"/>
                </a:ext>
              </a:extLst>
            </p:cNvPr>
            <p:cNvSpPr txBox="1"/>
            <p:nvPr userDrawn="1"/>
          </p:nvSpPr>
          <p:spPr>
            <a:xfrm>
              <a:off x="3302922" y="6398784"/>
              <a:ext cx="5575803" cy="276999"/>
            </a:xfrm>
            <a:prstGeom prst="rect">
              <a:avLst/>
            </a:prstGeom>
            <a:noFill/>
          </p:spPr>
          <p:txBody>
            <a:bodyPr wrap="square" rtlCol="0">
              <a:spAutoFit/>
            </a:bodyPr>
            <a:lstStyle/>
            <a:p>
              <a:pPr algn="ctr"/>
              <a:r>
                <a:rPr lang="en-US" sz="1200" dirty="0">
                  <a:solidFill>
                    <a:schemeClr val="bg1">
                      <a:lumMod val="85000"/>
                    </a:schemeClr>
                  </a:solidFill>
                  <a:latin typeface="Futura Md BT" panose="020B0602020204020303" pitchFamily="34" charset="0"/>
                </a:rPr>
                <a:t>Serving Today • Planning for Tomorrow</a:t>
              </a:r>
            </a:p>
          </p:txBody>
        </p:sp>
      </p:grpSp>
      <p:pic>
        <p:nvPicPr>
          <p:cNvPr id="10" name="Picture 9" descr="Text&#10;&#10;Description automatically generated">
            <a:extLst>
              <a:ext uri="{FF2B5EF4-FFF2-40B4-BE49-F238E27FC236}">
                <a16:creationId xmlns:a16="http://schemas.microsoft.com/office/drawing/2014/main" id="{52F38089-08A1-463C-9917-5EA8F1879D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9258" y="5719000"/>
            <a:ext cx="915926" cy="915926"/>
          </a:xfrm>
          <a:prstGeom prst="rect">
            <a:avLst/>
          </a:prstGeom>
        </p:spPr>
      </p:pic>
    </p:spTree>
    <p:extLst>
      <p:ext uri="{BB962C8B-B14F-4D97-AF65-F5344CB8AC3E}">
        <p14:creationId xmlns:p14="http://schemas.microsoft.com/office/powerpoint/2010/main" val="2152292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D62C8-BA88-4356-AE38-08E0D0C39362}"/>
              </a:ext>
            </a:extLst>
          </p:cNvPr>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B371692-22B8-4DD8-88E4-BB153EE4B1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E2FA4B98-ABED-4CD1-8B2E-B696D60C5D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18515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7E948E-8C83-4CD5-A676-D514FAB898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2" name="Title 1">
            <a:extLst>
              <a:ext uri="{FF2B5EF4-FFF2-40B4-BE49-F238E27FC236}">
                <a16:creationId xmlns:a16="http://schemas.microsoft.com/office/drawing/2014/main" id="{7D7D62C8-BA88-4356-AE38-08E0D0C393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371692-22B8-4DD8-88E4-BB153EE4B1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E2FA4B98-ABED-4CD1-8B2E-B696D60C5D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p:txBody>
      </p:sp>
      <p:grpSp>
        <p:nvGrpSpPr>
          <p:cNvPr id="12" name="Group 11">
            <a:extLst>
              <a:ext uri="{FF2B5EF4-FFF2-40B4-BE49-F238E27FC236}">
                <a16:creationId xmlns:a16="http://schemas.microsoft.com/office/drawing/2014/main" id="{5417D0F7-68CA-420D-9901-3402E2E6E681}"/>
              </a:ext>
            </a:extLst>
          </p:cNvPr>
          <p:cNvGrpSpPr/>
          <p:nvPr userDrawn="1"/>
        </p:nvGrpSpPr>
        <p:grpSpPr>
          <a:xfrm>
            <a:off x="166816" y="6398784"/>
            <a:ext cx="8711909" cy="320675"/>
            <a:chOff x="166816" y="6398784"/>
            <a:chExt cx="8711909" cy="320675"/>
          </a:xfrm>
        </p:grpSpPr>
        <p:sp>
          <p:nvSpPr>
            <p:cNvPr id="13" name="Rectangle 4">
              <a:extLst>
                <a:ext uri="{FF2B5EF4-FFF2-40B4-BE49-F238E27FC236}">
                  <a16:creationId xmlns:a16="http://schemas.microsoft.com/office/drawing/2014/main" id="{1156AF42-49D1-4C1A-AF38-C389480F8370}"/>
                </a:ext>
              </a:extLst>
            </p:cNvPr>
            <p:cNvSpPr txBox="1">
              <a:spLocks noChangeArrowheads="1"/>
            </p:cNvSpPr>
            <p:nvPr userDrawn="1"/>
          </p:nvSpPr>
          <p:spPr bwMode="auto">
            <a:xfrm>
              <a:off x="166816" y="6398784"/>
              <a:ext cx="2844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lnSpc>
                  <a:spcPct val="100000"/>
                </a:lnSpc>
                <a:spcBef>
                  <a:spcPct val="0"/>
                </a:spcBef>
                <a:spcAft>
                  <a:spcPct val="0"/>
                </a:spcAft>
                <a:buFontTx/>
                <a:buNone/>
                <a:defRPr sz="1200" b="0" kern="1200">
                  <a:solidFill>
                    <a:schemeClr val="bg1">
                      <a:lumMod val="95000"/>
                    </a:schemeClr>
                  </a:solidFill>
                  <a:latin typeface="Futura Md BT" panose="020B0602020204020303" pitchFamily="34" charset="0"/>
                  <a:ea typeface="+mn-ea"/>
                  <a:cs typeface="+mn-cs"/>
                </a:defRPr>
              </a:lvl1pPr>
              <a:lvl2pPr marL="457200" algn="l" rtl="0" fontAlgn="base">
                <a:spcBef>
                  <a:spcPct val="0"/>
                </a:spcBef>
                <a:spcAft>
                  <a:spcPct val="0"/>
                </a:spcAft>
                <a:defRPr sz="2800" kern="1200">
                  <a:solidFill>
                    <a:schemeClr val="tx1"/>
                  </a:solidFill>
                  <a:latin typeface="Verdana Ref"/>
                  <a:ea typeface="+mn-ea"/>
                  <a:cs typeface="+mn-cs"/>
                </a:defRPr>
              </a:lvl2pPr>
              <a:lvl3pPr marL="914400" algn="l" rtl="0" fontAlgn="base">
                <a:spcBef>
                  <a:spcPct val="0"/>
                </a:spcBef>
                <a:spcAft>
                  <a:spcPct val="0"/>
                </a:spcAft>
                <a:defRPr sz="2800" kern="1200">
                  <a:solidFill>
                    <a:schemeClr val="tx1"/>
                  </a:solidFill>
                  <a:latin typeface="Verdana Ref"/>
                  <a:ea typeface="+mn-ea"/>
                  <a:cs typeface="+mn-cs"/>
                </a:defRPr>
              </a:lvl3pPr>
              <a:lvl4pPr marL="1371600" algn="l" rtl="0" fontAlgn="base">
                <a:spcBef>
                  <a:spcPct val="0"/>
                </a:spcBef>
                <a:spcAft>
                  <a:spcPct val="0"/>
                </a:spcAft>
                <a:defRPr sz="2800" kern="1200">
                  <a:solidFill>
                    <a:schemeClr val="tx1"/>
                  </a:solidFill>
                  <a:latin typeface="Verdana Ref"/>
                  <a:ea typeface="+mn-ea"/>
                  <a:cs typeface="+mn-cs"/>
                </a:defRPr>
              </a:lvl4pPr>
              <a:lvl5pPr marL="1828800" algn="l" rtl="0" fontAlgn="base">
                <a:spcBef>
                  <a:spcPct val="0"/>
                </a:spcBef>
                <a:spcAft>
                  <a:spcPct val="0"/>
                </a:spcAft>
                <a:defRPr sz="2800" kern="1200">
                  <a:solidFill>
                    <a:schemeClr val="tx1"/>
                  </a:solidFill>
                  <a:latin typeface="Verdana Ref"/>
                  <a:ea typeface="+mn-ea"/>
                  <a:cs typeface="+mn-cs"/>
                </a:defRPr>
              </a:lvl5pPr>
              <a:lvl6pPr marL="2286000" algn="l" defTabSz="914400" rtl="0" eaLnBrk="1" latinLnBrk="0" hangingPunct="1">
                <a:defRPr sz="2800" kern="1200">
                  <a:solidFill>
                    <a:schemeClr val="tx1"/>
                  </a:solidFill>
                  <a:latin typeface="Verdana Ref"/>
                  <a:ea typeface="+mn-ea"/>
                  <a:cs typeface="+mn-cs"/>
                </a:defRPr>
              </a:lvl6pPr>
              <a:lvl7pPr marL="2743200" algn="l" defTabSz="914400" rtl="0" eaLnBrk="1" latinLnBrk="0" hangingPunct="1">
                <a:defRPr sz="2800" kern="1200">
                  <a:solidFill>
                    <a:schemeClr val="tx1"/>
                  </a:solidFill>
                  <a:latin typeface="Verdana Ref"/>
                  <a:ea typeface="+mn-ea"/>
                  <a:cs typeface="+mn-cs"/>
                </a:defRPr>
              </a:lvl7pPr>
              <a:lvl8pPr marL="3200400" algn="l" defTabSz="914400" rtl="0" eaLnBrk="1" latinLnBrk="0" hangingPunct="1">
                <a:defRPr sz="2800" kern="1200">
                  <a:solidFill>
                    <a:schemeClr val="tx1"/>
                  </a:solidFill>
                  <a:latin typeface="Verdana Ref"/>
                  <a:ea typeface="+mn-ea"/>
                  <a:cs typeface="+mn-cs"/>
                </a:defRPr>
              </a:lvl8pPr>
              <a:lvl9pPr marL="3657600" algn="l" defTabSz="914400" rtl="0" eaLnBrk="1" latinLnBrk="0" hangingPunct="1">
                <a:defRPr sz="2800" kern="1200">
                  <a:solidFill>
                    <a:schemeClr val="tx1"/>
                  </a:solidFill>
                  <a:latin typeface="Verdana Ref"/>
                  <a:ea typeface="+mn-ea"/>
                  <a:cs typeface="+mn-cs"/>
                </a:defRPr>
              </a:lvl9pPr>
            </a:lstStyle>
            <a:p>
              <a:pPr>
                <a:defRPr/>
              </a:pPr>
              <a:r>
                <a:rPr lang="en-US" dirty="0">
                  <a:solidFill>
                    <a:schemeClr val="bg1">
                      <a:lumMod val="85000"/>
                    </a:schemeClr>
                  </a:solidFill>
                </a:rPr>
                <a:t>h-gac.com</a:t>
              </a:r>
            </a:p>
          </p:txBody>
        </p:sp>
        <p:sp>
          <p:nvSpPr>
            <p:cNvPr id="14" name="TextBox 13">
              <a:extLst>
                <a:ext uri="{FF2B5EF4-FFF2-40B4-BE49-F238E27FC236}">
                  <a16:creationId xmlns:a16="http://schemas.microsoft.com/office/drawing/2014/main" id="{0AE96FFA-F997-49D6-80CD-E4AC53C2318B}"/>
                </a:ext>
              </a:extLst>
            </p:cNvPr>
            <p:cNvSpPr txBox="1"/>
            <p:nvPr userDrawn="1"/>
          </p:nvSpPr>
          <p:spPr>
            <a:xfrm>
              <a:off x="3302922" y="6398784"/>
              <a:ext cx="5575803" cy="276999"/>
            </a:xfrm>
            <a:prstGeom prst="rect">
              <a:avLst/>
            </a:prstGeom>
            <a:noFill/>
          </p:spPr>
          <p:txBody>
            <a:bodyPr wrap="square" rtlCol="0">
              <a:spAutoFit/>
            </a:bodyPr>
            <a:lstStyle/>
            <a:p>
              <a:pPr algn="ctr"/>
              <a:r>
                <a:rPr lang="en-US" sz="1200" dirty="0">
                  <a:solidFill>
                    <a:schemeClr val="bg1">
                      <a:lumMod val="85000"/>
                    </a:schemeClr>
                  </a:solidFill>
                  <a:latin typeface="Futura Md BT" panose="020B0602020204020303" pitchFamily="34" charset="0"/>
                </a:rPr>
                <a:t>Serving Today • Planning for Tomorrow</a:t>
              </a:r>
            </a:p>
          </p:txBody>
        </p:sp>
      </p:grpSp>
      <p:pic>
        <p:nvPicPr>
          <p:cNvPr id="10" name="Picture 9" descr="Text&#10;&#10;Description automatically generated">
            <a:extLst>
              <a:ext uri="{FF2B5EF4-FFF2-40B4-BE49-F238E27FC236}">
                <a16:creationId xmlns:a16="http://schemas.microsoft.com/office/drawing/2014/main" id="{51928B41-DD00-4FF6-8648-D87FEDC76B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9258" y="5719000"/>
            <a:ext cx="915926" cy="915926"/>
          </a:xfrm>
          <a:prstGeom prst="rect">
            <a:avLst/>
          </a:prstGeom>
        </p:spPr>
      </p:pic>
    </p:spTree>
    <p:extLst>
      <p:ext uri="{BB962C8B-B14F-4D97-AF65-F5344CB8AC3E}">
        <p14:creationId xmlns:p14="http://schemas.microsoft.com/office/powerpoint/2010/main" val="2817376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54825-20EA-41E0-8CDB-7142EC75133A}"/>
              </a:ext>
            </a:extLst>
          </p:cNvPr>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Tree>
    <p:extLst>
      <p:ext uri="{BB962C8B-B14F-4D97-AF65-F5344CB8AC3E}">
        <p14:creationId xmlns:p14="http://schemas.microsoft.com/office/powerpoint/2010/main" val="3768082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6DF99A-86D5-4AB6-AD89-1B0073E515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2" name="Title 1">
            <a:extLst>
              <a:ext uri="{FF2B5EF4-FFF2-40B4-BE49-F238E27FC236}">
                <a16:creationId xmlns:a16="http://schemas.microsoft.com/office/drawing/2014/main" id="{05054825-20EA-41E0-8CDB-7142EC75133A}"/>
              </a:ext>
            </a:extLst>
          </p:cNvPr>
          <p:cNvSpPr>
            <a:spLocks noGrp="1"/>
          </p:cNvSpPr>
          <p:nvPr>
            <p:ph type="title"/>
          </p:nvPr>
        </p:nvSpPr>
        <p:spPr/>
        <p:txBody>
          <a:bodyPr/>
          <a:lstStyle/>
          <a:p>
            <a:r>
              <a:rPr lang="en-US"/>
              <a:t>Click to edit Master title style</a:t>
            </a:r>
          </a:p>
        </p:txBody>
      </p:sp>
      <p:grpSp>
        <p:nvGrpSpPr>
          <p:cNvPr id="9" name="Group 8">
            <a:extLst>
              <a:ext uri="{FF2B5EF4-FFF2-40B4-BE49-F238E27FC236}">
                <a16:creationId xmlns:a16="http://schemas.microsoft.com/office/drawing/2014/main" id="{D581D5CB-274D-407D-984B-7BFF7E8391A3}"/>
              </a:ext>
            </a:extLst>
          </p:cNvPr>
          <p:cNvGrpSpPr/>
          <p:nvPr userDrawn="1"/>
        </p:nvGrpSpPr>
        <p:grpSpPr>
          <a:xfrm>
            <a:off x="166816" y="6398784"/>
            <a:ext cx="8711909" cy="320675"/>
            <a:chOff x="166816" y="6398784"/>
            <a:chExt cx="8711909" cy="320675"/>
          </a:xfrm>
        </p:grpSpPr>
        <p:sp>
          <p:nvSpPr>
            <p:cNvPr id="10" name="Rectangle 4">
              <a:extLst>
                <a:ext uri="{FF2B5EF4-FFF2-40B4-BE49-F238E27FC236}">
                  <a16:creationId xmlns:a16="http://schemas.microsoft.com/office/drawing/2014/main" id="{DB90B6DF-7BE5-4E76-ACEE-4C8C4E7A8801}"/>
                </a:ext>
              </a:extLst>
            </p:cNvPr>
            <p:cNvSpPr txBox="1">
              <a:spLocks noChangeArrowheads="1"/>
            </p:cNvSpPr>
            <p:nvPr userDrawn="1"/>
          </p:nvSpPr>
          <p:spPr bwMode="auto">
            <a:xfrm>
              <a:off x="166816" y="6398784"/>
              <a:ext cx="2844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lnSpc>
                  <a:spcPct val="100000"/>
                </a:lnSpc>
                <a:spcBef>
                  <a:spcPct val="0"/>
                </a:spcBef>
                <a:spcAft>
                  <a:spcPct val="0"/>
                </a:spcAft>
                <a:buFontTx/>
                <a:buNone/>
                <a:defRPr sz="1200" b="0" kern="1200">
                  <a:solidFill>
                    <a:schemeClr val="bg1">
                      <a:lumMod val="95000"/>
                    </a:schemeClr>
                  </a:solidFill>
                  <a:latin typeface="Futura Md BT" panose="020B0602020204020303" pitchFamily="34" charset="0"/>
                  <a:ea typeface="+mn-ea"/>
                  <a:cs typeface="+mn-cs"/>
                </a:defRPr>
              </a:lvl1pPr>
              <a:lvl2pPr marL="457200" algn="l" rtl="0" fontAlgn="base">
                <a:spcBef>
                  <a:spcPct val="0"/>
                </a:spcBef>
                <a:spcAft>
                  <a:spcPct val="0"/>
                </a:spcAft>
                <a:defRPr sz="2800" kern="1200">
                  <a:solidFill>
                    <a:schemeClr val="tx1"/>
                  </a:solidFill>
                  <a:latin typeface="Verdana Ref"/>
                  <a:ea typeface="+mn-ea"/>
                  <a:cs typeface="+mn-cs"/>
                </a:defRPr>
              </a:lvl2pPr>
              <a:lvl3pPr marL="914400" algn="l" rtl="0" fontAlgn="base">
                <a:spcBef>
                  <a:spcPct val="0"/>
                </a:spcBef>
                <a:spcAft>
                  <a:spcPct val="0"/>
                </a:spcAft>
                <a:defRPr sz="2800" kern="1200">
                  <a:solidFill>
                    <a:schemeClr val="tx1"/>
                  </a:solidFill>
                  <a:latin typeface="Verdana Ref"/>
                  <a:ea typeface="+mn-ea"/>
                  <a:cs typeface="+mn-cs"/>
                </a:defRPr>
              </a:lvl3pPr>
              <a:lvl4pPr marL="1371600" algn="l" rtl="0" fontAlgn="base">
                <a:spcBef>
                  <a:spcPct val="0"/>
                </a:spcBef>
                <a:spcAft>
                  <a:spcPct val="0"/>
                </a:spcAft>
                <a:defRPr sz="2800" kern="1200">
                  <a:solidFill>
                    <a:schemeClr val="tx1"/>
                  </a:solidFill>
                  <a:latin typeface="Verdana Ref"/>
                  <a:ea typeface="+mn-ea"/>
                  <a:cs typeface="+mn-cs"/>
                </a:defRPr>
              </a:lvl4pPr>
              <a:lvl5pPr marL="1828800" algn="l" rtl="0" fontAlgn="base">
                <a:spcBef>
                  <a:spcPct val="0"/>
                </a:spcBef>
                <a:spcAft>
                  <a:spcPct val="0"/>
                </a:spcAft>
                <a:defRPr sz="2800" kern="1200">
                  <a:solidFill>
                    <a:schemeClr val="tx1"/>
                  </a:solidFill>
                  <a:latin typeface="Verdana Ref"/>
                  <a:ea typeface="+mn-ea"/>
                  <a:cs typeface="+mn-cs"/>
                </a:defRPr>
              </a:lvl5pPr>
              <a:lvl6pPr marL="2286000" algn="l" defTabSz="914400" rtl="0" eaLnBrk="1" latinLnBrk="0" hangingPunct="1">
                <a:defRPr sz="2800" kern="1200">
                  <a:solidFill>
                    <a:schemeClr val="tx1"/>
                  </a:solidFill>
                  <a:latin typeface="Verdana Ref"/>
                  <a:ea typeface="+mn-ea"/>
                  <a:cs typeface="+mn-cs"/>
                </a:defRPr>
              </a:lvl6pPr>
              <a:lvl7pPr marL="2743200" algn="l" defTabSz="914400" rtl="0" eaLnBrk="1" latinLnBrk="0" hangingPunct="1">
                <a:defRPr sz="2800" kern="1200">
                  <a:solidFill>
                    <a:schemeClr val="tx1"/>
                  </a:solidFill>
                  <a:latin typeface="Verdana Ref"/>
                  <a:ea typeface="+mn-ea"/>
                  <a:cs typeface="+mn-cs"/>
                </a:defRPr>
              </a:lvl7pPr>
              <a:lvl8pPr marL="3200400" algn="l" defTabSz="914400" rtl="0" eaLnBrk="1" latinLnBrk="0" hangingPunct="1">
                <a:defRPr sz="2800" kern="1200">
                  <a:solidFill>
                    <a:schemeClr val="tx1"/>
                  </a:solidFill>
                  <a:latin typeface="Verdana Ref"/>
                  <a:ea typeface="+mn-ea"/>
                  <a:cs typeface="+mn-cs"/>
                </a:defRPr>
              </a:lvl8pPr>
              <a:lvl9pPr marL="3657600" algn="l" defTabSz="914400" rtl="0" eaLnBrk="1" latinLnBrk="0" hangingPunct="1">
                <a:defRPr sz="2800" kern="1200">
                  <a:solidFill>
                    <a:schemeClr val="tx1"/>
                  </a:solidFill>
                  <a:latin typeface="Verdana Ref"/>
                  <a:ea typeface="+mn-ea"/>
                  <a:cs typeface="+mn-cs"/>
                </a:defRPr>
              </a:lvl9pPr>
            </a:lstStyle>
            <a:p>
              <a:pPr>
                <a:defRPr/>
              </a:pPr>
              <a:r>
                <a:rPr lang="en-US" dirty="0">
                  <a:solidFill>
                    <a:schemeClr val="bg1">
                      <a:lumMod val="85000"/>
                    </a:schemeClr>
                  </a:solidFill>
                </a:rPr>
                <a:t>h-gac.com</a:t>
              </a:r>
            </a:p>
          </p:txBody>
        </p:sp>
        <p:sp>
          <p:nvSpPr>
            <p:cNvPr id="11" name="TextBox 10">
              <a:extLst>
                <a:ext uri="{FF2B5EF4-FFF2-40B4-BE49-F238E27FC236}">
                  <a16:creationId xmlns:a16="http://schemas.microsoft.com/office/drawing/2014/main" id="{16772D53-2B04-4906-9198-B742ADC313D5}"/>
                </a:ext>
              </a:extLst>
            </p:cNvPr>
            <p:cNvSpPr txBox="1"/>
            <p:nvPr userDrawn="1"/>
          </p:nvSpPr>
          <p:spPr>
            <a:xfrm>
              <a:off x="3302922" y="6398784"/>
              <a:ext cx="5575803" cy="276999"/>
            </a:xfrm>
            <a:prstGeom prst="rect">
              <a:avLst/>
            </a:prstGeom>
            <a:noFill/>
          </p:spPr>
          <p:txBody>
            <a:bodyPr wrap="square" rtlCol="0">
              <a:spAutoFit/>
            </a:bodyPr>
            <a:lstStyle/>
            <a:p>
              <a:pPr algn="ctr"/>
              <a:r>
                <a:rPr lang="en-US" sz="1200" dirty="0">
                  <a:solidFill>
                    <a:schemeClr val="bg1">
                      <a:lumMod val="85000"/>
                    </a:schemeClr>
                  </a:solidFill>
                  <a:latin typeface="Futura Md BT" panose="020B0602020204020303" pitchFamily="34" charset="0"/>
                </a:rPr>
                <a:t>Serving Today • Planning for Tomorrow</a:t>
              </a:r>
            </a:p>
          </p:txBody>
        </p:sp>
      </p:grpSp>
      <p:pic>
        <p:nvPicPr>
          <p:cNvPr id="8" name="Picture 7" descr="Text&#10;&#10;Description automatically generated">
            <a:extLst>
              <a:ext uri="{FF2B5EF4-FFF2-40B4-BE49-F238E27FC236}">
                <a16:creationId xmlns:a16="http://schemas.microsoft.com/office/drawing/2014/main" id="{893F3430-8248-412D-B81D-5AFB883878D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9258" y="5719000"/>
            <a:ext cx="915926" cy="915926"/>
          </a:xfrm>
          <a:prstGeom prst="rect">
            <a:avLst/>
          </a:prstGeom>
        </p:spPr>
      </p:pic>
    </p:spTree>
    <p:extLst>
      <p:ext uri="{BB962C8B-B14F-4D97-AF65-F5344CB8AC3E}">
        <p14:creationId xmlns:p14="http://schemas.microsoft.com/office/powerpoint/2010/main" val="1071843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016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96DD6F-3CCD-4978-B0E1-5BE46B5F14B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2" name="Title Placeholder 1">
            <a:extLst>
              <a:ext uri="{FF2B5EF4-FFF2-40B4-BE49-F238E27FC236}">
                <a16:creationId xmlns:a16="http://schemas.microsoft.com/office/drawing/2014/main" id="{7EC68CF7-C7B4-4577-A709-3DCE880066C9}"/>
              </a:ext>
            </a:extLst>
          </p:cNvPr>
          <p:cNvSpPr>
            <a:spLocks noGrp="1"/>
          </p:cNvSpPr>
          <p:nvPr>
            <p:ph type="title"/>
          </p:nvPr>
        </p:nvSpPr>
        <p:spPr>
          <a:xfrm>
            <a:off x="838200" y="296563"/>
            <a:ext cx="10515600" cy="6755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9009FBD-1FF6-404D-BDD1-29E7721E8920}"/>
              </a:ext>
            </a:extLst>
          </p:cNvPr>
          <p:cNvSpPr>
            <a:spLocks noGrp="1"/>
          </p:cNvSpPr>
          <p:nvPr>
            <p:ph type="body" idx="1"/>
          </p:nvPr>
        </p:nvSpPr>
        <p:spPr>
          <a:xfrm>
            <a:off x="838200" y="1392195"/>
            <a:ext cx="10515600" cy="47847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grpSp>
        <p:nvGrpSpPr>
          <p:cNvPr id="6" name="Group 5">
            <a:extLst>
              <a:ext uri="{FF2B5EF4-FFF2-40B4-BE49-F238E27FC236}">
                <a16:creationId xmlns:a16="http://schemas.microsoft.com/office/drawing/2014/main" id="{B4CA5D24-F344-4741-8BB4-DD19B7FA9631}"/>
              </a:ext>
            </a:extLst>
          </p:cNvPr>
          <p:cNvGrpSpPr/>
          <p:nvPr userDrawn="1"/>
        </p:nvGrpSpPr>
        <p:grpSpPr>
          <a:xfrm>
            <a:off x="166816" y="6398784"/>
            <a:ext cx="8711909" cy="320675"/>
            <a:chOff x="166816" y="6398784"/>
            <a:chExt cx="8711909" cy="320675"/>
          </a:xfrm>
        </p:grpSpPr>
        <p:sp>
          <p:nvSpPr>
            <p:cNvPr id="8" name="Rectangle 4">
              <a:extLst>
                <a:ext uri="{FF2B5EF4-FFF2-40B4-BE49-F238E27FC236}">
                  <a16:creationId xmlns:a16="http://schemas.microsoft.com/office/drawing/2014/main" id="{A89D3C54-B69A-47D3-9780-2DDF25673E3E}"/>
                </a:ext>
              </a:extLst>
            </p:cNvPr>
            <p:cNvSpPr txBox="1">
              <a:spLocks noChangeArrowheads="1"/>
            </p:cNvSpPr>
            <p:nvPr userDrawn="1"/>
          </p:nvSpPr>
          <p:spPr bwMode="auto">
            <a:xfrm>
              <a:off x="166816" y="6398784"/>
              <a:ext cx="2844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lnSpc>
                  <a:spcPct val="100000"/>
                </a:lnSpc>
                <a:spcBef>
                  <a:spcPct val="0"/>
                </a:spcBef>
                <a:spcAft>
                  <a:spcPct val="0"/>
                </a:spcAft>
                <a:buFontTx/>
                <a:buNone/>
                <a:defRPr sz="1200" b="0" kern="1200">
                  <a:solidFill>
                    <a:schemeClr val="bg1">
                      <a:lumMod val="95000"/>
                    </a:schemeClr>
                  </a:solidFill>
                  <a:latin typeface="Futura Md BT" panose="020B0602020204020303" pitchFamily="34" charset="0"/>
                  <a:ea typeface="+mn-ea"/>
                  <a:cs typeface="+mn-cs"/>
                </a:defRPr>
              </a:lvl1pPr>
              <a:lvl2pPr marL="457200" algn="l" rtl="0" fontAlgn="base">
                <a:spcBef>
                  <a:spcPct val="0"/>
                </a:spcBef>
                <a:spcAft>
                  <a:spcPct val="0"/>
                </a:spcAft>
                <a:defRPr sz="2800" kern="1200">
                  <a:solidFill>
                    <a:schemeClr val="tx1"/>
                  </a:solidFill>
                  <a:latin typeface="Verdana Ref"/>
                  <a:ea typeface="+mn-ea"/>
                  <a:cs typeface="+mn-cs"/>
                </a:defRPr>
              </a:lvl2pPr>
              <a:lvl3pPr marL="914400" algn="l" rtl="0" fontAlgn="base">
                <a:spcBef>
                  <a:spcPct val="0"/>
                </a:spcBef>
                <a:spcAft>
                  <a:spcPct val="0"/>
                </a:spcAft>
                <a:defRPr sz="2800" kern="1200">
                  <a:solidFill>
                    <a:schemeClr val="tx1"/>
                  </a:solidFill>
                  <a:latin typeface="Verdana Ref"/>
                  <a:ea typeface="+mn-ea"/>
                  <a:cs typeface="+mn-cs"/>
                </a:defRPr>
              </a:lvl3pPr>
              <a:lvl4pPr marL="1371600" algn="l" rtl="0" fontAlgn="base">
                <a:spcBef>
                  <a:spcPct val="0"/>
                </a:spcBef>
                <a:spcAft>
                  <a:spcPct val="0"/>
                </a:spcAft>
                <a:defRPr sz="2800" kern="1200">
                  <a:solidFill>
                    <a:schemeClr val="tx1"/>
                  </a:solidFill>
                  <a:latin typeface="Verdana Ref"/>
                  <a:ea typeface="+mn-ea"/>
                  <a:cs typeface="+mn-cs"/>
                </a:defRPr>
              </a:lvl4pPr>
              <a:lvl5pPr marL="1828800" algn="l" rtl="0" fontAlgn="base">
                <a:spcBef>
                  <a:spcPct val="0"/>
                </a:spcBef>
                <a:spcAft>
                  <a:spcPct val="0"/>
                </a:spcAft>
                <a:defRPr sz="2800" kern="1200">
                  <a:solidFill>
                    <a:schemeClr val="tx1"/>
                  </a:solidFill>
                  <a:latin typeface="Verdana Ref"/>
                  <a:ea typeface="+mn-ea"/>
                  <a:cs typeface="+mn-cs"/>
                </a:defRPr>
              </a:lvl5pPr>
              <a:lvl6pPr marL="2286000" algn="l" defTabSz="914400" rtl="0" eaLnBrk="1" latinLnBrk="0" hangingPunct="1">
                <a:defRPr sz="2800" kern="1200">
                  <a:solidFill>
                    <a:schemeClr val="tx1"/>
                  </a:solidFill>
                  <a:latin typeface="Verdana Ref"/>
                  <a:ea typeface="+mn-ea"/>
                  <a:cs typeface="+mn-cs"/>
                </a:defRPr>
              </a:lvl6pPr>
              <a:lvl7pPr marL="2743200" algn="l" defTabSz="914400" rtl="0" eaLnBrk="1" latinLnBrk="0" hangingPunct="1">
                <a:defRPr sz="2800" kern="1200">
                  <a:solidFill>
                    <a:schemeClr val="tx1"/>
                  </a:solidFill>
                  <a:latin typeface="Verdana Ref"/>
                  <a:ea typeface="+mn-ea"/>
                  <a:cs typeface="+mn-cs"/>
                </a:defRPr>
              </a:lvl7pPr>
              <a:lvl8pPr marL="3200400" algn="l" defTabSz="914400" rtl="0" eaLnBrk="1" latinLnBrk="0" hangingPunct="1">
                <a:defRPr sz="2800" kern="1200">
                  <a:solidFill>
                    <a:schemeClr val="tx1"/>
                  </a:solidFill>
                  <a:latin typeface="Verdana Ref"/>
                  <a:ea typeface="+mn-ea"/>
                  <a:cs typeface="+mn-cs"/>
                </a:defRPr>
              </a:lvl8pPr>
              <a:lvl9pPr marL="3657600" algn="l" defTabSz="914400" rtl="0" eaLnBrk="1" latinLnBrk="0" hangingPunct="1">
                <a:defRPr sz="2800" kern="1200">
                  <a:solidFill>
                    <a:schemeClr val="tx1"/>
                  </a:solidFill>
                  <a:latin typeface="Verdana Ref"/>
                  <a:ea typeface="+mn-ea"/>
                  <a:cs typeface="+mn-cs"/>
                </a:defRPr>
              </a:lvl9pPr>
            </a:lstStyle>
            <a:p>
              <a:pPr>
                <a:defRPr/>
              </a:pPr>
              <a:r>
                <a:rPr lang="en-US" dirty="0">
                  <a:solidFill>
                    <a:schemeClr val="bg1">
                      <a:lumMod val="85000"/>
                    </a:schemeClr>
                  </a:solidFill>
                </a:rPr>
                <a:t>h-gac.com</a:t>
              </a:r>
            </a:p>
          </p:txBody>
        </p:sp>
        <p:sp>
          <p:nvSpPr>
            <p:cNvPr id="9" name="TextBox 8">
              <a:extLst>
                <a:ext uri="{FF2B5EF4-FFF2-40B4-BE49-F238E27FC236}">
                  <a16:creationId xmlns:a16="http://schemas.microsoft.com/office/drawing/2014/main" id="{79DB8D0C-44F0-47E8-B5FC-3155DCA3BE86}"/>
                </a:ext>
              </a:extLst>
            </p:cNvPr>
            <p:cNvSpPr txBox="1"/>
            <p:nvPr userDrawn="1"/>
          </p:nvSpPr>
          <p:spPr>
            <a:xfrm>
              <a:off x="3302922" y="6398784"/>
              <a:ext cx="5575803" cy="276999"/>
            </a:xfrm>
            <a:prstGeom prst="rect">
              <a:avLst/>
            </a:prstGeom>
            <a:noFill/>
          </p:spPr>
          <p:txBody>
            <a:bodyPr wrap="square" rtlCol="0">
              <a:spAutoFit/>
            </a:bodyPr>
            <a:lstStyle/>
            <a:p>
              <a:pPr algn="ctr"/>
              <a:r>
                <a:rPr lang="en-US" sz="1200" dirty="0">
                  <a:solidFill>
                    <a:schemeClr val="bg1">
                      <a:lumMod val="85000"/>
                    </a:schemeClr>
                  </a:solidFill>
                  <a:latin typeface="Futura Md BT" panose="020B0602020204020303" pitchFamily="34" charset="0"/>
                </a:rPr>
                <a:t>Serving Today • Planning for Tomorrow</a:t>
              </a:r>
            </a:p>
          </p:txBody>
        </p:sp>
      </p:grpSp>
      <p:pic>
        <p:nvPicPr>
          <p:cNvPr id="10" name="Picture 9" descr="Text&#10;&#10;Description automatically generated">
            <a:extLst>
              <a:ext uri="{FF2B5EF4-FFF2-40B4-BE49-F238E27FC236}">
                <a16:creationId xmlns:a16="http://schemas.microsoft.com/office/drawing/2014/main" id="{1821735A-96AC-4B13-9FED-98740141848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109258" y="5719000"/>
            <a:ext cx="915926" cy="915926"/>
          </a:xfrm>
          <a:prstGeom prst="rect">
            <a:avLst/>
          </a:prstGeom>
        </p:spPr>
      </p:pic>
    </p:spTree>
    <p:extLst>
      <p:ext uri="{BB962C8B-B14F-4D97-AF65-F5344CB8AC3E}">
        <p14:creationId xmlns:p14="http://schemas.microsoft.com/office/powerpoint/2010/main" val="175005131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7" r:id="rId4"/>
    <p:sldLayoutId id="2147483652" r:id="rId5"/>
    <p:sldLayoutId id="2147483658" r:id="rId6"/>
    <p:sldLayoutId id="2147483654" r:id="rId7"/>
    <p:sldLayoutId id="2147483659" r:id="rId8"/>
    <p:sldLayoutId id="2147483655" r:id="rId9"/>
    <p:sldLayoutId id="2147483660" r:id="rId10"/>
  </p:sldLayoutIdLst>
  <p:txStyles>
    <p:titleStyle>
      <a:lvl1pPr algn="ctr" defTabSz="914400" rtl="0" eaLnBrk="1" latinLnBrk="0" hangingPunct="1">
        <a:lnSpc>
          <a:spcPct val="90000"/>
        </a:lnSpc>
        <a:spcBef>
          <a:spcPct val="0"/>
        </a:spcBef>
        <a:buNone/>
        <a:defRPr sz="4400" b="0" kern="1200">
          <a:solidFill>
            <a:schemeClr val="tx1"/>
          </a:solidFill>
          <a:latin typeface="Futura-Bold" pitchFamily="2" charset="0"/>
          <a:ea typeface="+mj-ea"/>
          <a:cs typeface="+mj-cs"/>
        </a:defRPr>
      </a:lvl1pPr>
    </p:titleStyle>
    <p:bodyStyle>
      <a:lvl1pPr marL="228600" indent="-228600" algn="l" defTabSz="914400" rtl="0" eaLnBrk="1" latinLnBrk="0" hangingPunct="1">
        <a:lnSpc>
          <a:spcPct val="90000"/>
        </a:lnSpc>
        <a:spcBef>
          <a:spcPts val="1000"/>
        </a:spcBef>
        <a:buClr>
          <a:schemeClr val="accent6"/>
        </a:buClr>
        <a:buFont typeface="Wingdings" panose="05000000000000000000" pitchFamily="2" charset="2"/>
        <a:buChar char="§"/>
        <a:defRPr sz="2800" kern="1200">
          <a:solidFill>
            <a:schemeClr val="tx1"/>
          </a:solidFill>
          <a:latin typeface="Futura Md BT" panose="020B06020202040203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utura Md BT" panose="020B0602020204020303" pitchFamily="34" charset="0"/>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000" kern="1200">
          <a:solidFill>
            <a:schemeClr val="tx1"/>
          </a:solidFill>
          <a:latin typeface="Futura Md BT" panose="020B06020202040203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utura Md BT" panose="020B06020202040203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utura Md BT" panose="020B06020202040203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s://h-gac.maps.arcgis.com/apps/MapSeries/index.html?appid=9cb8720703a14054bec8c38a771ed7cf"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6692EA-246A-9CE0-575C-F2DD4AD5A35A}"/>
              </a:ext>
            </a:extLst>
          </p:cNvPr>
          <p:cNvPicPr>
            <a:picLocks noChangeAspect="1"/>
          </p:cNvPicPr>
          <p:nvPr/>
        </p:nvPicPr>
        <p:blipFill>
          <a:blip r:embed="rId2"/>
          <a:stretch>
            <a:fillRect/>
          </a:stretch>
        </p:blipFill>
        <p:spPr>
          <a:xfrm>
            <a:off x="17512" y="-1"/>
            <a:ext cx="12174488" cy="6920917"/>
          </a:xfrm>
          <a:prstGeom prst="rect">
            <a:avLst/>
          </a:prstGeom>
        </p:spPr>
      </p:pic>
    </p:spTree>
    <p:extLst>
      <p:ext uri="{BB962C8B-B14F-4D97-AF65-F5344CB8AC3E}">
        <p14:creationId xmlns:p14="http://schemas.microsoft.com/office/powerpoint/2010/main" val="142026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386813-BA58-BCD8-8D82-0F57FD931535}"/>
              </a:ext>
            </a:extLst>
          </p:cNvPr>
          <p:cNvPicPr>
            <a:picLocks noChangeAspect="1"/>
          </p:cNvPicPr>
          <p:nvPr/>
        </p:nvPicPr>
        <p:blipFill>
          <a:blip r:embed="rId2"/>
          <a:stretch>
            <a:fillRect/>
          </a:stretch>
        </p:blipFill>
        <p:spPr>
          <a:xfrm>
            <a:off x="-79899" y="0"/>
            <a:ext cx="12270477" cy="6858000"/>
          </a:xfrm>
          <a:prstGeom prst="rect">
            <a:avLst/>
          </a:prstGeom>
        </p:spPr>
      </p:pic>
    </p:spTree>
    <p:extLst>
      <p:ext uri="{BB962C8B-B14F-4D97-AF65-F5344CB8AC3E}">
        <p14:creationId xmlns:p14="http://schemas.microsoft.com/office/powerpoint/2010/main" val="2144994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AC2D-75AD-DF97-FE59-D46B0632A22E}"/>
              </a:ext>
            </a:extLst>
          </p:cNvPr>
          <p:cNvSpPr>
            <a:spLocks noGrp="1"/>
          </p:cNvSpPr>
          <p:nvPr>
            <p:ph type="title"/>
          </p:nvPr>
        </p:nvSpPr>
        <p:spPr/>
        <p:txBody>
          <a:bodyPr>
            <a:normAutofit fontScale="90000"/>
          </a:bodyPr>
          <a:lstStyle/>
          <a:p>
            <a:r>
              <a:rPr lang="en-US" dirty="0"/>
              <a:t>Board Chair Nomination </a:t>
            </a:r>
          </a:p>
        </p:txBody>
      </p:sp>
      <p:sp>
        <p:nvSpPr>
          <p:cNvPr id="3" name="Content Placeholder 2">
            <a:extLst>
              <a:ext uri="{FF2B5EF4-FFF2-40B4-BE49-F238E27FC236}">
                <a16:creationId xmlns:a16="http://schemas.microsoft.com/office/drawing/2014/main" id="{574B7080-2B55-D9AA-65BE-C86CB6CA08A5}"/>
              </a:ext>
            </a:extLst>
          </p:cNvPr>
          <p:cNvSpPr>
            <a:spLocks noGrp="1"/>
          </p:cNvSpPr>
          <p:nvPr>
            <p:ph idx="1"/>
          </p:nvPr>
        </p:nvSpPr>
        <p:spPr/>
        <p:txBody>
          <a:bodyPr/>
          <a:lstStyle/>
          <a:p>
            <a:r>
              <a:rPr lang="en-US" dirty="0"/>
              <a:t>Board Chair Nominations </a:t>
            </a:r>
          </a:p>
          <a:p>
            <a:pPr lvl="1"/>
            <a:r>
              <a:rPr lang="en-US" dirty="0"/>
              <a:t>Judge Mike Rozell</a:t>
            </a:r>
          </a:p>
          <a:p>
            <a:r>
              <a:rPr lang="en-US" dirty="0"/>
              <a:t>Board Vice Chair Nominations</a:t>
            </a:r>
          </a:p>
          <a:p>
            <a:pPr lvl="1"/>
            <a:r>
              <a:rPr lang="en-US" dirty="0"/>
              <a:t>Andrew Van Chau</a:t>
            </a:r>
          </a:p>
          <a:p>
            <a:pPr marR="0" lvl="0" fontAlgn="auto">
              <a:spcAft>
                <a:spcPts val="0"/>
              </a:spcAft>
              <a:buSzTx/>
              <a:tabLst/>
              <a:defRPr/>
            </a:pPr>
            <a:r>
              <a:rPr lang="en-US" dirty="0"/>
              <a:t>Board Secretary</a:t>
            </a:r>
          </a:p>
          <a:p>
            <a:pPr lvl="1">
              <a:defRPr/>
            </a:pPr>
            <a:r>
              <a:rPr lang="en-US" dirty="0"/>
              <a:t>Guy Robert Jackson</a:t>
            </a:r>
          </a:p>
          <a:p>
            <a:pPr marL="457200" lvl="1" indent="0">
              <a:buNone/>
            </a:pPr>
            <a:endParaRPr lang="en-US" dirty="0"/>
          </a:p>
          <a:p>
            <a:pPr lvl="1"/>
            <a:endParaRPr lang="en-US" dirty="0"/>
          </a:p>
          <a:p>
            <a:endParaRPr lang="en-US" dirty="0"/>
          </a:p>
        </p:txBody>
      </p:sp>
    </p:spTree>
    <p:extLst>
      <p:ext uri="{BB962C8B-B14F-4D97-AF65-F5344CB8AC3E}">
        <p14:creationId xmlns:p14="http://schemas.microsoft.com/office/powerpoint/2010/main" val="3044489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01F686-EE79-09DA-C5F4-F52B6B483C05}"/>
              </a:ext>
            </a:extLst>
          </p:cNvPr>
          <p:cNvPicPr>
            <a:picLocks noChangeAspect="1"/>
          </p:cNvPicPr>
          <p:nvPr/>
        </p:nvPicPr>
        <p:blipFill>
          <a:blip r:embed="rId2"/>
          <a:stretch>
            <a:fillRect/>
          </a:stretch>
        </p:blipFill>
        <p:spPr>
          <a:xfrm>
            <a:off x="0" y="7732"/>
            <a:ext cx="12192000" cy="6842536"/>
          </a:xfrm>
          <a:prstGeom prst="rect">
            <a:avLst/>
          </a:prstGeom>
        </p:spPr>
      </p:pic>
    </p:spTree>
    <p:extLst>
      <p:ext uri="{BB962C8B-B14F-4D97-AF65-F5344CB8AC3E}">
        <p14:creationId xmlns:p14="http://schemas.microsoft.com/office/powerpoint/2010/main" val="2277655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3140CA-57CF-4CA6-B115-D5522D6727A9}"/>
              </a:ext>
            </a:extLst>
          </p:cNvPr>
          <p:cNvSpPr>
            <a:spLocks noGrp="1"/>
          </p:cNvSpPr>
          <p:nvPr>
            <p:ph type="ctrTitle"/>
          </p:nvPr>
        </p:nvSpPr>
        <p:spPr>
          <a:xfrm>
            <a:off x="1524000" y="1122363"/>
            <a:ext cx="9144000" cy="1523183"/>
          </a:xfrm>
        </p:spPr>
        <p:txBody>
          <a:bodyPr>
            <a:normAutofit fontScale="90000"/>
          </a:bodyPr>
          <a:lstStyle/>
          <a:p>
            <a:r>
              <a:rPr lang="en-US" sz="4800" dirty="0">
                <a:latin typeface="Futura-Bold"/>
              </a:rPr>
              <a:t>Comprehensive Economic Development Plan(CEDS) </a:t>
            </a:r>
            <a:br>
              <a:rPr lang="en-US" sz="4800" dirty="0">
                <a:latin typeface="Futura-Bold"/>
              </a:rPr>
            </a:br>
            <a:r>
              <a:rPr lang="en-US" sz="4800" dirty="0">
                <a:latin typeface="Futura-Bold"/>
              </a:rPr>
              <a:t>Take Away</a:t>
            </a:r>
            <a:endParaRPr lang="en-US" sz="4800" dirty="0"/>
          </a:p>
        </p:txBody>
      </p:sp>
      <p:sp>
        <p:nvSpPr>
          <p:cNvPr id="5" name="Subtitle 4">
            <a:extLst>
              <a:ext uri="{FF2B5EF4-FFF2-40B4-BE49-F238E27FC236}">
                <a16:creationId xmlns:a16="http://schemas.microsoft.com/office/drawing/2014/main" id="{7BABEBE7-C506-4ABD-A063-FC30EB496617}"/>
              </a:ext>
            </a:extLst>
          </p:cNvPr>
          <p:cNvSpPr>
            <a:spLocks noGrp="1"/>
          </p:cNvSpPr>
          <p:nvPr>
            <p:ph type="subTitle" idx="1"/>
          </p:nvPr>
        </p:nvSpPr>
        <p:spPr/>
        <p:txBody>
          <a:bodyPr vert="horz" lIns="91440" tIns="45720" rIns="91440" bIns="45720" rtlCol="0" anchor="t">
            <a:normAutofit/>
          </a:bodyPr>
          <a:lstStyle/>
          <a:p>
            <a:r>
              <a:rPr lang="en-US" dirty="0">
                <a:latin typeface="Futura Md BT"/>
              </a:rPr>
              <a:t>Darryl Briscoe</a:t>
            </a:r>
            <a:endParaRPr lang="en-US" dirty="0"/>
          </a:p>
        </p:txBody>
      </p:sp>
    </p:spTree>
    <p:extLst>
      <p:ext uri="{BB962C8B-B14F-4D97-AF65-F5344CB8AC3E}">
        <p14:creationId xmlns:p14="http://schemas.microsoft.com/office/powerpoint/2010/main" val="3176677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C2816-F86A-4E9C-9A7E-B994103B2F41}"/>
              </a:ext>
            </a:extLst>
          </p:cNvPr>
          <p:cNvSpPr>
            <a:spLocks noGrp="1"/>
          </p:cNvSpPr>
          <p:nvPr>
            <p:ph type="title"/>
          </p:nvPr>
        </p:nvSpPr>
        <p:spPr/>
        <p:txBody>
          <a:bodyPr>
            <a:normAutofit fontScale="90000"/>
          </a:bodyPr>
          <a:lstStyle/>
          <a:p>
            <a:r>
              <a:rPr lang="en-US" dirty="0"/>
              <a:t>EDA Investment Priorities </a:t>
            </a:r>
          </a:p>
        </p:txBody>
      </p:sp>
      <p:sp>
        <p:nvSpPr>
          <p:cNvPr id="3" name="Content Placeholder 2">
            <a:extLst>
              <a:ext uri="{FF2B5EF4-FFF2-40B4-BE49-F238E27FC236}">
                <a16:creationId xmlns:a16="http://schemas.microsoft.com/office/drawing/2014/main" id="{F4B23D9F-79A1-42E5-86A0-80C83E469C76}"/>
              </a:ext>
            </a:extLst>
          </p:cNvPr>
          <p:cNvSpPr>
            <a:spLocks noGrp="1"/>
          </p:cNvSpPr>
          <p:nvPr>
            <p:ph idx="1"/>
          </p:nvPr>
        </p:nvSpPr>
        <p:spPr/>
        <p:txBody>
          <a:bodyPr>
            <a:normAutofit/>
          </a:bodyPr>
          <a:lstStyle/>
          <a:p>
            <a:r>
              <a:rPr lang="en-US" sz="2400" dirty="0"/>
              <a:t>Equity</a:t>
            </a:r>
          </a:p>
          <a:p>
            <a:r>
              <a:rPr lang="en-US" sz="2400" dirty="0"/>
              <a:t>Recovery and resilience</a:t>
            </a:r>
          </a:p>
          <a:p>
            <a:r>
              <a:rPr lang="en-US" sz="2400" dirty="0"/>
              <a:t>Workforce Development</a:t>
            </a:r>
          </a:p>
          <a:p>
            <a:r>
              <a:rPr lang="en-US" sz="2400" dirty="0"/>
              <a:t>Manufacturing</a:t>
            </a:r>
          </a:p>
          <a:p>
            <a:r>
              <a:rPr lang="en-US" sz="2400" dirty="0"/>
              <a:t>Technology – Based Economic Development</a:t>
            </a:r>
          </a:p>
          <a:p>
            <a:r>
              <a:rPr lang="en-US" sz="2400" dirty="0"/>
              <a:t>Environmentally – Sustainable Development</a:t>
            </a:r>
          </a:p>
          <a:p>
            <a:r>
              <a:rPr lang="en-US" sz="2400" dirty="0"/>
              <a:t>Exports &amp; FDI</a:t>
            </a:r>
          </a:p>
        </p:txBody>
      </p:sp>
    </p:spTree>
    <p:extLst>
      <p:ext uri="{BB962C8B-B14F-4D97-AF65-F5344CB8AC3E}">
        <p14:creationId xmlns:p14="http://schemas.microsoft.com/office/powerpoint/2010/main" val="3977295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9A167-5C93-4F9B-BD68-48505532ECD0}"/>
              </a:ext>
            </a:extLst>
          </p:cNvPr>
          <p:cNvSpPr>
            <a:spLocks noGrp="1"/>
          </p:cNvSpPr>
          <p:nvPr>
            <p:ph type="title"/>
          </p:nvPr>
        </p:nvSpPr>
        <p:spPr/>
        <p:txBody>
          <a:bodyPr>
            <a:normAutofit fontScale="90000"/>
          </a:bodyPr>
          <a:lstStyle/>
          <a:p>
            <a:r>
              <a:rPr lang="en-US" dirty="0"/>
              <a:t>CEDS Action Plan</a:t>
            </a:r>
          </a:p>
        </p:txBody>
      </p:sp>
      <p:sp>
        <p:nvSpPr>
          <p:cNvPr id="3" name="Content Placeholder 2">
            <a:extLst>
              <a:ext uri="{FF2B5EF4-FFF2-40B4-BE49-F238E27FC236}">
                <a16:creationId xmlns:a16="http://schemas.microsoft.com/office/drawing/2014/main" id="{2C9AF30E-B677-46C0-9F1D-FF7D5AA4F3B7}"/>
              </a:ext>
            </a:extLst>
          </p:cNvPr>
          <p:cNvSpPr>
            <a:spLocks noGrp="1"/>
          </p:cNvSpPr>
          <p:nvPr>
            <p:ph idx="1"/>
          </p:nvPr>
        </p:nvSpPr>
        <p:spPr/>
        <p:txBody>
          <a:bodyPr>
            <a:normAutofit/>
          </a:bodyPr>
          <a:lstStyle/>
          <a:p>
            <a:pPr marL="0" indent="0">
              <a:buNone/>
            </a:pPr>
            <a:r>
              <a:rPr lang="en-US" b="1" dirty="0"/>
              <a:t>Infrastructure</a:t>
            </a:r>
          </a:p>
          <a:p>
            <a:pPr marL="0" indent="0">
              <a:buNone/>
            </a:pPr>
            <a:r>
              <a:rPr lang="en-US" dirty="0"/>
              <a:t>The Gulf Coast Economic Development District will support the region in acquiring state, federal, and regional funding for infrastructure projects. This includes upgrading and maintaining aging water, sewer, and drainage facilities, providing support and guidance for new disaster resilient infrastructure, and supporting high-speed internet (Broadband) efforts. It also will continue to educate the region in developing infrastructure best practices, which include use case studies and cost reduction strategies.</a:t>
            </a:r>
          </a:p>
        </p:txBody>
      </p:sp>
    </p:spTree>
    <p:extLst>
      <p:ext uri="{BB962C8B-B14F-4D97-AF65-F5344CB8AC3E}">
        <p14:creationId xmlns:p14="http://schemas.microsoft.com/office/powerpoint/2010/main" val="2261850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69C4-8416-31D5-B9EB-8F96B38BBC96}"/>
              </a:ext>
            </a:extLst>
          </p:cNvPr>
          <p:cNvSpPr>
            <a:spLocks noGrp="1"/>
          </p:cNvSpPr>
          <p:nvPr>
            <p:ph type="title"/>
          </p:nvPr>
        </p:nvSpPr>
        <p:spPr/>
        <p:txBody>
          <a:bodyPr>
            <a:normAutofit fontScale="90000"/>
          </a:bodyPr>
          <a:lstStyle/>
          <a:p>
            <a:r>
              <a:rPr lang="en-US" dirty="0"/>
              <a:t>CEDS Action Plan</a:t>
            </a:r>
          </a:p>
        </p:txBody>
      </p:sp>
      <p:sp>
        <p:nvSpPr>
          <p:cNvPr id="3" name="Content Placeholder 2">
            <a:extLst>
              <a:ext uri="{FF2B5EF4-FFF2-40B4-BE49-F238E27FC236}">
                <a16:creationId xmlns:a16="http://schemas.microsoft.com/office/drawing/2014/main" id="{87720C89-E89C-2AEC-C039-5C446E9D6351}"/>
              </a:ext>
            </a:extLst>
          </p:cNvPr>
          <p:cNvSpPr>
            <a:spLocks noGrp="1"/>
          </p:cNvSpPr>
          <p:nvPr>
            <p:ph idx="1"/>
          </p:nvPr>
        </p:nvSpPr>
        <p:spPr/>
        <p:txBody>
          <a:bodyPr/>
          <a:lstStyle/>
          <a:p>
            <a:pPr marL="0" indent="0">
              <a:buNone/>
            </a:pPr>
            <a:r>
              <a:rPr lang="en-US" b="1" dirty="0"/>
              <a:t>Industry</a:t>
            </a:r>
          </a:p>
          <a:p>
            <a:pPr marL="0" indent="0">
              <a:buNone/>
            </a:pPr>
            <a:r>
              <a:rPr lang="en-US" dirty="0"/>
              <a:t>The GCEDD will continue to assist the region in supporting current industry development and attracting new industries. It will continue to build a strong and diverse workforce by assisting businesses and residents with training and development opportunities while also providing solutions to industry challenges.</a:t>
            </a:r>
          </a:p>
        </p:txBody>
      </p:sp>
    </p:spTree>
    <p:extLst>
      <p:ext uri="{BB962C8B-B14F-4D97-AF65-F5344CB8AC3E}">
        <p14:creationId xmlns:p14="http://schemas.microsoft.com/office/powerpoint/2010/main" val="3666079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2344-DD94-4370-FA5E-A04F4BCC19D2}"/>
              </a:ext>
            </a:extLst>
          </p:cNvPr>
          <p:cNvSpPr>
            <a:spLocks noGrp="1"/>
          </p:cNvSpPr>
          <p:nvPr>
            <p:ph type="title"/>
          </p:nvPr>
        </p:nvSpPr>
        <p:spPr/>
        <p:txBody>
          <a:bodyPr>
            <a:normAutofit fontScale="90000"/>
          </a:bodyPr>
          <a:lstStyle/>
          <a:p>
            <a:r>
              <a:rPr lang="en-US" dirty="0"/>
              <a:t>CEDS Action Plan</a:t>
            </a:r>
          </a:p>
        </p:txBody>
      </p:sp>
      <p:sp>
        <p:nvSpPr>
          <p:cNvPr id="3" name="Content Placeholder 2">
            <a:extLst>
              <a:ext uri="{FF2B5EF4-FFF2-40B4-BE49-F238E27FC236}">
                <a16:creationId xmlns:a16="http://schemas.microsoft.com/office/drawing/2014/main" id="{D0D8583D-7A92-41F2-9DA1-BDF7464A9DA7}"/>
              </a:ext>
            </a:extLst>
          </p:cNvPr>
          <p:cNvSpPr>
            <a:spLocks noGrp="1"/>
          </p:cNvSpPr>
          <p:nvPr>
            <p:ph idx="1"/>
          </p:nvPr>
        </p:nvSpPr>
        <p:spPr/>
        <p:txBody>
          <a:bodyPr/>
          <a:lstStyle/>
          <a:p>
            <a:pPr marL="0" indent="0">
              <a:buNone/>
            </a:pPr>
            <a:r>
              <a:rPr lang="en-US" b="1" dirty="0"/>
              <a:t>Resiliency</a:t>
            </a:r>
          </a:p>
          <a:p>
            <a:pPr marL="0" indent="0">
              <a:buNone/>
            </a:pPr>
            <a:r>
              <a:rPr lang="en-US" dirty="0"/>
              <a:t>The GCEDD will support the region by identifying pre-disaster and post-disaster resiliency solutions. It will continue to highlight disaster planning, determine potential vulnerabilities, and enhance opportunities for the region while assisting in acquiring economic resiliency funding.</a:t>
            </a:r>
          </a:p>
        </p:txBody>
      </p:sp>
    </p:spTree>
    <p:extLst>
      <p:ext uri="{BB962C8B-B14F-4D97-AF65-F5344CB8AC3E}">
        <p14:creationId xmlns:p14="http://schemas.microsoft.com/office/powerpoint/2010/main" val="1642165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845AE-7128-7F45-41B3-50F6C34D01F2}"/>
              </a:ext>
            </a:extLst>
          </p:cNvPr>
          <p:cNvSpPr>
            <a:spLocks noGrp="1"/>
          </p:cNvSpPr>
          <p:nvPr>
            <p:ph type="title"/>
          </p:nvPr>
        </p:nvSpPr>
        <p:spPr/>
        <p:txBody>
          <a:bodyPr>
            <a:normAutofit fontScale="90000"/>
          </a:bodyPr>
          <a:lstStyle/>
          <a:p>
            <a:r>
              <a:rPr lang="en-US" dirty="0"/>
              <a:t>CEDS Action Plan</a:t>
            </a:r>
          </a:p>
        </p:txBody>
      </p:sp>
      <p:sp>
        <p:nvSpPr>
          <p:cNvPr id="3" name="Content Placeholder 2">
            <a:extLst>
              <a:ext uri="{FF2B5EF4-FFF2-40B4-BE49-F238E27FC236}">
                <a16:creationId xmlns:a16="http://schemas.microsoft.com/office/drawing/2014/main" id="{43A3D28C-AE9F-02AD-D780-0F9DD4668939}"/>
              </a:ext>
            </a:extLst>
          </p:cNvPr>
          <p:cNvSpPr>
            <a:spLocks noGrp="1"/>
          </p:cNvSpPr>
          <p:nvPr>
            <p:ph idx="1"/>
          </p:nvPr>
        </p:nvSpPr>
        <p:spPr>
          <a:xfrm>
            <a:off x="838200" y="1158496"/>
            <a:ext cx="10515600" cy="4784768"/>
          </a:xfrm>
        </p:spPr>
        <p:txBody>
          <a:bodyPr>
            <a:normAutofit fontScale="92500" lnSpcReduction="20000"/>
          </a:bodyPr>
          <a:lstStyle/>
          <a:p>
            <a:pPr marL="0" indent="0">
              <a:buNone/>
            </a:pPr>
            <a:r>
              <a:rPr lang="en-US" b="1" dirty="0"/>
              <a:t>Energy Transition</a:t>
            </a:r>
          </a:p>
          <a:p>
            <a:pPr marL="0" indent="0">
              <a:buNone/>
            </a:pPr>
            <a:r>
              <a:rPr lang="en-US" dirty="0"/>
              <a:t>The GCEDD will support the region as it continues to lead the world in the clean energy transition. The GCEDD will support projects focused on clean energy expansion by assisting the region in acquiring funding for clean energy projects, supporting regional collaborative efforts, such as the Houston Energy Transition Initiative (HETI), and assisting and educating local governments on the economic benefits of strong and innovative energy planning.</a:t>
            </a:r>
          </a:p>
          <a:p>
            <a:pPr marL="0" indent="0">
              <a:buNone/>
            </a:pPr>
            <a:endParaRPr lang="en-US" sz="1200" dirty="0"/>
          </a:p>
          <a:p>
            <a:pPr marL="0" indent="0">
              <a:buNone/>
            </a:pPr>
            <a:r>
              <a:rPr lang="en-US" dirty="0"/>
              <a:t>The GCEDD staff will work with the region to help cultivate strong projects with an overarching goal to create new jobs, protect existing jobs, trained a diverse workforce, and help the region become more resilient and equitable. We will continue to encourage communities to partner, pool resources, and to convene on projects that benefits all parties.</a:t>
            </a:r>
          </a:p>
        </p:txBody>
      </p:sp>
    </p:spTree>
    <p:extLst>
      <p:ext uri="{BB962C8B-B14F-4D97-AF65-F5344CB8AC3E}">
        <p14:creationId xmlns:p14="http://schemas.microsoft.com/office/powerpoint/2010/main" val="2438461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B0A681-606F-4B18-8222-6914C6683394}"/>
              </a:ext>
            </a:extLst>
          </p:cNvPr>
          <p:cNvSpPr>
            <a:spLocks noGrp="1"/>
          </p:cNvSpPr>
          <p:nvPr>
            <p:ph type="title"/>
          </p:nvPr>
        </p:nvSpPr>
        <p:spPr/>
        <p:txBody>
          <a:bodyPr>
            <a:normAutofit fontScale="90000"/>
          </a:bodyPr>
          <a:lstStyle/>
          <a:p>
            <a:r>
              <a:rPr lang="en-US" dirty="0"/>
              <a:t>Feedback finals </a:t>
            </a:r>
          </a:p>
        </p:txBody>
      </p:sp>
      <p:sp>
        <p:nvSpPr>
          <p:cNvPr id="5" name="Content Placeholder 4">
            <a:extLst>
              <a:ext uri="{FF2B5EF4-FFF2-40B4-BE49-F238E27FC236}">
                <a16:creationId xmlns:a16="http://schemas.microsoft.com/office/drawing/2014/main" id="{D14DFA63-FAAC-49BB-8AE2-2E0DEAA03CFB}"/>
              </a:ext>
            </a:extLst>
          </p:cNvPr>
          <p:cNvSpPr>
            <a:spLocks noGrp="1"/>
          </p:cNvSpPr>
          <p:nvPr>
            <p:ph idx="1"/>
          </p:nvPr>
        </p:nvSpPr>
        <p:spPr/>
        <p:txBody>
          <a:bodyPr>
            <a:normAutofit/>
          </a:bodyPr>
          <a:lstStyle/>
          <a:p>
            <a:pPr marL="228600" marR="0" lvl="0" indent="-228600" algn="l" defTabSz="914400" rtl="0" eaLnBrk="1" fontAlgn="auto" latinLnBrk="0" hangingPunct="1">
              <a:lnSpc>
                <a:spcPct val="90000"/>
              </a:lnSpc>
              <a:spcBef>
                <a:spcPts val="1000"/>
              </a:spcBef>
              <a:spcAft>
                <a:spcPts val="0"/>
              </a:spcAft>
              <a:buClr>
                <a:srgbClr val="EF9021"/>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002F47"/>
                </a:solidFill>
                <a:effectLst/>
                <a:uLnTx/>
                <a:uFillTx/>
                <a:latin typeface="Futura Md BT" panose="020B0602020204020303" pitchFamily="34" charset="0"/>
                <a:ea typeface="+mn-ea"/>
                <a:cs typeface="+mn-cs"/>
              </a:rPr>
              <a:t>3 Steps Process – Over </a:t>
            </a:r>
            <a:r>
              <a:rPr kumimoji="0" lang="en-US" sz="2800" b="1" i="0" u="none" strike="noStrike" kern="1200" cap="none" spc="0" normalizeH="0" baseline="0" noProof="0" dirty="0">
                <a:ln>
                  <a:noFill/>
                </a:ln>
                <a:solidFill>
                  <a:srgbClr val="002F47"/>
                </a:solidFill>
                <a:effectLst/>
                <a:uLnTx/>
                <a:uFillTx/>
                <a:latin typeface="Futura Md BT" panose="020B0602020204020303" pitchFamily="34" charset="0"/>
                <a:ea typeface="+mn-ea"/>
                <a:cs typeface="+mn-cs"/>
              </a:rPr>
              <a:t>300 Stakeholders</a:t>
            </a:r>
          </a:p>
          <a:p>
            <a:pPr lvl="1">
              <a:spcBef>
                <a:spcPts val="1000"/>
              </a:spcBef>
              <a:buClr>
                <a:srgbClr val="EF9021"/>
              </a:buClr>
              <a:buFontTx/>
              <a:buChar char="-"/>
              <a:defRPr/>
            </a:pPr>
            <a:r>
              <a:rPr kumimoji="0" lang="en-US" b="0" i="0" u="none" strike="noStrike" kern="1200" cap="none" spc="0" normalizeH="0" baseline="0" noProof="0" dirty="0">
                <a:ln>
                  <a:noFill/>
                </a:ln>
                <a:solidFill>
                  <a:srgbClr val="002F47"/>
                </a:solidFill>
                <a:effectLst/>
                <a:uLnTx/>
                <a:uFillTx/>
                <a:latin typeface="Futura Md BT" panose="020B0602020204020303" pitchFamily="34" charset="0"/>
                <a:ea typeface="+mn-ea"/>
                <a:cs typeface="+mn-cs"/>
              </a:rPr>
              <a:t>Meet with Board Members</a:t>
            </a:r>
          </a:p>
          <a:p>
            <a:pPr lvl="1">
              <a:spcBef>
                <a:spcPts val="1000"/>
              </a:spcBef>
              <a:buClr>
                <a:srgbClr val="EF9021"/>
              </a:buClr>
              <a:buFontTx/>
              <a:buChar char="-"/>
              <a:defRPr/>
            </a:pPr>
            <a:r>
              <a:rPr kumimoji="0" lang="en-US" b="0" i="0" u="none" strike="noStrike" kern="1200" cap="none" spc="0" normalizeH="0" baseline="0" noProof="0" dirty="0">
                <a:ln>
                  <a:noFill/>
                </a:ln>
                <a:solidFill>
                  <a:srgbClr val="002F47"/>
                </a:solidFill>
                <a:effectLst/>
                <a:uLnTx/>
                <a:uFillTx/>
                <a:latin typeface="Futura Md BT" panose="020B0602020204020303" pitchFamily="34" charset="0"/>
                <a:ea typeface="+mn-ea"/>
                <a:cs typeface="+mn-cs"/>
              </a:rPr>
              <a:t>Meet with Industry Leaders</a:t>
            </a:r>
          </a:p>
          <a:p>
            <a:pPr lvl="1">
              <a:spcBef>
                <a:spcPts val="1000"/>
              </a:spcBef>
              <a:buClr>
                <a:srgbClr val="EF9021"/>
              </a:buClr>
              <a:buFontTx/>
              <a:buChar char="-"/>
              <a:defRPr/>
            </a:pPr>
            <a:r>
              <a:rPr kumimoji="0" lang="en-US" b="0" i="0" u="none" strike="noStrike" kern="1200" cap="none" spc="0" normalizeH="0" baseline="0" noProof="0" dirty="0">
                <a:ln>
                  <a:noFill/>
                </a:ln>
                <a:solidFill>
                  <a:srgbClr val="002F47"/>
                </a:solidFill>
                <a:effectLst/>
                <a:uLnTx/>
                <a:uFillTx/>
                <a:latin typeface="Futura Md BT" panose="020B0602020204020303" pitchFamily="34" charset="0"/>
                <a:ea typeface="+mn-ea"/>
                <a:cs typeface="+mn-cs"/>
              </a:rPr>
              <a:t>Meet with local stakeholders</a:t>
            </a:r>
          </a:p>
          <a:p>
            <a:r>
              <a:rPr lang="en-US" dirty="0"/>
              <a:t>Writing and editing – </a:t>
            </a:r>
            <a:r>
              <a:rPr lang="en-US" b="1" dirty="0"/>
              <a:t>5 rewrites </a:t>
            </a:r>
            <a:r>
              <a:rPr lang="en-US" dirty="0"/>
              <a:t>and edits </a:t>
            </a:r>
          </a:p>
          <a:p>
            <a:r>
              <a:rPr lang="en-US" dirty="0"/>
              <a:t>Public Comments – </a:t>
            </a:r>
            <a:r>
              <a:rPr lang="en-US" b="1" dirty="0"/>
              <a:t>7 public comment </a:t>
            </a:r>
            <a:r>
              <a:rPr lang="en-US" dirty="0"/>
              <a:t>additions</a:t>
            </a:r>
          </a:p>
          <a:p>
            <a:pPr marL="457200" lvl="1" indent="0">
              <a:buNone/>
            </a:pPr>
            <a:endParaRPr lang="en-US" dirty="0"/>
          </a:p>
        </p:txBody>
      </p:sp>
      <p:sp>
        <p:nvSpPr>
          <p:cNvPr id="2" name="Title 1">
            <a:extLst>
              <a:ext uri="{FF2B5EF4-FFF2-40B4-BE49-F238E27FC236}">
                <a16:creationId xmlns:a16="http://schemas.microsoft.com/office/drawing/2014/main" id="{055DD641-3FB9-DF6D-1CBB-13CFD9C74336}"/>
              </a:ext>
            </a:extLst>
          </p:cNvPr>
          <p:cNvSpPr txBox="1">
            <a:spLocks/>
          </p:cNvSpPr>
          <p:nvPr/>
        </p:nvSpPr>
        <p:spPr>
          <a:xfrm>
            <a:off x="838200" y="4790303"/>
            <a:ext cx="10515600" cy="675502"/>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4400" b="0" kern="1200">
                <a:solidFill>
                  <a:schemeClr val="accent2"/>
                </a:solidFill>
                <a:latin typeface="Futura-Bold" pitchFamily="2" charset="0"/>
                <a:ea typeface="+mj-ea"/>
                <a:cs typeface="+mj-cs"/>
              </a:defRPr>
            </a:lvl1pPr>
          </a:lstStyle>
          <a:p>
            <a:r>
              <a:rPr lang="en-US"/>
              <a:t>Questions?</a:t>
            </a:r>
            <a:endParaRPr lang="en-US" dirty="0"/>
          </a:p>
        </p:txBody>
      </p:sp>
    </p:spTree>
    <p:extLst>
      <p:ext uri="{BB962C8B-B14F-4D97-AF65-F5344CB8AC3E}">
        <p14:creationId xmlns:p14="http://schemas.microsoft.com/office/powerpoint/2010/main" val="2954821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B0A681-606F-4B18-8222-6914C6683394}"/>
              </a:ext>
            </a:extLst>
          </p:cNvPr>
          <p:cNvSpPr>
            <a:spLocks noGrp="1"/>
          </p:cNvSpPr>
          <p:nvPr>
            <p:ph type="title"/>
          </p:nvPr>
        </p:nvSpPr>
        <p:spPr/>
        <p:txBody>
          <a:bodyPr>
            <a:normAutofit fontScale="90000"/>
          </a:bodyPr>
          <a:lstStyle/>
          <a:p>
            <a:endParaRPr lang="en-US"/>
          </a:p>
        </p:txBody>
      </p:sp>
      <p:sp>
        <p:nvSpPr>
          <p:cNvPr id="5" name="Content Placeholder 4">
            <a:extLst>
              <a:ext uri="{FF2B5EF4-FFF2-40B4-BE49-F238E27FC236}">
                <a16:creationId xmlns:a16="http://schemas.microsoft.com/office/drawing/2014/main" id="{D14DFA63-FAAC-49BB-8AE2-2E0DEAA03CFB}"/>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5F34F61C-2A27-4190-F063-91BBB75E6367}"/>
              </a:ext>
            </a:extLst>
          </p:cNvPr>
          <p:cNvPicPr>
            <a:picLocks noChangeAspect="1"/>
          </p:cNvPicPr>
          <p:nvPr/>
        </p:nvPicPr>
        <p:blipFill>
          <a:blip r:embed="rId2"/>
          <a:stretch>
            <a:fillRect/>
          </a:stretch>
        </p:blipFill>
        <p:spPr>
          <a:xfrm>
            <a:off x="-26651" y="-31459"/>
            <a:ext cx="12245301" cy="6920917"/>
          </a:xfrm>
          <a:prstGeom prst="rect">
            <a:avLst/>
          </a:prstGeom>
        </p:spPr>
      </p:pic>
    </p:spTree>
    <p:extLst>
      <p:ext uri="{BB962C8B-B14F-4D97-AF65-F5344CB8AC3E}">
        <p14:creationId xmlns:p14="http://schemas.microsoft.com/office/powerpoint/2010/main" val="3003488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675568-518E-7E99-99E5-9FEEEB740B42}"/>
              </a:ext>
            </a:extLst>
          </p:cNvPr>
          <p:cNvPicPr>
            <a:picLocks noChangeAspect="1"/>
          </p:cNvPicPr>
          <p:nvPr/>
        </p:nvPicPr>
        <p:blipFill>
          <a:blip r:embed="rId2"/>
          <a:stretch>
            <a:fillRect/>
          </a:stretch>
        </p:blipFill>
        <p:spPr>
          <a:xfrm>
            <a:off x="9951" y="0"/>
            <a:ext cx="12172097" cy="6858000"/>
          </a:xfrm>
          <a:prstGeom prst="rect">
            <a:avLst/>
          </a:prstGeom>
        </p:spPr>
      </p:pic>
    </p:spTree>
    <p:extLst>
      <p:ext uri="{BB962C8B-B14F-4D97-AF65-F5344CB8AC3E}">
        <p14:creationId xmlns:p14="http://schemas.microsoft.com/office/powerpoint/2010/main" val="2761461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933DFA-8E33-60FF-4A29-80636DDDA3A7}"/>
              </a:ext>
            </a:extLst>
          </p:cNvPr>
          <p:cNvPicPr>
            <a:picLocks noChangeAspect="1"/>
          </p:cNvPicPr>
          <p:nvPr/>
        </p:nvPicPr>
        <p:blipFill>
          <a:blip r:embed="rId2"/>
          <a:stretch>
            <a:fillRect/>
          </a:stretch>
        </p:blipFill>
        <p:spPr>
          <a:xfrm>
            <a:off x="-1" y="833"/>
            <a:ext cx="12264705" cy="6920084"/>
          </a:xfrm>
          <a:prstGeom prst="rect">
            <a:avLst/>
          </a:prstGeom>
        </p:spPr>
      </p:pic>
    </p:spTree>
    <p:extLst>
      <p:ext uri="{BB962C8B-B14F-4D97-AF65-F5344CB8AC3E}">
        <p14:creationId xmlns:p14="http://schemas.microsoft.com/office/powerpoint/2010/main" val="558040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7FF387E-7547-BB5E-FACE-4EAA08FB3401}"/>
              </a:ext>
            </a:extLst>
          </p:cNvPr>
          <p:cNvSpPr>
            <a:spLocks noGrp="1"/>
          </p:cNvSpPr>
          <p:nvPr>
            <p:ph type="title"/>
          </p:nvPr>
        </p:nvSpPr>
        <p:spPr>
          <a:xfrm>
            <a:off x="838200" y="296563"/>
            <a:ext cx="10515600" cy="675502"/>
          </a:xfrm>
        </p:spPr>
        <p:txBody>
          <a:bodyPr>
            <a:normAutofit fontScale="90000"/>
          </a:bodyPr>
          <a:lstStyle/>
          <a:p>
            <a:r>
              <a:rPr lang="en-US" dirty="0"/>
              <a:t>LOAN REPORT</a:t>
            </a:r>
          </a:p>
        </p:txBody>
      </p:sp>
    </p:spTree>
    <p:extLst>
      <p:ext uri="{BB962C8B-B14F-4D97-AF65-F5344CB8AC3E}">
        <p14:creationId xmlns:p14="http://schemas.microsoft.com/office/powerpoint/2010/main" val="3586959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317A-93B4-3D70-8A96-0B11E6EBCD78}"/>
              </a:ext>
            </a:extLst>
          </p:cNvPr>
          <p:cNvSpPr>
            <a:spLocks noGrp="1"/>
          </p:cNvSpPr>
          <p:nvPr>
            <p:ph type="title"/>
          </p:nvPr>
        </p:nvSpPr>
        <p:spPr>
          <a:xfrm>
            <a:off x="838200" y="296563"/>
            <a:ext cx="10515600" cy="675502"/>
          </a:xfrm>
        </p:spPr>
        <p:txBody>
          <a:bodyPr anchor="ctr">
            <a:normAutofit/>
          </a:bodyPr>
          <a:lstStyle/>
          <a:p>
            <a:r>
              <a:rPr lang="en-US" sz="4100" dirty="0"/>
              <a:t>LOAN SUMMARY</a:t>
            </a:r>
          </a:p>
        </p:txBody>
      </p:sp>
    </p:spTree>
    <p:extLst>
      <p:ext uri="{BB962C8B-B14F-4D97-AF65-F5344CB8AC3E}">
        <p14:creationId xmlns:p14="http://schemas.microsoft.com/office/powerpoint/2010/main" val="683940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B203DC-9B94-963F-3704-2578D1E678C5}"/>
              </a:ext>
            </a:extLst>
          </p:cNvPr>
          <p:cNvPicPr>
            <a:picLocks noChangeAspect="1"/>
          </p:cNvPicPr>
          <p:nvPr/>
        </p:nvPicPr>
        <p:blipFill>
          <a:blip r:embed="rId2"/>
          <a:stretch>
            <a:fillRect/>
          </a:stretch>
        </p:blipFill>
        <p:spPr>
          <a:xfrm>
            <a:off x="-17756" y="8885"/>
            <a:ext cx="12286696" cy="6840230"/>
          </a:xfrm>
          <a:prstGeom prst="rect">
            <a:avLst/>
          </a:prstGeom>
        </p:spPr>
      </p:pic>
    </p:spTree>
    <p:extLst>
      <p:ext uri="{BB962C8B-B14F-4D97-AF65-F5344CB8AC3E}">
        <p14:creationId xmlns:p14="http://schemas.microsoft.com/office/powerpoint/2010/main" val="1293463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6F230-7652-6C1D-DEB2-EFDBF156E71A}"/>
              </a:ext>
            </a:extLst>
          </p:cNvPr>
          <p:cNvSpPr>
            <a:spLocks noGrp="1"/>
          </p:cNvSpPr>
          <p:nvPr>
            <p:ph type="title"/>
          </p:nvPr>
        </p:nvSpPr>
        <p:spPr/>
        <p:txBody>
          <a:bodyPr>
            <a:normAutofit fontScale="90000"/>
          </a:bodyPr>
          <a:lstStyle/>
          <a:p>
            <a:r>
              <a:rPr lang="en-US" dirty="0"/>
              <a:t>Regional Broadband Study</a:t>
            </a:r>
          </a:p>
        </p:txBody>
      </p:sp>
      <p:sp>
        <p:nvSpPr>
          <p:cNvPr id="3" name="Content Placeholder 2">
            <a:extLst>
              <a:ext uri="{FF2B5EF4-FFF2-40B4-BE49-F238E27FC236}">
                <a16:creationId xmlns:a16="http://schemas.microsoft.com/office/drawing/2014/main" id="{202F683A-C482-BD09-FE6E-4976D4DC69B7}"/>
              </a:ext>
            </a:extLst>
          </p:cNvPr>
          <p:cNvSpPr>
            <a:spLocks noGrp="1"/>
          </p:cNvSpPr>
          <p:nvPr>
            <p:ph idx="1"/>
          </p:nvPr>
        </p:nvSpPr>
        <p:spPr/>
        <p:txBody>
          <a:bodyPr>
            <a:normAutofit/>
          </a:bodyPr>
          <a:lstStyle/>
          <a:p>
            <a:r>
              <a:rPr lang="en-US" sz="3200" dirty="0"/>
              <a:t>In alignment with Gulf Coast Economic Development District and Regional Comprehensive Economic Development Strategy </a:t>
            </a:r>
          </a:p>
          <a:p>
            <a:r>
              <a:rPr lang="en-US" sz="3200" dirty="0"/>
              <a:t>Broadband Study finalized</a:t>
            </a:r>
          </a:p>
          <a:p>
            <a:r>
              <a:rPr lang="en-US" sz="3200" dirty="0"/>
              <a:t>Launching campaign to distribute study</a:t>
            </a:r>
          </a:p>
          <a:p>
            <a:r>
              <a:rPr lang="en-US" sz="3200" dirty="0"/>
              <a:t>Developed web tool to provide current data, maps, and integrated information</a:t>
            </a:r>
          </a:p>
          <a:p>
            <a:pPr lvl="1"/>
            <a:r>
              <a:rPr lang="en-US" sz="2000" dirty="0">
                <a:hlinkClick r:id="rId3"/>
              </a:rPr>
              <a:t>Regional Broadband Development Data (arcgis.com)</a:t>
            </a:r>
            <a:endParaRPr lang="en-US" sz="2800" dirty="0"/>
          </a:p>
          <a:p>
            <a:pPr marL="457200" lvl="1" indent="0">
              <a:buNone/>
            </a:pPr>
            <a:endParaRPr lang="en-US" dirty="0"/>
          </a:p>
        </p:txBody>
      </p:sp>
    </p:spTree>
    <p:extLst>
      <p:ext uri="{BB962C8B-B14F-4D97-AF65-F5344CB8AC3E}">
        <p14:creationId xmlns:p14="http://schemas.microsoft.com/office/powerpoint/2010/main" val="3769827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6F230-7652-6C1D-DEB2-EFDBF156E71A}"/>
              </a:ext>
            </a:extLst>
          </p:cNvPr>
          <p:cNvSpPr>
            <a:spLocks noGrp="1"/>
          </p:cNvSpPr>
          <p:nvPr>
            <p:ph type="title"/>
          </p:nvPr>
        </p:nvSpPr>
        <p:spPr>
          <a:xfrm>
            <a:off x="838200" y="296563"/>
            <a:ext cx="10515600" cy="1095632"/>
          </a:xfrm>
        </p:spPr>
        <p:txBody>
          <a:bodyPr>
            <a:normAutofit fontScale="90000"/>
          </a:bodyPr>
          <a:lstStyle/>
          <a:p>
            <a:r>
              <a:rPr lang="en-US" dirty="0"/>
              <a:t>Key Highlights and Takeaways from Study</a:t>
            </a:r>
          </a:p>
        </p:txBody>
      </p:sp>
      <p:sp>
        <p:nvSpPr>
          <p:cNvPr id="3" name="Content Placeholder 2">
            <a:extLst>
              <a:ext uri="{FF2B5EF4-FFF2-40B4-BE49-F238E27FC236}">
                <a16:creationId xmlns:a16="http://schemas.microsoft.com/office/drawing/2014/main" id="{202F683A-C482-BD09-FE6E-4976D4DC69B7}"/>
              </a:ext>
            </a:extLst>
          </p:cNvPr>
          <p:cNvSpPr>
            <a:spLocks noGrp="1"/>
          </p:cNvSpPr>
          <p:nvPr>
            <p:ph idx="1"/>
          </p:nvPr>
        </p:nvSpPr>
        <p:spPr>
          <a:xfrm>
            <a:off x="838200" y="1559974"/>
            <a:ext cx="10515600" cy="4784768"/>
          </a:xfrm>
        </p:spPr>
        <p:txBody>
          <a:bodyPr>
            <a:normAutofit/>
          </a:bodyPr>
          <a:lstStyle/>
          <a:p>
            <a:r>
              <a:rPr lang="en-US" sz="3200" dirty="0"/>
              <a:t>Over 1200 responses; more than 100 small businesses responded</a:t>
            </a:r>
          </a:p>
          <a:p>
            <a:r>
              <a:rPr lang="en-US" sz="3200" dirty="0"/>
              <a:t>9 stakeholder groups met 25 times:</a:t>
            </a:r>
          </a:p>
          <a:p>
            <a:pPr lvl="1"/>
            <a:r>
              <a:rPr lang="en-US" sz="2800" dirty="0"/>
              <a:t>Steering Committee, Promotions, Education, Chambers of Commerce, Libraries, Digital Equity, Internet Service Providers, County &amp; City Departments, First Responders)</a:t>
            </a:r>
          </a:p>
          <a:p>
            <a:r>
              <a:rPr lang="en-US" sz="3200" dirty="0"/>
              <a:t>5 Focus groups meetings:</a:t>
            </a:r>
          </a:p>
          <a:p>
            <a:pPr lvl="1"/>
            <a:r>
              <a:rPr lang="en-US" sz="2800" dirty="0"/>
              <a:t>Policies, Grants, Governance, Rural Technologies, Smart Connectivity</a:t>
            </a:r>
          </a:p>
        </p:txBody>
      </p:sp>
    </p:spTree>
    <p:extLst>
      <p:ext uri="{BB962C8B-B14F-4D97-AF65-F5344CB8AC3E}">
        <p14:creationId xmlns:p14="http://schemas.microsoft.com/office/powerpoint/2010/main" val="2978640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6F230-7652-6C1D-DEB2-EFDBF156E71A}"/>
              </a:ext>
            </a:extLst>
          </p:cNvPr>
          <p:cNvSpPr>
            <a:spLocks noGrp="1"/>
          </p:cNvSpPr>
          <p:nvPr>
            <p:ph type="title"/>
          </p:nvPr>
        </p:nvSpPr>
        <p:spPr>
          <a:xfrm>
            <a:off x="567061" y="252174"/>
            <a:ext cx="11057878" cy="1095632"/>
          </a:xfrm>
        </p:spPr>
        <p:txBody>
          <a:bodyPr>
            <a:normAutofit fontScale="90000"/>
          </a:bodyPr>
          <a:lstStyle/>
          <a:p>
            <a:r>
              <a:rPr lang="en-US" dirty="0"/>
              <a:t>Key Highlights &amp; Takeaways from Study</a:t>
            </a:r>
          </a:p>
        </p:txBody>
      </p:sp>
      <p:sp>
        <p:nvSpPr>
          <p:cNvPr id="3" name="Content Placeholder 2">
            <a:extLst>
              <a:ext uri="{FF2B5EF4-FFF2-40B4-BE49-F238E27FC236}">
                <a16:creationId xmlns:a16="http://schemas.microsoft.com/office/drawing/2014/main" id="{202F683A-C482-BD09-FE6E-4976D4DC69B7}"/>
              </a:ext>
            </a:extLst>
          </p:cNvPr>
          <p:cNvSpPr>
            <a:spLocks noGrp="1"/>
          </p:cNvSpPr>
          <p:nvPr>
            <p:ph idx="1"/>
          </p:nvPr>
        </p:nvSpPr>
        <p:spPr>
          <a:xfrm>
            <a:off x="838200" y="1267010"/>
            <a:ext cx="10515600" cy="4784768"/>
          </a:xfrm>
        </p:spPr>
        <p:txBody>
          <a:bodyPr>
            <a:normAutofit fontScale="92500"/>
          </a:bodyPr>
          <a:lstStyle/>
          <a:p>
            <a:r>
              <a:rPr lang="en-US" sz="3200" dirty="0"/>
              <a:t>There are connectivity across the region which are more pronounced in our rural communities.</a:t>
            </a:r>
          </a:p>
          <a:p>
            <a:r>
              <a:rPr lang="en-US" sz="3200" dirty="0"/>
              <a:t>Digital equity (i.e., affordability and literacy) is a concern across the region in both rural and urban communities. </a:t>
            </a:r>
          </a:p>
          <a:p>
            <a:pPr lvl="1"/>
            <a:r>
              <a:rPr lang="en-US" sz="2800" dirty="0"/>
              <a:t>Affordable Connectivity Program (ACP) ended</a:t>
            </a:r>
          </a:p>
          <a:p>
            <a:r>
              <a:rPr lang="en-US" sz="3200" dirty="0"/>
              <a:t>Regional Approach</a:t>
            </a:r>
          </a:p>
          <a:p>
            <a:pPr lvl="1"/>
            <a:r>
              <a:rPr lang="en-US" sz="2800" dirty="0"/>
              <a:t>FCC Map Challenges</a:t>
            </a:r>
          </a:p>
          <a:p>
            <a:pPr lvl="1"/>
            <a:r>
              <a:rPr lang="en-US" sz="2800" dirty="0"/>
              <a:t>Coordinate grant applications</a:t>
            </a:r>
          </a:p>
          <a:p>
            <a:pPr lvl="1"/>
            <a:r>
              <a:rPr lang="en-US" sz="2800" dirty="0"/>
              <a:t>Middle and last mile buildout considerations</a:t>
            </a:r>
          </a:p>
          <a:p>
            <a:r>
              <a:rPr lang="en-US" sz="3200" dirty="0"/>
              <a:t>Policies &amp; Permitting</a:t>
            </a:r>
          </a:p>
        </p:txBody>
      </p:sp>
    </p:spTree>
    <p:extLst>
      <p:ext uri="{BB962C8B-B14F-4D97-AF65-F5344CB8AC3E}">
        <p14:creationId xmlns:p14="http://schemas.microsoft.com/office/powerpoint/2010/main" val="527727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C8880-351A-3C02-4686-6529ACFFEF02}"/>
              </a:ext>
            </a:extLst>
          </p:cNvPr>
          <p:cNvSpPr>
            <a:spLocks noGrp="1"/>
          </p:cNvSpPr>
          <p:nvPr>
            <p:ph type="title"/>
          </p:nvPr>
        </p:nvSpPr>
        <p:spPr/>
        <p:txBody>
          <a:bodyPr>
            <a:normAutofit fontScale="90000"/>
          </a:bodyPr>
          <a:lstStyle/>
          <a:p>
            <a:r>
              <a:rPr lang="en-US" dirty="0"/>
              <a:t>Next Step: Meeting with Counties</a:t>
            </a:r>
          </a:p>
        </p:txBody>
      </p:sp>
      <p:sp>
        <p:nvSpPr>
          <p:cNvPr id="3" name="Content Placeholder 2">
            <a:extLst>
              <a:ext uri="{FF2B5EF4-FFF2-40B4-BE49-F238E27FC236}">
                <a16:creationId xmlns:a16="http://schemas.microsoft.com/office/drawing/2014/main" id="{320E7993-C958-FFC9-860D-F80A8AFBB1AB}"/>
              </a:ext>
            </a:extLst>
          </p:cNvPr>
          <p:cNvSpPr>
            <a:spLocks noGrp="1"/>
          </p:cNvSpPr>
          <p:nvPr>
            <p:ph idx="1"/>
          </p:nvPr>
        </p:nvSpPr>
        <p:spPr/>
        <p:txBody>
          <a:bodyPr>
            <a:normAutofit/>
          </a:bodyPr>
          <a:lstStyle/>
          <a:p>
            <a:r>
              <a:rPr lang="en-US" dirty="0"/>
              <a:t>We are working to schedule a series of individual meetings with county officials and other stakeholders to:</a:t>
            </a:r>
          </a:p>
          <a:p>
            <a:pPr lvl="1"/>
            <a:r>
              <a:rPr lang="en-US" dirty="0"/>
              <a:t>discuss study results</a:t>
            </a:r>
          </a:p>
          <a:p>
            <a:pPr lvl="1"/>
            <a:r>
              <a:rPr lang="en-US" dirty="0"/>
              <a:t>develop county-level broadband planning committees</a:t>
            </a:r>
          </a:p>
          <a:p>
            <a:pPr lvl="1"/>
            <a:r>
              <a:rPr lang="en-US" dirty="0"/>
              <a:t>identify 3-5 projects per county</a:t>
            </a:r>
          </a:p>
          <a:p>
            <a:pPr lvl="1"/>
            <a:r>
              <a:rPr lang="en-US" dirty="0"/>
              <a:t>secure technical and grant assistance for broadband funding opportunities</a:t>
            </a:r>
          </a:p>
          <a:p>
            <a:endParaRPr lang="en-US" dirty="0"/>
          </a:p>
        </p:txBody>
      </p:sp>
    </p:spTree>
    <p:extLst>
      <p:ext uri="{BB962C8B-B14F-4D97-AF65-F5344CB8AC3E}">
        <p14:creationId xmlns:p14="http://schemas.microsoft.com/office/powerpoint/2010/main" val="254713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576A1-FAEB-EB1A-5498-64D17C837145}"/>
              </a:ext>
            </a:extLst>
          </p:cNvPr>
          <p:cNvSpPr>
            <a:spLocks noGrp="1"/>
          </p:cNvSpPr>
          <p:nvPr>
            <p:ph type="title"/>
          </p:nvPr>
        </p:nvSpPr>
        <p:spPr/>
        <p:txBody>
          <a:bodyPr>
            <a:normAutofit fontScale="90000"/>
          </a:bodyPr>
          <a:lstStyle/>
          <a:p>
            <a:r>
              <a:rPr lang="en-US" dirty="0"/>
              <a:t>Additional Efforts</a:t>
            </a:r>
          </a:p>
        </p:txBody>
      </p:sp>
      <p:sp>
        <p:nvSpPr>
          <p:cNvPr id="3" name="Content Placeholder 2">
            <a:extLst>
              <a:ext uri="{FF2B5EF4-FFF2-40B4-BE49-F238E27FC236}">
                <a16:creationId xmlns:a16="http://schemas.microsoft.com/office/drawing/2014/main" id="{89BDA3AD-F61C-8E20-5FE4-8A8D6CE75252}"/>
              </a:ext>
            </a:extLst>
          </p:cNvPr>
          <p:cNvSpPr>
            <a:spLocks noGrp="1"/>
          </p:cNvSpPr>
          <p:nvPr>
            <p:ph idx="1"/>
          </p:nvPr>
        </p:nvSpPr>
        <p:spPr/>
        <p:txBody>
          <a:bodyPr>
            <a:normAutofit/>
          </a:bodyPr>
          <a:lstStyle/>
          <a:p>
            <a:r>
              <a:rPr lang="en-US" sz="3600" dirty="0"/>
              <a:t>Regional RFP for internet service providers (ISPs)</a:t>
            </a:r>
          </a:p>
          <a:p>
            <a:r>
              <a:rPr lang="en-US" sz="3600" dirty="0"/>
              <a:t>Understanding ISP costs and ROI </a:t>
            </a:r>
          </a:p>
          <a:p>
            <a:r>
              <a:rPr lang="en-US" sz="3600" dirty="0"/>
              <a:t>State and Federal challenge process and BEAD funding</a:t>
            </a:r>
          </a:p>
          <a:p>
            <a:pPr lvl="1"/>
            <a:r>
              <a:rPr lang="en-US" sz="3600" dirty="0"/>
              <a:t>Tier E License</a:t>
            </a:r>
          </a:p>
          <a:p>
            <a:pPr lvl="1"/>
            <a:r>
              <a:rPr lang="en-US" sz="3600" dirty="0"/>
              <a:t>Challenge Process starts December 3, 2024</a:t>
            </a:r>
          </a:p>
          <a:p>
            <a:r>
              <a:rPr lang="en-US" sz="3600" dirty="0"/>
              <a:t>Other funding opportunities</a:t>
            </a:r>
          </a:p>
        </p:txBody>
      </p:sp>
    </p:spTree>
    <p:extLst>
      <p:ext uri="{BB962C8B-B14F-4D97-AF65-F5344CB8AC3E}">
        <p14:creationId xmlns:p14="http://schemas.microsoft.com/office/powerpoint/2010/main" val="3608659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9CCD62-38A0-D177-1FBF-B494E15EB10C}"/>
              </a:ext>
            </a:extLst>
          </p:cNvPr>
          <p:cNvPicPr>
            <a:picLocks noChangeAspect="1"/>
          </p:cNvPicPr>
          <p:nvPr/>
        </p:nvPicPr>
        <p:blipFill>
          <a:blip r:embed="rId2"/>
          <a:stretch>
            <a:fillRect/>
          </a:stretch>
        </p:blipFill>
        <p:spPr>
          <a:xfrm>
            <a:off x="14293" y="-31459"/>
            <a:ext cx="12242023" cy="6920917"/>
          </a:xfrm>
          <a:prstGeom prst="rect">
            <a:avLst/>
          </a:prstGeom>
        </p:spPr>
      </p:pic>
    </p:spTree>
    <p:extLst>
      <p:ext uri="{BB962C8B-B14F-4D97-AF65-F5344CB8AC3E}">
        <p14:creationId xmlns:p14="http://schemas.microsoft.com/office/powerpoint/2010/main" val="217475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79C00-D700-8F0E-A117-D91A178AF45B}"/>
              </a:ext>
            </a:extLst>
          </p:cNvPr>
          <p:cNvSpPr>
            <a:spLocks noGrp="1"/>
          </p:cNvSpPr>
          <p:nvPr>
            <p:ph type="title"/>
          </p:nvPr>
        </p:nvSpPr>
        <p:spPr/>
        <p:txBody>
          <a:bodyPr>
            <a:normAutofit fontScale="90000"/>
          </a:bodyPr>
          <a:lstStyle/>
          <a:p>
            <a:br>
              <a:rPr lang="en-US" dirty="0"/>
            </a:br>
            <a:r>
              <a:rPr lang="en-US" dirty="0"/>
              <a:t>Broadband Zero Borders (BBZB)</a:t>
            </a:r>
            <a:br>
              <a:rPr lang="en-US" dirty="0"/>
            </a:br>
            <a:endParaRPr lang="en-US" dirty="0"/>
          </a:p>
        </p:txBody>
      </p:sp>
      <p:sp>
        <p:nvSpPr>
          <p:cNvPr id="3" name="Content Placeholder 2">
            <a:extLst>
              <a:ext uri="{FF2B5EF4-FFF2-40B4-BE49-F238E27FC236}">
                <a16:creationId xmlns:a16="http://schemas.microsoft.com/office/drawing/2014/main" id="{CA20B4EC-DDF6-0ACD-1158-1CF653020580}"/>
              </a:ext>
            </a:extLst>
          </p:cNvPr>
          <p:cNvSpPr>
            <a:spLocks noGrp="1"/>
          </p:cNvSpPr>
          <p:nvPr>
            <p:ph idx="1"/>
          </p:nvPr>
        </p:nvSpPr>
        <p:spPr/>
        <p:txBody>
          <a:bodyPr>
            <a:normAutofit/>
          </a:bodyPr>
          <a:lstStyle/>
          <a:p>
            <a:r>
              <a:rPr lang="en-US" sz="3600" dirty="0"/>
              <a:t>Collective Impact</a:t>
            </a:r>
          </a:p>
          <a:p>
            <a:r>
              <a:rPr lang="en-US" sz="3600" dirty="0"/>
              <a:t>Reduce costs and waste while leveraging resources and funding to ensure better infrastructure coverage for our communities.</a:t>
            </a:r>
          </a:p>
          <a:p>
            <a:r>
              <a:rPr lang="en-US" sz="3600" dirty="0"/>
              <a:t>ISP accountability and transparency</a:t>
            </a:r>
          </a:p>
        </p:txBody>
      </p:sp>
    </p:spTree>
    <p:extLst>
      <p:ext uri="{BB962C8B-B14F-4D97-AF65-F5344CB8AC3E}">
        <p14:creationId xmlns:p14="http://schemas.microsoft.com/office/powerpoint/2010/main" val="2923532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79C00-D700-8F0E-A117-D91A178AF45B}"/>
              </a:ext>
            </a:extLst>
          </p:cNvPr>
          <p:cNvSpPr>
            <a:spLocks noGrp="1"/>
          </p:cNvSpPr>
          <p:nvPr>
            <p:ph type="title"/>
          </p:nvPr>
        </p:nvSpPr>
        <p:spPr/>
        <p:txBody>
          <a:bodyPr>
            <a:normAutofit fontScale="90000"/>
          </a:bodyPr>
          <a:lstStyle/>
          <a:p>
            <a:br>
              <a:rPr lang="en-US" dirty="0"/>
            </a:br>
            <a:br>
              <a:rPr lang="en-US" dirty="0"/>
            </a:br>
            <a:r>
              <a:rPr lang="en-US" dirty="0"/>
              <a:t>Digital Equity</a:t>
            </a:r>
            <a:br>
              <a:rPr lang="en-US" dirty="0"/>
            </a:br>
            <a:br>
              <a:rPr lang="en-US" dirty="0"/>
            </a:br>
            <a:endParaRPr lang="en-US" dirty="0"/>
          </a:p>
        </p:txBody>
      </p:sp>
      <p:sp>
        <p:nvSpPr>
          <p:cNvPr id="3" name="Content Placeholder 2">
            <a:extLst>
              <a:ext uri="{FF2B5EF4-FFF2-40B4-BE49-F238E27FC236}">
                <a16:creationId xmlns:a16="http://schemas.microsoft.com/office/drawing/2014/main" id="{CA20B4EC-DDF6-0ACD-1158-1CF653020580}"/>
              </a:ext>
            </a:extLst>
          </p:cNvPr>
          <p:cNvSpPr>
            <a:spLocks noGrp="1"/>
          </p:cNvSpPr>
          <p:nvPr>
            <p:ph idx="1"/>
          </p:nvPr>
        </p:nvSpPr>
        <p:spPr/>
        <p:txBody>
          <a:bodyPr>
            <a:normAutofit/>
          </a:bodyPr>
          <a:lstStyle/>
          <a:p>
            <a:r>
              <a:rPr lang="en-US" sz="3200" dirty="0"/>
              <a:t>Pairing our infrastructure work with intense digital equity efforts</a:t>
            </a:r>
          </a:p>
          <a:p>
            <a:pPr lvl="1"/>
            <a:r>
              <a:rPr lang="en-US" sz="3200" dirty="0"/>
              <a:t>Avoid building a bridge to nowhere</a:t>
            </a:r>
          </a:p>
          <a:p>
            <a:r>
              <a:rPr lang="en-US" sz="3200" dirty="0"/>
              <a:t>Leading Digital Equity Workgroup</a:t>
            </a:r>
          </a:p>
          <a:p>
            <a:r>
              <a:rPr lang="en-US" sz="3200" dirty="0"/>
              <a:t>Spearheaded regional application for a $12,000,000 grant award through the NTIA.</a:t>
            </a:r>
          </a:p>
          <a:p>
            <a:pPr lvl="1"/>
            <a:r>
              <a:rPr lang="en-US" sz="3200" dirty="0"/>
              <a:t>We secured nearly $45,000,000 in matching funds (and counting)</a:t>
            </a:r>
          </a:p>
        </p:txBody>
      </p:sp>
    </p:spTree>
    <p:extLst>
      <p:ext uri="{BB962C8B-B14F-4D97-AF65-F5344CB8AC3E}">
        <p14:creationId xmlns:p14="http://schemas.microsoft.com/office/powerpoint/2010/main" val="2359283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79C00-D700-8F0E-A117-D91A178AF45B}"/>
              </a:ext>
            </a:extLst>
          </p:cNvPr>
          <p:cNvSpPr>
            <a:spLocks noGrp="1"/>
          </p:cNvSpPr>
          <p:nvPr>
            <p:ph type="title"/>
          </p:nvPr>
        </p:nvSpPr>
        <p:spPr/>
        <p:txBody>
          <a:bodyPr>
            <a:normAutofit fontScale="90000"/>
          </a:bodyPr>
          <a:lstStyle/>
          <a:p>
            <a:br>
              <a:rPr lang="en-US" dirty="0"/>
            </a:br>
            <a:br>
              <a:rPr lang="en-US" dirty="0"/>
            </a:br>
            <a:r>
              <a:rPr lang="en-US" dirty="0"/>
              <a:t>Recap</a:t>
            </a:r>
            <a:br>
              <a:rPr lang="en-US" dirty="0"/>
            </a:br>
            <a:br>
              <a:rPr lang="en-US" dirty="0"/>
            </a:br>
            <a:endParaRPr lang="en-US" dirty="0"/>
          </a:p>
        </p:txBody>
      </p:sp>
      <p:sp>
        <p:nvSpPr>
          <p:cNvPr id="3" name="Content Placeholder 2">
            <a:extLst>
              <a:ext uri="{FF2B5EF4-FFF2-40B4-BE49-F238E27FC236}">
                <a16:creationId xmlns:a16="http://schemas.microsoft.com/office/drawing/2014/main" id="{CA20B4EC-DDF6-0ACD-1158-1CF653020580}"/>
              </a:ext>
            </a:extLst>
          </p:cNvPr>
          <p:cNvSpPr>
            <a:spLocks noGrp="1"/>
          </p:cNvSpPr>
          <p:nvPr>
            <p:ph idx="1"/>
          </p:nvPr>
        </p:nvSpPr>
        <p:spPr/>
        <p:txBody>
          <a:bodyPr>
            <a:normAutofit/>
          </a:bodyPr>
          <a:lstStyle/>
          <a:p>
            <a:r>
              <a:rPr lang="en-US" sz="3200" dirty="0"/>
              <a:t>Sharing the Regional Broadband Study</a:t>
            </a:r>
          </a:p>
          <a:p>
            <a:r>
              <a:rPr lang="en-US" sz="3200" dirty="0"/>
              <a:t>Maintaining key broadband data, maps, and statistics</a:t>
            </a:r>
          </a:p>
          <a:p>
            <a:r>
              <a:rPr lang="en-US" sz="3200" dirty="0"/>
              <a:t>Meeting with Counties and other stakeholders</a:t>
            </a:r>
          </a:p>
          <a:p>
            <a:r>
              <a:rPr lang="en-US" sz="3200" dirty="0"/>
              <a:t>Working with internet service providers</a:t>
            </a:r>
          </a:p>
          <a:p>
            <a:r>
              <a:rPr lang="en-US" sz="3200" dirty="0"/>
              <a:t>Preparing map challenges</a:t>
            </a:r>
          </a:p>
          <a:p>
            <a:r>
              <a:rPr lang="en-US" sz="3200" dirty="0"/>
              <a:t>Promoting Broadband Zero Borders approach</a:t>
            </a:r>
          </a:p>
          <a:p>
            <a:r>
              <a:rPr lang="en-US" sz="3200" dirty="0"/>
              <a:t>Expanding Digital Equity efforts</a:t>
            </a:r>
          </a:p>
          <a:p>
            <a:endParaRPr lang="en-US" sz="3200" dirty="0"/>
          </a:p>
          <a:p>
            <a:endParaRPr lang="en-US" sz="3200" dirty="0"/>
          </a:p>
          <a:p>
            <a:endParaRPr lang="en-US" sz="3200" dirty="0"/>
          </a:p>
        </p:txBody>
      </p:sp>
    </p:spTree>
    <p:extLst>
      <p:ext uri="{BB962C8B-B14F-4D97-AF65-F5344CB8AC3E}">
        <p14:creationId xmlns:p14="http://schemas.microsoft.com/office/powerpoint/2010/main" val="1612957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C3CB66-1A4B-0168-5ED3-DF07F7CA9815}"/>
              </a:ext>
            </a:extLst>
          </p:cNvPr>
          <p:cNvPicPr>
            <a:picLocks noChangeAspect="1"/>
          </p:cNvPicPr>
          <p:nvPr/>
        </p:nvPicPr>
        <p:blipFill>
          <a:blip r:embed="rId2"/>
          <a:stretch>
            <a:fillRect/>
          </a:stretch>
        </p:blipFill>
        <p:spPr>
          <a:xfrm>
            <a:off x="24182" y="-1"/>
            <a:ext cx="12167818" cy="6920917"/>
          </a:xfrm>
          <a:prstGeom prst="rect">
            <a:avLst/>
          </a:prstGeom>
        </p:spPr>
      </p:pic>
    </p:spTree>
    <p:extLst>
      <p:ext uri="{BB962C8B-B14F-4D97-AF65-F5344CB8AC3E}">
        <p14:creationId xmlns:p14="http://schemas.microsoft.com/office/powerpoint/2010/main" val="94190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3C1973-4326-7E2C-D216-EB0F8D8CF4A3}"/>
              </a:ext>
            </a:extLst>
          </p:cNvPr>
          <p:cNvPicPr>
            <a:picLocks noChangeAspect="1"/>
          </p:cNvPicPr>
          <p:nvPr/>
        </p:nvPicPr>
        <p:blipFill>
          <a:blip r:embed="rId2"/>
          <a:stretch>
            <a:fillRect/>
          </a:stretch>
        </p:blipFill>
        <p:spPr>
          <a:xfrm>
            <a:off x="1421" y="0"/>
            <a:ext cx="12189157" cy="6858000"/>
          </a:xfrm>
          <a:prstGeom prst="rect">
            <a:avLst/>
          </a:prstGeom>
        </p:spPr>
      </p:pic>
    </p:spTree>
    <p:extLst>
      <p:ext uri="{BB962C8B-B14F-4D97-AF65-F5344CB8AC3E}">
        <p14:creationId xmlns:p14="http://schemas.microsoft.com/office/powerpoint/2010/main" val="3095067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C58A3C-F37E-A2E8-CA43-D4C90B44B6AE}"/>
              </a:ext>
            </a:extLst>
          </p:cNvPr>
          <p:cNvPicPr>
            <a:picLocks noChangeAspect="1"/>
          </p:cNvPicPr>
          <p:nvPr/>
        </p:nvPicPr>
        <p:blipFill>
          <a:blip r:embed="rId2"/>
          <a:stretch>
            <a:fillRect/>
          </a:stretch>
        </p:blipFill>
        <p:spPr>
          <a:xfrm>
            <a:off x="-26634" y="5336"/>
            <a:ext cx="12286696" cy="6847328"/>
          </a:xfrm>
          <a:prstGeom prst="rect">
            <a:avLst/>
          </a:prstGeom>
        </p:spPr>
      </p:pic>
    </p:spTree>
    <p:extLst>
      <p:ext uri="{BB962C8B-B14F-4D97-AF65-F5344CB8AC3E}">
        <p14:creationId xmlns:p14="http://schemas.microsoft.com/office/powerpoint/2010/main" val="16988731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5CC1A2-C891-C8F1-2224-5DAF053082AE}"/>
              </a:ext>
            </a:extLst>
          </p:cNvPr>
          <p:cNvPicPr>
            <a:picLocks noChangeAspect="1"/>
          </p:cNvPicPr>
          <p:nvPr/>
        </p:nvPicPr>
        <p:blipFill>
          <a:blip r:embed="rId2"/>
          <a:stretch>
            <a:fillRect/>
          </a:stretch>
        </p:blipFill>
        <p:spPr>
          <a:xfrm>
            <a:off x="0" y="-12997"/>
            <a:ext cx="12192000" cy="6937580"/>
          </a:xfrm>
          <a:prstGeom prst="rect">
            <a:avLst/>
          </a:prstGeom>
        </p:spPr>
      </p:pic>
    </p:spTree>
    <p:extLst>
      <p:ext uri="{BB962C8B-B14F-4D97-AF65-F5344CB8AC3E}">
        <p14:creationId xmlns:p14="http://schemas.microsoft.com/office/powerpoint/2010/main" val="171697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63B5CC-E477-AFBC-C328-FA6081802977}"/>
              </a:ext>
            </a:extLst>
          </p:cNvPr>
          <p:cNvPicPr>
            <a:picLocks noChangeAspect="1"/>
          </p:cNvPicPr>
          <p:nvPr/>
        </p:nvPicPr>
        <p:blipFill>
          <a:blip r:embed="rId2"/>
          <a:stretch>
            <a:fillRect/>
          </a:stretch>
        </p:blipFill>
        <p:spPr>
          <a:xfrm>
            <a:off x="10857" y="0"/>
            <a:ext cx="12170285" cy="6858000"/>
          </a:xfrm>
          <a:prstGeom prst="rect">
            <a:avLst/>
          </a:prstGeom>
        </p:spPr>
      </p:pic>
    </p:spTree>
    <p:extLst>
      <p:ext uri="{BB962C8B-B14F-4D97-AF65-F5344CB8AC3E}">
        <p14:creationId xmlns:p14="http://schemas.microsoft.com/office/powerpoint/2010/main" val="2846836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0EDA7F-5D6C-AAAA-0DF0-4B670A187FAA}"/>
              </a:ext>
            </a:extLst>
          </p:cNvPr>
          <p:cNvPicPr>
            <a:picLocks noChangeAspect="1"/>
          </p:cNvPicPr>
          <p:nvPr/>
        </p:nvPicPr>
        <p:blipFill>
          <a:blip r:embed="rId2"/>
          <a:stretch>
            <a:fillRect/>
          </a:stretch>
        </p:blipFill>
        <p:spPr>
          <a:xfrm>
            <a:off x="-1" y="7775"/>
            <a:ext cx="12264705" cy="6929920"/>
          </a:xfrm>
          <a:prstGeom prst="rect">
            <a:avLst/>
          </a:prstGeom>
        </p:spPr>
      </p:pic>
    </p:spTree>
    <p:extLst>
      <p:ext uri="{BB962C8B-B14F-4D97-AF65-F5344CB8AC3E}">
        <p14:creationId xmlns:p14="http://schemas.microsoft.com/office/powerpoint/2010/main" val="1095350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4DBA21-F694-187A-E05C-C6191E28D21C}"/>
              </a:ext>
            </a:extLst>
          </p:cNvPr>
          <p:cNvPicPr>
            <a:picLocks noChangeAspect="1"/>
          </p:cNvPicPr>
          <p:nvPr/>
        </p:nvPicPr>
        <p:blipFill>
          <a:blip r:embed="rId2"/>
          <a:stretch>
            <a:fillRect/>
          </a:stretch>
        </p:blipFill>
        <p:spPr>
          <a:xfrm>
            <a:off x="0" y="-1"/>
            <a:ext cx="12256316" cy="6920917"/>
          </a:xfrm>
          <a:prstGeom prst="rect">
            <a:avLst/>
          </a:prstGeom>
        </p:spPr>
      </p:pic>
    </p:spTree>
    <p:extLst>
      <p:ext uri="{BB962C8B-B14F-4D97-AF65-F5344CB8AC3E}">
        <p14:creationId xmlns:p14="http://schemas.microsoft.com/office/powerpoint/2010/main" val="3106234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24DCC0-77FE-CA85-87F0-6EC305C2ED35}"/>
              </a:ext>
            </a:extLst>
          </p:cNvPr>
          <p:cNvPicPr>
            <a:picLocks noChangeAspect="1"/>
          </p:cNvPicPr>
          <p:nvPr/>
        </p:nvPicPr>
        <p:blipFill>
          <a:blip r:embed="rId2"/>
          <a:stretch>
            <a:fillRect/>
          </a:stretch>
        </p:blipFill>
        <p:spPr>
          <a:xfrm>
            <a:off x="0" y="20024"/>
            <a:ext cx="12192000" cy="6817951"/>
          </a:xfrm>
          <a:prstGeom prst="rect">
            <a:avLst/>
          </a:prstGeom>
        </p:spPr>
      </p:pic>
    </p:spTree>
    <p:extLst>
      <p:ext uri="{BB962C8B-B14F-4D97-AF65-F5344CB8AC3E}">
        <p14:creationId xmlns:p14="http://schemas.microsoft.com/office/powerpoint/2010/main" val="1413658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9B8DF5-6414-8C4C-63A3-556EBED67A3B}"/>
              </a:ext>
            </a:extLst>
          </p:cNvPr>
          <p:cNvPicPr>
            <a:picLocks noChangeAspect="1"/>
          </p:cNvPicPr>
          <p:nvPr/>
        </p:nvPicPr>
        <p:blipFill>
          <a:blip r:embed="rId2"/>
          <a:stretch>
            <a:fillRect/>
          </a:stretch>
        </p:blipFill>
        <p:spPr>
          <a:xfrm>
            <a:off x="0" y="9084"/>
            <a:ext cx="12192000" cy="6839832"/>
          </a:xfrm>
          <a:prstGeom prst="rect">
            <a:avLst/>
          </a:prstGeom>
        </p:spPr>
      </p:pic>
    </p:spTree>
    <p:extLst>
      <p:ext uri="{BB962C8B-B14F-4D97-AF65-F5344CB8AC3E}">
        <p14:creationId xmlns:p14="http://schemas.microsoft.com/office/powerpoint/2010/main" val="1182411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B482F2-A23F-87B0-4AA4-28455431894D}"/>
              </a:ext>
            </a:extLst>
          </p:cNvPr>
          <p:cNvPicPr>
            <a:picLocks noChangeAspect="1"/>
          </p:cNvPicPr>
          <p:nvPr/>
        </p:nvPicPr>
        <p:blipFill>
          <a:blip r:embed="rId2"/>
          <a:stretch>
            <a:fillRect/>
          </a:stretch>
        </p:blipFill>
        <p:spPr>
          <a:xfrm>
            <a:off x="5686" y="0"/>
            <a:ext cx="12180627" cy="6858000"/>
          </a:xfrm>
          <a:prstGeom prst="rect">
            <a:avLst/>
          </a:prstGeom>
        </p:spPr>
      </p:pic>
    </p:spTree>
    <p:extLst>
      <p:ext uri="{BB962C8B-B14F-4D97-AF65-F5344CB8AC3E}">
        <p14:creationId xmlns:p14="http://schemas.microsoft.com/office/powerpoint/2010/main" val="1828889798"/>
      </p:ext>
    </p:extLst>
  </p:cSld>
  <p:clrMapOvr>
    <a:masterClrMapping/>
  </p:clrMapOvr>
</p:sld>
</file>

<file path=ppt/theme/theme1.xml><?xml version="1.0" encoding="utf-8"?>
<a:theme xmlns:a="http://schemas.openxmlformats.org/drawingml/2006/main" name="Office Theme">
  <a:themeElements>
    <a:clrScheme name="HGAC-palette">
      <a:dk1>
        <a:srgbClr val="002F47"/>
      </a:dk1>
      <a:lt1>
        <a:sysClr val="window" lastClr="FFFFFF"/>
      </a:lt1>
      <a:dk2>
        <a:srgbClr val="055873"/>
      </a:dk2>
      <a:lt2>
        <a:srgbClr val="25B5AF"/>
      </a:lt2>
      <a:accent1>
        <a:srgbClr val="C6093B"/>
      </a:accent1>
      <a:accent2>
        <a:srgbClr val="002F47"/>
      </a:accent2>
      <a:accent3>
        <a:srgbClr val="055873"/>
      </a:accent3>
      <a:accent4>
        <a:srgbClr val="7AB66F"/>
      </a:accent4>
      <a:accent5>
        <a:srgbClr val="25B5AF"/>
      </a:accent5>
      <a:accent6>
        <a:srgbClr val="EF9021"/>
      </a:accent6>
      <a:hlink>
        <a:srgbClr val="002F47"/>
      </a:hlink>
      <a:folHlink>
        <a:srgbClr val="B4B4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H-GAC-slide-template-widescreen.pptx" id="{12E2C6B8-3981-44BB-9FA6-E6F66DD233B4}" vid="{39D52B48-999C-455D-89D5-2D15D2A265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23cd73f-1ad4-4c7e-8193-52de67a2e950" xsi:nil="true"/>
    <lcf76f155ced4ddcb4097134ff3c332f xmlns="fdc1882d-769b-49bd-b74b-4799441861e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8D890D5C44E741818D123B1A97AF2A" ma:contentTypeVersion="14" ma:contentTypeDescription="Create a new document." ma:contentTypeScope="" ma:versionID="41c194ac64cd243c1ba510f3187f42d7">
  <xsd:schema xmlns:xsd="http://www.w3.org/2001/XMLSchema" xmlns:xs="http://www.w3.org/2001/XMLSchema" xmlns:p="http://schemas.microsoft.com/office/2006/metadata/properties" xmlns:ns2="fdc1882d-769b-49bd-b74b-4799441861ed" xmlns:ns3="f23cd73f-1ad4-4c7e-8193-52de67a2e950" targetNamespace="http://schemas.microsoft.com/office/2006/metadata/properties" ma:root="true" ma:fieldsID="3af45a8a13587ec6a79fc3d6820321e3" ns2:_="" ns3:_="">
    <xsd:import namespace="fdc1882d-769b-49bd-b74b-4799441861ed"/>
    <xsd:import namespace="f23cd73f-1ad4-4c7e-8193-52de67a2e950"/>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c1882d-769b-49bd-b74b-4799441861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da090e69-68ed-4240-a6f3-2772c3616f8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3cd73f-1ad4-4c7e-8193-52de67a2e95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fdc631-a2fd-47dc-8189-6131b138e992}" ma:internalName="TaxCatchAll" ma:showField="CatchAllData" ma:web="f23cd73f-1ad4-4c7e-8193-52de67a2e9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E6DB12-8630-4C69-8AC8-B5639B24F451}">
  <ds:schemaRefs>
    <ds:schemaRef ds:uri="http://schemas.microsoft.com/sharepoint/v3/contenttype/forms"/>
  </ds:schemaRefs>
</ds:datastoreItem>
</file>

<file path=customXml/itemProps2.xml><?xml version="1.0" encoding="utf-8"?>
<ds:datastoreItem xmlns:ds="http://schemas.openxmlformats.org/officeDocument/2006/customXml" ds:itemID="{FAF822D2-D2AD-404F-A830-00135B31CA9A}">
  <ds:schemaRefs>
    <ds:schemaRef ds:uri="http://schemas.microsoft.com/office/2006/metadata/properties"/>
    <ds:schemaRef ds:uri="http://schemas.microsoft.com/office/infopath/2007/PartnerControls"/>
    <ds:schemaRef ds:uri="f23cd73f-1ad4-4c7e-8193-52de67a2e950"/>
    <ds:schemaRef ds:uri="fdc1882d-769b-49bd-b74b-4799441861ed"/>
  </ds:schemaRefs>
</ds:datastoreItem>
</file>

<file path=customXml/itemProps3.xml><?xml version="1.0" encoding="utf-8"?>
<ds:datastoreItem xmlns:ds="http://schemas.openxmlformats.org/officeDocument/2006/customXml" ds:itemID="{19DB4883-FF46-435B-A7CB-A5825EE2FE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c1882d-769b-49bd-b74b-4799441861ed"/>
    <ds:schemaRef ds:uri="f23cd73f-1ad4-4c7e-8193-52de67a2e9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2022-H-GAC-slide-template-widescreen</Template>
  <TotalTime>323</TotalTime>
  <Words>813</Words>
  <Application>Microsoft Office PowerPoint</Application>
  <PresentationFormat>Widescreen</PresentationFormat>
  <Paragraphs>102</Paragraphs>
  <Slides>36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Futura-Bold</vt:lpstr>
      <vt:lpstr>Calibri</vt:lpstr>
      <vt:lpstr>Wingdings</vt:lpstr>
      <vt:lpstr>Courier New</vt:lpstr>
      <vt:lpstr>Futura Md BT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Board Chair Nomination </vt:lpstr>
      <vt:lpstr>PowerPoint Presentation</vt:lpstr>
      <vt:lpstr>Comprehensive Economic Development Plan(CEDS)  Take Away</vt:lpstr>
      <vt:lpstr>EDA Investment Priorities </vt:lpstr>
      <vt:lpstr>CEDS Action Plan</vt:lpstr>
      <vt:lpstr>CEDS Action Plan</vt:lpstr>
      <vt:lpstr>CEDS Action Plan</vt:lpstr>
      <vt:lpstr>CEDS Action Plan</vt:lpstr>
      <vt:lpstr>Feedback finals </vt:lpstr>
      <vt:lpstr>PowerPoint Presentation</vt:lpstr>
      <vt:lpstr>PowerPoint Presentation</vt:lpstr>
      <vt:lpstr>LOAN REPORT</vt:lpstr>
      <vt:lpstr>LOAN SUMMARY</vt:lpstr>
      <vt:lpstr>PowerPoint Presentation</vt:lpstr>
      <vt:lpstr>Regional Broadband Study</vt:lpstr>
      <vt:lpstr>Key Highlights and Takeaways from Study</vt:lpstr>
      <vt:lpstr>Key Highlights &amp; Takeaways from Study</vt:lpstr>
      <vt:lpstr>Next Step: Meeting with Counties</vt:lpstr>
      <vt:lpstr>Additional Efforts</vt:lpstr>
      <vt:lpstr> Broadband Zero Borders (BBZB) </vt:lpstr>
      <vt:lpstr>  Digital Equity  </vt:lpstr>
      <vt:lpstr>  Recap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Graben, Kristen</dc:creator>
  <cp:lastModifiedBy>Briscoe, Darryl</cp:lastModifiedBy>
  <cp:revision>3</cp:revision>
  <dcterms:created xsi:type="dcterms:W3CDTF">2024-06-19T16:06:59Z</dcterms:created>
  <dcterms:modified xsi:type="dcterms:W3CDTF">2024-10-30T19:34:36Z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0x010100168D890D5C44E741818D123B1A97AF2A</vt:lpwstr>
  </property>
  <property fmtid="{D5CDD505-2E9C-101B-9397-08002B2CF9AE}" pid="3" name="MediaServiceImageTags">
    <vt:lpwstr/>
  </property>
</Properties>
</file>