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349" r:id="rId2"/>
    <p:sldId id="350" r:id="rId3"/>
    <p:sldId id="351" r:id="rId4"/>
    <p:sldId id="352" r:id="rId5"/>
    <p:sldId id="353" r:id="rId6"/>
    <p:sldId id="354" r:id="rId7"/>
  </p:sldIdLst>
  <p:sldSz cx="9144000" cy="6858000" type="screen4x3"/>
  <p:notesSz cx="7010400" cy="93726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925700"/>
    <a:srgbClr val="CC7A00"/>
    <a:srgbClr val="14385C"/>
    <a:srgbClr val="899BAD"/>
    <a:srgbClr val="042A45"/>
    <a:srgbClr val="042A43"/>
    <a:srgbClr val="D27D00"/>
    <a:srgbClr val="25629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62" autoAdjust="0"/>
    <p:restoredTop sz="94673" autoAdjust="0"/>
  </p:normalViewPr>
  <p:slideViewPr>
    <p:cSldViewPr showGuides="1">
      <p:cViewPr>
        <p:scale>
          <a:sx n="90" d="100"/>
          <a:sy n="90" d="100"/>
        </p:scale>
        <p:origin x="-1555" y="-163"/>
      </p:cViewPr>
      <p:guideLst>
        <p:guide orient="horz" pos="672"/>
        <p:guide orient="horz" pos="3936"/>
        <p:guide pos="217"/>
        <p:guide pos="5568"/>
        <p:guide pos="14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8630"/>
          </a:xfrm>
          <a:prstGeom prst="rect">
            <a:avLst/>
          </a:prstGeom>
        </p:spPr>
        <p:txBody>
          <a:bodyPr vert="horz" lIns="93945" tIns="46972" rIns="93945" bIns="4697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945" tIns="46972" rIns="93945" bIns="46972" rtlCol="0"/>
          <a:lstStyle>
            <a:lvl1pPr algn="r">
              <a:defRPr sz="1100"/>
            </a:lvl1pPr>
          </a:lstStyle>
          <a:p>
            <a:fld id="{7A790463-911A-4750-AD2E-671879DD54F4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45" tIns="46972" rIns="93945" bIns="469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51986"/>
            <a:ext cx="5608320" cy="4217670"/>
          </a:xfrm>
          <a:prstGeom prst="rect">
            <a:avLst/>
          </a:prstGeom>
        </p:spPr>
        <p:txBody>
          <a:bodyPr vert="horz" lIns="93945" tIns="46972" rIns="93945" bIns="469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02345"/>
            <a:ext cx="3037840" cy="468630"/>
          </a:xfrm>
          <a:prstGeom prst="rect">
            <a:avLst/>
          </a:prstGeom>
        </p:spPr>
        <p:txBody>
          <a:bodyPr vert="horz" lIns="93945" tIns="46972" rIns="93945" bIns="4697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5"/>
            <a:ext cx="3037840" cy="468630"/>
          </a:xfrm>
          <a:prstGeom prst="rect">
            <a:avLst/>
          </a:prstGeom>
        </p:spPr>
        <p:txBody>
          <a:bodyPr vert="horz" lIns="93945" tIns="46972" rIns="93945" bIns="46972" rtlCol="0" anchor="b"/>
          <a:lstStyle>
            <a:lvl1pPr algn="r">
              <a:defRPr sz="1100"/>
            </a:lvl1pPr>
          </a:lstStyle>
          <a:p>
            <a:fld id="{09541898-D043-4569-A9A6-59B778BE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9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10" y="3657600"/>
            <a:ext cx="3862390" cy="1409700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10" y="5286374"/>
            <a:ext cx="3862390" cy="581026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181600"/>
            <a:ext cx="3886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41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09" y="3862388"/>
            <a:ext cx="5100433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09" y="5045869"/>
            <a:ext cx="5133855" cy="59293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948238"/>
            <a:ext cx="4800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06"/>
            <a:ext cx="9144000" cy="565094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576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3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8886825" y="6579399"/>
            <a:ext cx="257175" cy="1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304800" y="76200"/>
            <a:ext cx="835342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333375" y="1066800"/>
            <a:ext cx="8477250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0949" y="6582395"/>
            <a:ext cx="211057" cy="1875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519446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Footer Text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6488668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Administration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 t="30400" b="3359"/>
          <a:stretch/>
        </p:blipFill>
        <p:spPr bwMode="auto">
          <a:xfrm>
            <a:off x="5681708" y="2057400"/>
            <a:ext cx="3191783" cy="3199936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raapp3\O\Image Library 4\Construction\LBJ Freeway\KBS 2013\CstLBJ_12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11795" r="8235" b="28594"/>
          <a:stretch/>
        </p:blipFill>
        <p:spPr>
          <a:xfrm>
            <a:off x="3124939" y="2057400"/>
            <a:ext cx="2541613" cy="1173516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6" name="Picture 5" descr="IH35-US290_01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t="6287" r="1445" b="3826"/>
          <a:stretch/>
        </p:blipFill>
        <p:spPr>
          <a:xfrm>
            <a:off x="1197552" y="2057400"/>
            <a:ext cx="1910676" cy="1178043"/>
          </a:xfrm>
          <a:prstGeom prst="rect">
            <a:avLst/>
          </a:prstGeom>
        </p:spPr>
      </p:pic>
      <p:pic>
        <p:nvPicPr>
          <p:cNvPr id="7" name="Picture 6" descr="W7thS_179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6" t="10404" r="9997" b="8898"/>
          <a:stretch/>
        </p:blipFill>
        <p:spPr>
          <a:xfrm>
            <a:off x="483313" y="2062229"/>
            <a:ext cx="709409" cy="116640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81009" y="5045869"/>
            <a:ext cx="5133855" cy="592931"/>
          </a:xfrm>
        </p:spPr>
        <p:txBody>
          <a:bodyPr/>
          <a:lstStyle/>
          <a:p>
            <a:r>
              <a:rPr lang="en-US" dirty="0" smtClean="0"/>
              <a:t>Mark Patterson, P.E.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CONSULTANT SELECTION PROCEDURES  - (2 MONTHS)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LG required to submit consultant selection procedures for all projects where federal or State funds will be used to reimburse consultants</a:t>
            </a:r>
          </a:p>
          <a:p>
            <a:r>
              <a:rPr lang="en-US" dirty="0" smtClean="0"/>
              <a:t>General requirements</a:t>
            </a:r>
          </a:p>
          <a:p>
            <a:pPr lvl="1"/>
            <a:r>
              <a:rPr lang="en-US" dirty="0" smtClean="0"/>
              <a:t>Advertise in paper of highest regional circulation</a:t>
            </a:r>
          </a:p>
          <a:p>
            <a:pPr lvl="1"/>
            <a:r>
              <a:rPr lang="en-US" dirty="0" smtClean="0"/>
              <a:t>Qualifications-based selection</a:t>
            </a:r>
          </a:p>
          <a:p>
            <a:pPr lvl="1"/>
            <a:r>
              <a:rPr lang="en-US" dirty="0" smtClean="0"/>
              <a:t>Approved DBE/HUB goals</a:t>
            </a:r>
          </a:p>
          <a:p>
            <a:pPr lvl="1"/>
            <a:r>
              <a:rPr lang="en-US" dirty="0" smtClean="0"/>
              <a:t>No geographic preference</a:t>
            </a:r>
          </a:p>
          <a:p>
            <a:r>
              <a:rPr lang="en-US" dirty="0" smtClean="0"/>
              <a:t>TxDOT will send LG example selection procedures</a:t>
            </a:r>
          </a:p>
          <a:p>
            <a:r>
              <a:rPr lang="en-US" dirty="0" smtClean="0"/>
              <a:t>LG submits formal </a:t>
            </a:r>
            <a:r>
              <a:rPr lang="en-US" dirty="0"/>
              <a:t>selection procedure </a:t>
            </a:r>
            <a:r>
              <a:rPr lang="en-US" dirty="0" smtClean="0"/>
              <a:t>to TxDOT for </a:t>
            </a:r>
            <a:r>
              <a:rPr lang="en-US" dirty="0"/>
              <a:t>approval</a:t>
            </a:r>
          </a:p>
          <a:p>
            <a:r>
              <a:rPr lang="en-US" dirty="0"/>
              <a:t>TxDOT approves and authorizes </a:t>
            </a:r>
            <a:r>
              <a:rPr lang="en-US" dirty="0" smtClean="0"/>
              <a:t>LG </a:t>
            </a:r>
            <a:r>
              <a:rPr lang="en-US" dirty="0"/>
              <a:t>to advertise</a:t>
            </a:r>
          </a:p>
          <a:p>
            <a:r>
              <a:rPr lang="en-US" dirty="0" smtClean="0"/>
              <a:t>LG advertises / makes selection based on performance / qualifications</a:t>
            </a:r>
          </a:p>
          <a:p>
            <a:r>
              <a:rPr lang="en-US" dirty="0" smtClean="0"/>
              <a:t>LG submits consultant selection information / TxDOT approves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CONSULTANT CONTRACT - (2 TO 3 MONTHS)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TxDOT must approval contract between LG and consultant prior to execution</a:t>
            </a:r>
          </a:p>
          <a:p>
            <a:r>
              <a:rPr lang="en-US" dirty="0" smtClean="0"/>
              <a:t>Approval of scope, contract format, and fee is required for all contracts where federal or State funds will be used</a:t>
            </a:r>
          </a:p>
          <a:p>
            <a:r>
              <a:rPr lang="en-US" dirty="0" smtClean="0"/>
              <a:t>Approval of scope only is required for contracts that are not using federal funds</a:t>
            </a:r>
          </a:p>
          <a:p>
            <a:r>
              <a:rPr lang="en-US" dirty="0" smtClean="0"/>
              <a:t>TxDOT sends LG sample standard contract</a:t>
            </a:r>
          </a:p>
          <a:p>
            <a:r>
              <a:rPr lang="en-US" dirty="0" smtClean="0"/>
              <a:t>Contract must be either lump sum or cost plus, fixed fee</a:t>
            </a:r>
          </a:p>
          <a:p>
            <a:r>
              <a:rPr lang="en-US" dirty="0" smtClean="0"/>
              <a:t>LG and consultant negotiate a contract and submit to TxDOT for review</a:t>
            </a:r>
          </a:p>
          <a:p>
            <a:r>
              <a:rPr lang="en-US" dirty="0" smtClean="0"/>
              <a:t>TxDOT reviews /approves draft contract (meet if necessary)</a:t>
            </a:r>
          </a:p>
          <a:p>
            <a:r>
              <a:rPr lang="en-US" dirty="0" smtClean="0"/>
              <a:t>LG and consultant finalize negotiations and send contract to TxDOT</a:t>
            </a:r>
          </a:p>
          <a:p>
            <a:r>
              <a:rPr lang="en-US" dirty="0" smtClean="0"/>
              <a:t>District submits to TxDOT Audit office for review</a:t>
            </a:r>
          </a:p>
          <a:p>
            <a:r>
              <a:rPr lang="en-US" dirty="0" smtClean="0"/>
              <a:t>If Audit approves, TxDOT submits final approval </a:t>
            </a:r>
          </a:p>
          <a:p>
            <a:r>
              <a:rPr lang="en-US" dirty="0" smtClean="0"/>
              <a:t>LG executes contracts and schedules kick off meeting</a:t>
            </a:r>
          </a:p>
          <a:p>
            <a:r>
              <a:rPr lang="en-US" dirty="0" smtClean="0"/>
              <a:t>LG sends TxDOT fully executed consultant contract</a:t>
            </a:r>
          </a:p>
          <a:p>
            <a:r>
              <a:rPr lang="en-US" dirty="0" smtClean="0"/>
              <a:t>All supplemental agreements to consultant contract require prior approval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PLAN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design kick-off meeting is held</a:t>
            </a:r>
          </a:p>
          <a:p>
            <a:r>
              <a:rPr lang="en-US" dirty="0" smtClean="0"/>
              <a:t>TxDOT assigns project manager</a:t>
            </a:r>
          </a:p>
          <a:p>
            <a:r>
              <a:rPr lang="en-US" dirty="0" smtClean="0"/>
              <a:t>Plan review at 30, 60, 90, and 100 percent completion</a:t>
            </a:r>
          </a:p>
          <a:p>
            <a:r>
              <a:rPr lang="en-US" dirty="0"/>
              <a:t>TxDOT requires five month review of final plans</a:t>
            </a:r>
          </a:p>
          <a:p>
            <a:r>
              <a:rPr lang="en-US" dirty="0" smtClean="0"/>
              <a:t>Plans will utilize TxDOT specifications and plan format for TxDOT lettings</a:t>
            </a:r>
          </a:p>
          <a:p>
            <a:r>
              <a:rPr lang="en-US" dirty="0" smtClean="0"/>
              <a:t>Local specifications and plan format can be used for local lettings</a:t>
            </a:r>
          </a:p>
          <a:p>
            <a:r>
              <a:rPr lang="en-US" dirty="0" smtClean="0"/>
              <a:t>Local lettings require TxDOT prior approval and adherence to local let guidelines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STANDARDS AND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must match design criteria </a:t>
            </a:r>
            <a:r>
              <a:rPr lang="en-US" dirty="0" smtClean="0"/>
              <a:t>in </a:t>
            </a:r>
            <a:r>
              <a:rPr lang="en-US" dirty="0" err="1" smtClean="0"/>
              <a:t>TxDOT’s</a:t>
            </a:r>
            <a:r>
              <a:rPr lang="en-US" dirty="0" smtClean="0"/>
              <a:t> </a:t>
            </a:r>
            <a:r>
              <a:rPr lang="en-US" dirty="0"/>
              <a:t>Operations and Procedures Manual Chapter IV and AASHTO Guidelines</a:t>
            </a:r>
          </a:p>
          <a:p>
            <a:r>
              <a:rPr lang="en-US" dirty="0"/>
              <a:t>Deviation from design criteria requires exception / waiver approved by TxDOT</a:t>
            </a:r>
          </a:p>
          <a:p>
            <a:r>
              <a:rPr lang="en-US" dirty="0"/>
              <a:t>Pedestrian facilities must meet ADA standards </a:t>
            </a:r>
          </a:p>
          <a:p>
            <a:r>
              <a:rPr lang="en-US" dirty="0"/>
              <a:t>Bicycle facilities must meet AASHTO Bicycle Guidelines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Projects may be let and managed by TxDOT or LG</a:t>
            </a:r>
          </a:p>
          <a:p>
            <a:r>
              <a:rPr lang="en-US" dirty="0" smtClean="0"/>
              <a:t>Local let projects are reimbursed on a monthly basis depending upon the percentage contract completion</a:t>
            </a:r>
          </a:p>
          <a:p>
            <a:r>
              <a:rPr lang="en-US" dirty="0" smtClean="0"/>
              <a:t>State lets:  LG’s 20 percent match is due 60 days prior to letting</a:t>
            </a:r>
          </a:p>
          <a:p>
            <a:r>
              <a:rPr lang="en-US" dirty="0" smtClean="0"/>
              <a:t>Field changes must be approved by TxDOT</a:t>
            </a:r>
          </a:p>
          <a:p>
            <a:r>
              <a:rPr lang="en-US" dirty="0" smtClean="0"/>
              <a:t>TxDOT charges a construction management fee for TxDOT let projects</a:t>
            </a:r>
          </a:p>
          <a:p>
            <a:r>
              <a:rPr lang="en-US" dirty="0" smtClean="0"/>
              <a:t>TxDOT and LG must agree on final acceptance of completed project</a:t>
            </a:r>
          </a:p>
          <a:p>
            <a:r>
              <a:rPr lang="en-US" dirty="0" smtClean="0"/>
              <a:t>Many federal requirements must be met for TxDOT and local let projects</a:t>
            </a:r>
          </a:p>
          <a:p>
            <a:r>
              <a:rPr lang="en-US" dirty="0" smtClean="0"/>
              <a:t>Local Government Project Procedures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heme/theme1.xml><?xml version="1.0" encoding="utf-8"?>
<a:theme xmlns:a="http://schemas.openxmlformats.org/drawingml/2006/main" name="14-06-25 Project Development Workshop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E61B671B636448B105FF4F6D7DFAFB" ma:contentTypeVersion="1" ma:contentTypeDescription="Create a new document." ma:contentTypeScope="" ma:versionID="c6ce54c5da8504e2f3a32a590b1542e2">
  <xsd:schema xmlns:xsd="http://www.w3.org/2001/XMLSchema" xmlns:xs="http://www.w3.org/2001/XMLSchema" xmlns:p="http://schemas.microsoft.com/office/2006/metadata/properties" xmlns:ns2="4330f931-10a5-416c-823c-3006a63f53e6" targetNamespace="http://schemas.microsoft.com/office/2006/metadata/properties" ma:root="true" ma:fieldsID="acb8c3c6fca0679b6025f24cd4a5b2d6" ns2:_="">
    <xsd:import namespace="4330f931-10a5-416c-823c-3006a63f53e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0f931-10a5-416c-823c-3006a63f53e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330f931-10a5-416c-823c-3006a63f53e6">YSVYXERJEEH6-1243926510-6260</_dlc_DocId>
    <_dlc_DocIdUrl xmlns="4330f931-10a5-416c-823c-3006a63f53e6">
      <Url>http://tr.hgac.net/pdp/_layouts/15/DocIdRedir.aspx?ID=YSVYXERJEEH6-1243926510-6260</Url>
      <Description>YSVYXERJEEH6-1243926510-6260</Description>
    </_dlc_DocIdUrl>
  </documentManagement>
</p:properties>
</file>

<file path=customXml/itemProps1.xml><?xml version="1.0" encoding="utf-8"?>
<ds:datastoreItem xmlns:ds="http://schemas.openxmlformats.org/officeDocument/2006/customXml" ds:itemID="{3DCE475E-0001-42EA-992D-BC8E79C65E0C}"/>
</file>

<file path=customXml/itemProps2.xml><?xml version="1.0" encoding="utf-8"?>
<ds:datastoreItem xmlns:ds="http://schemas.openxmlformats.org/officeDocument/2006/customXml" ds:itemID="{2357E050-43CF-444E-904F-C23FD28083A9}"/>
</file>

<file path=customXml/itemProps3.xml><?xml version="1.0" encoding="utf-8"?>
<ds:datastoreItem xmlns:ds="http://schemas.openxmlformats.org/officeDocument/2006/customXml" ds:itemID="{52F4C1D6-0B7F-4B0F-A8E4-5F316FD35F83}"/>
</file>

<file path=customXml/itemProps4.xml><?xml version="1.0" encoding="utf-8"?>
<ds:datastoreItem xmlns:ds="http://schemas.openxmlformats.org/officeDocument/2006/customXml" ds:itemID="{ED291AAA-16C4-4B6D-90BD-0C928D62BEEA}"/>
</file>

<file path=docProps/app.xml><?xml version="1.0" encoding="utf-8"?>
<Properties xmlns="http://schemas.openxmlformats.org/officeDocument/2006/extended-properties" xmlns:vt="http://schemas.openxmlformats.org/officeDocument/2006/docPropsVTypes">
  <Template>14-06-25 Project Development Workshop</Template>
  <TotalTime>121</TotalTime>
  <Words>442</Words>
  <Application>Microsoft Office PowerPoint</Application>
  <PresentationFormat>On-screen Show (4:3)</PresentationFormat>
  <Paragraphs>55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14-06-25 Project Development Workshop</vt:lpstr>
      <vt:lpstr>think-cell Slide</vt:lpstr>
      <vt:lpstr>Project Administration</vt:lpstr>
      <vt:lpstr>CONSULTANT SELECTION PROCEDURES  - (2 MONTHS)</vt:lpstr>
      <vt:lpstr>CONSULTANT CONTRACT - (2 TO 3 MONTHS)</vt:lpstr>
      <vt:lpstr>ENGINEERING PLAN PREPARATION</vt:lpstr>
      <vt:lpstr>DESIGN STANDARDS AND SPECIFICATIONS</vt:lpstr>
      <vt:lpstr>CONSTRUCTION</vt:lpstr>
    </vt:vector>
  </TitlesOfParts>
  <Company>TxDOT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Development Workshop</dc:title>
  <dc:creator>TxDOT</dc:creator>
  <cp:lastModifiedBy>Catherine McCreight</cp:lastModifiedBy>
  <cp:revision>11</cp:revision>
  <cp:lastPrinted>2014-06-24T19:01:13Z</cp:lastPrinted>
  <dcterms:created xsi:type="dcterms:W3CDTF">2014-06-24T21:23:27Z</dcterms:created>
  <dcterms:modified xsi:type="dcterms:W3CDTF">2019-10-01T16:13:03Z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0x01010008E61B671B636448B105FF4F6D7DFAFB</vt:lpwstr>
  </property>
  <property fmtid="{D5CDD505-2E9C-101B-9397-08002B2CF9AE}" pid="3" name="_dlc_DocIdItemGuid">
    <vt:lpwstr>0b395c19-de8a-4182-85de-c36f52ff98b9</vt:lpwstr>
  </property>
</Properties>
</file>