
<file path=[Content_Types].xml><?xml version="1.0" encoding="utf-8"?>
<Types xmlns="http://schemas.openxmlformats.org/package/2006/content-types">
  <Default Extension="xml" ContentType="application/xml"/>
  <Default Extension="svg" ContentType="image/svg+xml"/>
  <Default Extension="jpeg" ContentType="image/jpeg"/>
  <Default Extension="rels" ContentType="application/vnd.openxmlformats-package.relationships+xml"/>
  <Default Extension="emf" ContentType="image/x-em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85" r:id="rId5"/>
    <p:sldMasterId id="2147483674" r:id="rId6"/>
    <p:sldMasterId id="2147483658" r:id="rId7"/>
    <p:sldMasterId id="2147483660" r:id="rId8"/>
    <p:sldMasterId id="2147483665" r:id="rId9"/>
    <p:sldMasterId id="2147483869" r:id="rId10"/>
  </p:sldMasterIdLst>
  <p:notesMasterIdLst>
    <p:notesMasterId r:id="rId32"/>
  </p:notesMasterIdLst>
  <p:handoutMasterIdLst>
    <p:handoutMasterId r:id="rId33"/>
  </p:handoutMasterIdLst>
  <p:sldIdLst>
    <p:sldId id="263" r:id="rId11"/>
    <p:sldId id="308" r:id="rId12"/>
    <p:sldId id="361" r:id="rId13"/>
    <p:sldId id="345" r:id="rId14"/>
    <p:sldId id="346" r:id="rId15"/>
    <p:sldId id="347" r:id="rId16"/>
    <p:sldId id="348" r:id="rId17"/>
    <p:sldId id="340" r:id="rId18"/>
    <p:sldId id="349" r:id="rId19"/>
    <p:sldId id="344" r:id="rId20"/>
    <p:sldId id="350" r:id="rId21"/>
    <p:sldId id="338" r:id="rId22"/>
    <p:sldId id="337" r:id="rId23"/>
    <p:sldId id="351" r:id="rId24"/>
    <p:sldId id="352" r:id="rId25"/>
    <p:sldId id="353" r:id="rId26"/>
    <p:sldId id="354" r:id="rId27"/>
    <p:sldId id="355" r:id="rId28"/>
    <p:sldId id="358" r:id="rId29"/>
    <p:sldId id="359" r:id="rId30"/>
    <p:sldId id="360"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sternak, Scott" initials="PS" lastIdx="4" clrIdx="0">
    <p:extLst/>
  </p:cmAuthor>
  <p:cmAuthor id="2" name="Maia Corbitt" initials=""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070C0"/>
    <a:srgbClr val="FF6A39"/>
    <a:srgbClr val="BFBFBF"/>
    <a:srgbClr val="92D050"/>
    <a:srgbClr val="E46C0A"/>
    <a:srgbClr val="0052BB"/>
    <a:srgbClr val="005BB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42" autoAdjust="0"/>
    <p:restoredTop sz="56459" autoAdjust="0"/>
  </p:normalViewPr>
  <p:slideViewPr>
    <p:cSldViewPr snapToGrid="0" snapToObjects="1">
      <p:cViewPr varScale="1">
        <p:scale>
          <a:sx n="51" d="100"/>
          <a:sy n="51" d="100"/>
        </p:scale>
        <p:origin x="-1528" y="-120"/>
      </p:cViewPr>
      <p:guideLst>
        <p:guide orient="horz" pos="2160"/>
        <p:guide pos="2880"/>
      </p:guideLst>
    </p:cSldViewPr>
  </p:slideViewPr>
  <p:notesTextViewPr>
    <p:cViewPr>
      <p:scale>
        <a:sx n="3" d="2"/>
        <a:sy n="3" d="2"/>
      </p:scale>
      <p:origin x="0" y="0"/>
    </p:cViewPr>
  </p:notesTextViewPr>
  <p:notesViewPr>
    <p:cSldViewPr snapToGrid="0" snapToObjects="1">
      <p:cViewPr varScale="1">
        <p:scale>
          <a:sx n="84" d="100"/>
          <a:sy n="84" d="100"/>
        </p:scale>
        <p:origin x="2976" y="90"/>
      </p:cViewPr>
      <p:guideLst/>
    </p:cSldViewPr>
  </p:notesViewPr>
  <p:gridSpacing cx="76200" cy="76200"/>
</p:viewPr>
</file>

<file path=ppt/_rels/presentation.xml.rels><?xml version="1.0" encoding="UTF-8" standalone="yes"?>
<Relationships xmlns="http://schemas.openxmlformats.org/package/2006/relationships"><Relationship Id="rId49" Type="http://schemas.microsoft.com/office/2015/10/relationships/revisionInfo" Target="revisionInfo.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customXml" Target="../customXml/item4.xml"/><Relationship Id="rId5" Type="http://schemas.openxmlformats.org/officeDocument/2006/relationships/slideMaster" Target="slideMasters/slideMaster1.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notesMaster" Target="notesMasters/notesMaster1.xml"/><Relationship Id="rId9" Type="http://schemas.openxmlformats.org/officeDocument/2006/relationships/slideMaster" Target="slideMasters/slideMaster5.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3" Type="http://schemas.openxmlformats.org/officeDocument/2006/relationships/handoutMaster" Target="handoutMasters/handoutMaster1.xml"/><Relationship Id="rId34" Type="http://schemas.openxmlformats.org/officeDocument/2006/relationships/printerSettings" Target="printerSettings/printerSettings1.bin"/><Relationship Id="rId35" Type="http://schemas.openxmlformats.org/officeDocument/2006/relationships/commentAuthors" Target="commentAuthors.xml"/><Relationship Id="rId36" Type="http://schemas.openxmlformats.org/officeDocument/2006/relationships/presProps" Target="presProps.xml"/><Relationship Id="rId10" Type="http://schemas.openxmlformats.org/officeDocument/2006/relationships/slideMaster" Target="slideMasters/slideMaster6.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B2A290-F52C-BD42-A7F5-016F9BDB90E6}" type="doc">
      <dgm:prSet loTypeId="urn:microsoft.com/office/officeart/2005/8/layout/cycle1" loCatId="" qsTypeId="urn:microsoft.com/office/officeart/2005/8/quickstyle/simple4" qsCatId="simple" csTypeId="urn:microsoft.com/office/officeart/2005/8/colors/accent1_2" csCatId="accent1" phldr="1"/>
      <dgm:spPr/>
      <dgm:t>
        <a:bodyPr/>
        <a:lstStyle/>
        <a:p>
          <a:endParaRPr lang="en-US"/>
        </a:p>
      </dgm:t>
    </dgm:pt>
    <dgm:pt modelId="{0D9239C2-B8BC-E944-969F-E5042579A9B1}">
      <dgm:prSet phldrT="[Text]"/>
      <dgm:spPr/>
      <dgm:t>
        <a:bodyPr/>
        <a:lstStyle/>
        <a:p>
          <a:r>
            <a:rPr lang="en-US" dirty="0" smtClean="0"/>
            <a:t>Consumer penny/item</a:t>
          </a:r>
          <a:endParaRPr lang="en-US" dirty="0"/>
        </a:p>
      </dgm:t>
    </dgm:pt>
    <dgm:pt modelId="{5B8B4EFA-6245-4142-BB66-B3F32DC4EEB4}" type="parTrans" cxnId="{AE50E5E3-7879-8445-865A-E4A0B6E06861}">
      <dgm:prSet/>
      <dgm:spPr/>
      <dgm:t>
        <a:bodyPr/>
        <a:lstStyle/>
        <a:p>
          <a:endParaRPr lang="en-US"/>
        </a:p>
      </dgm:t>
    </dgm:pt>
    <dgm:pt modelId="{44075C4F-2333-1049-BC71-62B9CC830403}" type="sibTrans" cxnId="{AE50E5E3-7879-8445-865A-E4A0B6E06861}">
      <dgm:prSet/>
      <dgm:spPr/>
      <dgm:t>
        <a:bodyPr/>
        <a:lstStyle/>
        <a:p>
          <a:endParaRPr lang="en-US"/>
        </a:p>
      </dgm:t>
    </dgm:pt>
    <dgm:pt modelId="{5773940C-BCDB-4A48-815F-B0D08EA4D734}">
      <dgm:prSet phldrT="[Text]"/>
      <dgm:spPr/>
      <dgm:t>
        <a:bodyPr/>
        <a:lstStyle/>
        <a:p>
          <a:r>
            <a:rPr lang="en-US" dirty="0" smtClean="0"/>
            <a:t>State penny/item --&gt; quarter/lb</a:t>
          </a:r>
          <a:endParaRPr lang="en-US" dirty="0"/>
        </a:p>
      </dgm:t>
    </dgm:pt>
    <dgm:pt modelId="{2715997B-DD6A-8447-893E-C0AE9124D952}" type="parTrans" cxnId="{D18BC012-6234-A44D-AD0C-31DEEB1D8E22}">
      <dgm:prSet/>
      <dgm:spPr/>
      <dgm:t>
        <a:bodyPr/>
        <a:lstStyle/>
        <a:p>
          <a:endParaRPr lang="en-US"/>
        </a:p>
      </dgm:t>
    </dgm:pt>
    <dgm:pt modelId="{86C65811-41D3-1D49-94BF-1D2058D4FA54}" type="sibTrans" cxnId="{D18BC012-6234-A44D-AD0C-31DEEB1D8E22}">
      <dgm:prSet/>
      <dgm:spPr/>
      <dgm:t>
        <a:bodyPr/>
        <a:lstStyle/>
        <a:p>
          <a:endParaRPr lang="en-US"/>
        </a:p>
      </dgm:t>
    </dgm:pt>
    <dgm:pt modelId="{9D95FCBE-9F42-1240-964B-DAF0AE6F99CD}">
      <dgm:prSet phldrT="[Text]"/>
      <dgm:spPr/>
      <dgm:t>
        <a:bodyPr/>
        <a:lstStyle/>
        <a:p>
          <a:r>
            <a:rPr lang="en-US" dirty="0" smtClean="0"/>
            <a:t>Redeemer quarter/lb + handling</a:t>
          </a:r>
          <a:endParaRPr lang="en-US" dirty="0"/>
        </a:p>
      </dgm:t>
    </dgm:pt>
    <dgm:pt modelId="{9A2B8163-319F-D946-B750-03DE43A27C33}" type="parTrans" cxnId="{1ACB7038-4B7A-8D46-A2E7-18E557567750}">
      <dgm:prSet/>
      <dgm:spPr/>
      <dgm:t>
        <a:bodyPr/>
        <a:lstStyle/>
        <a:p>
          <a:endParaRPr lang="en-US"/>
        </a:p>
      </dgm:t>
    </dgm:pt>
    <dgm:pt modelId="{DF9E602A-E9A6-FC46-9FE1-6F59ACFF9C67}" type="sibTrans" cxnId="{1ACB7038-4B7A-8D46-A2E7-18E557567750}">
      <dgm:prSet/>
      <dgm:spPr/>
      <dgm:t>
        <a:bodyPr/>
        <a:lstStyle/>
        <a:p>
          <a:endParaRPr lang="en-US"/>
        </a:p>
      </dgm:t>
    </dgm:pt>
    <dgm:pt modelId="{9EEA35FF-75C7-8A4D-B92D-BA84F9CF6A57}">
      <dgm:prSet phldrT="[Text]"/>
      <dgm:spPr/>
      <dgm:t>
        <a:bodyPr/>
        <a:lstStyle/>
        <a:p>
          <a:r>
            <a:rPr lang="en-US" dirty="0" smtClean="0"/>
            <a:t>Quarter to consumer</a:t>
          </a:r>
        </a:p>
      </dgm:t>
    </dgm:pt>
    <dgm:pt modelId="{EABC3B97-BF6B-3541-A2BC-8846877F8C3B}" type="parTrans" cxnId="{90E62413-CBE4-EF47-831A-84BE7CE9A27E}">
      <dgm:prSet/>
      <dgm:spPr/>
      <dgm:t>
        <a:bodyPr/>
        <a:lstStyle/>
        <a:p>
          <a:endParaRPr lang="en-US"/>
        </a:p>
      </dgm:t>
    </dgm:pt>
    <dgm:pt modelId="{8792668E-75E3-C546-9C97-1B9966335E1C}" type="sibTrans" cxnId="{90E62413-CBE4-EF47-831A-84BE7CE9A27E}">
      <dgm:prSet/>
      <dgm:spPr/>
      <dgm:t>
        <a:bodyPr/>
        <a:lstStyle/>
        <a:p>
          <a:endParaRPr lang="en-US"/>
        </a:p>
      </dgm:t>
    </dgm:pt>
    <dgm:pt modelId="{77C55E0C-076F-544D-AE23-8A733F3F4B9E}">
      <dgm:prSet phldrT="[Text]"/>
      <dgm:spPr/>
      <dgm:t>
        <a:bodyPr/>
        <a:lstStyle/>
        <a:p>
          <a:r>
            <a:rPr lang="en-US" dirty="0" smtClean="0"/>
            <a:t>Retail penny/item</a:t>
          </a:r>
          <a:endParaRPr lang="en-US" dirty="0"/>
        </a:p>
      </dgm:t>
    </dgm:pt>
    <dgm:pt modelId="{2E70A938-D0E4-D740-A2CB-17495EBAA960}" type="parTrans" cxnId="{E5B7BA76-AA17-9940-B220-419FD950E3C5}">
      <dgm:prSet/>
      <dgm:spPr/>
      <dgm:t>
        <a:bodyPr/>
        <a:lstStyle/>
        <a:p>
          <a:endParaRPr lang="en-US"/>
        </a:p>
      </dgm:t>
    </dgm:pt>
    <dgm:pt modelId="{EF889EF9-0643-3145-B92B-1063470F8A1E}" type="sibTrans" cxnId="{E5B7BA76-AA17-9940-B220-419FD950E3C5}">
      <dgm:prSet/>
      <dgm:spPr/>
      <dgm:t>
        <a:bodyPr/>
        <a:lstStyle/>
        <a:p>
          <a:endParaRPr lang="en-US"/>
        </a:p>
      </dgm:t>
    </dgm:pt>
    <dgm:pt modelId="{7ECF7D88-1DAC-B246-81D8-1F17892AAFB8}" type="pres">
      <dgm:prSet presAssocID="{EFB2A290-F52C-BD42-A7F5-016F9BDB90E6}" presName="cycle" presStyleCnt="0">
        <dgm:presLayoutVars>
          <dgm:dir/>
          <dgm:resizeHandles val="exact"/>
        </dgm:presLayoutVars>
      </dgm:prSet>
      <dgm:spPr/>
      <dgm:t>
        <a:bodyPr/>
        <a:lstStyle/>
        <a:p>
          <a:endParaRPr lang="en-US"/>
        </a:p>
      </dgm:t>
    </dgm:pt>
    <dgm:pt modelId="{B8F425A0-1C1E-3E4B-B2A5-F5B960292823}" type="pres">
      <dgm:prSet presAssocID="{0D9239C2-B8BC-E944-969F-E5042579A9B1}" presName="dummy" presStyleCnt="0"/>
      <dgm:spPr/>
    </dgm:pt>
    <dgm:pt modelId="{3F3F4766-2329-EF46-9ED5-A10460A83BF8}" type="pres">
      <dgm:prSet presAssocID="{0D9239C2-B8BC-E944-969F-E5042579A9B1}" presName="node" presStyleLbl="revTx" presStyleIdx="0" presStyleCnt="5">
        <dgm:presLayoutVars>
          <dgm:bulletEnabled val="1"/>
        </dgm:presLayoutVars>
      </dgm:prSet>
      <dgm:spPr/>
      <dgm:t>
        <a:bodyPr/>
        <a:lstStyle/>
        <a:p>
          <a:endParaRPr lang="en-US"/>
        </a:p>
      </dgm:t>
    </dgm:pt>
    <dgm:pt modelId="{703DB27D-BA0C-2643-98E6-642351AC696F}" type="pres">
      <dgm:prSet presAssocID="{44075C4F-2333-1049-BC71-62B9CC830403}" presName="sibTrans" presStyleLbl="node1" presStyleIdx="0" presStyleCnt="5"/>
      <dgm:spPr/>
      <dgm:t>
        <a:bodyPr/>
        <a:lstStyle/>
        <a:p>
          <a:endParaRPr lang="en-US"/>
        </a:p>
      </dgm:t>
    </dgm:pt>
    <dgm:pt modelId="{C00B2070-C944-384D-81D5-9A86D812110F}" type="pres">
      <dgm:prSet presAssocID="{77C55E0C-076F-544D-AE23-8A733F3F4B9E}" presName="dummy" presStyleCnt="0"/>
      <dgm:spPr/>
    </dgm:pt>
    <dgm:pt modelId="{4CDC6714-6762-534E-ABFF-1CA9E0A641BC}" type="pres">
      <dgm:prSet presAssocID="{77C55E0C-076F-544D-AE23-8A733F3F4B9E}" presName="node" presStyleLbl="revTx" presStyleIdx="1" presStyleCnt="5">
        <dgm:presLayoutVars>
          <dgm:bulletEnabled val="1"/>
        </dgm:presLayoutVars>
      </dgm:prSet>
      <dgm:spPr/>
      <dgm:t>
        <a:bodyPr/>
        <a:lstStyle/>
        <a:p>
          <a:endParaRPr lang="en-US"/>
        </a:p>
      </dgm:t>
    </dgm:pt>
    <dgm:pt modelId="{B52C41A2-B2EB-7C4F-8406-60A187D3BD67}" type="pres">
      <dgm:prSet presAssocID="{EF889EF9-0643-3145-B92B-1063470F8A1E}" presName="sibTrans" presStyleLbl="node1" presStyleIdx="1" presStyleCnt="5"/>
      <dgm:spPr/>
      <dgm:t>
        <a:bodyPr/>
        <a:lstStyle/>
        <a:p>
          <a:endParaRPr lang="en-US"/>
        </a:p>
      </dgm:t>
    </dgm:pt>
    <dgm:pt modelId="{948BBAAA-848A-9E4E-BD29-8BC257995F41}" type="pres">
      <dgm:prSet presAssocID="{5773940C-BCDB-4A48-815F-B0D08EA4D734}" presName="dummy" presStyleCnt="0"/>
      <dgm:spPr/>
    </dgm:pt>
    <dgm:pt modelId="{45953A6B-7141-014A-9559-10D4B37A3D39}" type="pres">
      <dgm:prSet presAssocID="{5773940C-BCDB-4A48-815F-B0D08EA4D734}" presName="node" presStyleLbl="revTx" presStyleIdx="2" presStyleCnt="5">
        <dgm:presLayoutVars>
          <dgm:bulletEnabled val="1"/>
        </dgm:presLayoutVars>
      </dgm:prSet>
      <dgm:spPr/>
      <dgm:t>
        <a:bodyPr/>
        <a:lstStyle/>
        <a:p>
          <a:endParaRPr lang="en-US"/>
        </a:p>
      </dgm:t>
    </dgm:pt>
    <dgm:pt modelId="{E3FA13AD-E586-5E48-8C65-8DAA944D0432}" type="pres">
      <dgm:prSet presAssocID="{86C65811-41D3-1D49-94BF-1D2058D4FA54}" presName="sibTrans" presStyleLbl="node1" presStyleIdx="2" presStyleCnt="5"/>
      <dgm:spPr/>
      <dgm:t>
        <a:bodyPr/>
        <a:lstStyle/>
        <a:p>
          <a:endParaRPr lang="en-US"/>
        </a:p>
      </dgm:t>
    </dgm:pt>
    <dgm:pt modelId="{494E58C3-F5BA-F641-965E-B12AE8F9B11A}" type="pres">
      <dgm:prSet presAssocID="{9D95FCBE-9F42-1240-964B-DAF0AE6F99CD}" presName="dummy" presStyleCnt="0"/>
      <dgm:spPr/>
    </dgm:pt>
    <dgm:pt modelId="{29D9A052-A087-C04F-B8DF-6C8625C46859}" type="pres">
      <dgm:prSet presAssocID="{9D95FCBE-9F42-1240-964B-DAF0AE6F99CD}" presName="node" presStyleLbl="revTx" presStyleIdx="3" presStyleCnt="5">
        <dgm:presLayoutVars>
          <dgm:bulletEnabled val="1"/>
        </dgm:presLayoutVars>
      </dgm:prSet>
      <dgm:spPr/>
      <dgm:t>
        <a:bodyPr/>
        <a:lstStyle/>
        <a:p>
          <a:endParaRPr lang="en-US"/>
        </a:p>
      </dgm:t>
    </dgm:pt>
    <dgm:pt modelId="{9CD44EAC-9676-3946-B8E9-1B568CBF5840}" type="pres">
      <dgm:prSet presAssocID="{DF9E602A-E9A6-FC46-9FE1-6F59ACFF9C67}" presName="sibTrans" presStyleLbl="node1" presStyleIdx="3" presStyleCnt="5"/>
      <dgm:spPr/>
      <dgm:t>
        <a:bodyPr/>
        <a:lstStyle/>
        <a:p>
          <a:endParaRPr lang="en-US"/>
        </a:p>
      </dgm:t>
    </dgm:pt>
    <dgm:pt modelId="{1C7F37DD-C174-BB44-898F-AEF9351C0BB5}" type="pres">
      <dgm:prSet presAssocID="{9EEA35FF-75C7-8A4D-B92D-BA84F9CF6A57}" presName="dummy" presStyleCnt="0"/>
      <dgm:spPr/>
    </dgm:pt>
    <dgm:pt modelId="{CF3655D4-7C13-4940-A144-7EA106BAC5F0}" type="pres">
      <dgm:prSet presAssocID="{9EEA35FF-75C7-8A4D-B92D-BA84F9CF6A57}" presName="node" presStyleLbl="revTx" presStyleIdx="4" presStyleCnt="5">
        <dgm:presLayoutVars>
          <dgm:bulletEnabled val="1"/>
        </dgm:presLayoutVars>
      </dgm:prSet>
      <dgm:spPr/>
      <dgm:t>
        <a:bodyPr/>
        <a:lstStyle/>
        <a:p>
          <a:endParaRPr lang="en-US"/>
        </a:p>
      </dgm:t>
    </dgm:pt>
    <dgm:pt modelId="{06945CC4-86D3-5C4E-8653-1C55B1551DE9}" type="pres">
      <dgm:prSet presAssocID="{8792668E-75E3-C546-9C97-1B9966335E1C}" presName="sibTrans" presStyleLbl="node1" presStyleIdx="4" presStyleCnt="5"/>
      <dgm:spPr/>
      <dgm:t>
        <a:bodyPr/>
        <a:lstStyle/>
        <a:p>
          <a:endParaRPr lang="en-US"/>
        </a:p>
      </dgm:t>
    </dgm:pt>
  </dgm:ptLst>
  <dgm:cxnLst>
    <dgm:cxn modelId="{F012D7D8-426E-8843-A6B2-A7DAEDD37BB9}" type="presOf" srcId="{86C65811-41D3-1D49-94BF-1D2058D4FA54}" destId="{E3FA13AD-E586-5E48-8C65-8DAA944D0432}" srcOrd="0" destOrd="0" presId="urn:microsoft.com/office/officeart/2005/8/layout/cycle1"/>
    <dgm:cxn modelId="{1ACB7038-4B7A-8D46-A2E7-18E557567750}" srcId="{EFB2A290-F52C-BD42-A7F5-016F9BDB90E6}" destId="{9D95FCBE-9F42-1240-964B-DAF0AE6F99CD}" srcOrd="3" destOrd="0" parTransId="{9A2B8163-319F-D946-B750-03DE43A27C33}" sibTransId="{DF9E602A-E9A6-FC46-9FE1-6F59ACFF9C67}"/>
    <dgm:cxn modelId="{16C3BB50-C84D-0944-9642-ECAE602597CB}" type="presOf" srcId="{9EEA35FF-75C7-8A4D-B92D-BA84F9CF6A57}" destId="{CF3655D4-7C13-4940-A144-7EA106BAC5F0}" srcOrd="0" destOrd="0" presId="urn:microsoft.com/office/officeart/2005/8/layout/cycle1"/>
    <dgm:cxn modelId="{EAACDBAA-5FB3-0D48-942A-244D733821B5}" type="presOf" srcId="{9D95FCBE-9F42-1240-964B-DAF0AE6F99CD}" destId="{29D9A052-A087-C04F-B8DF-6C8625C46859}" srcOrd="0" destOrd="0" presId="urn:microsoft.com/office/officeart/2005/8/layout/cycle1"/>
    <dgm:cxn modelId="{CF52F3EE-B655-D348-92B2-81CE3B555FBA}" type="presOf" srcId="{5773940C-BCDB-4A48-815F-B0D08EA4D734}" destId="{45953A6B-7141-014A-9559-10D4B37A3D39}" srcOrd="0" destOrd="0" presId="urn:microsoft.com/office/officeart/2005/8/layout/cycle1"/>
    <dgm:cxn modelId="{90E62413-CBE4-EF47-831A-84BE7CE9A27E}" srcId="{EFB2A290-F52C-BD42-A7F5-016F9BDB90E6}" destId="{9EEA35FF-75C7-8A4D-B92D-BA84F9CF6A57}" srcOrd="4" destOrd="0" parTransId="{EABC3B97-BF6B-3541-A2BC-8846877F8C3B}" sibTransId="{8792668E-75E3-C546-9C97-1B9966335E1C}"/>
    <dgm:cxn modelId="{C1C2C597-9687-D145-887F-86C4D12331C0}" type="presOf" srcId="{0D9239C2-B8BC-E944-969F-E5042579A9B1}" destId="{3F3F4766-2329-EF46-9ED5-A10460A83BF8}" srcOrd="0" destOrd="0" presId="urn:microsoft.com/office/officeart/2005/8/layout/cycle1"/>
    <dgm:cxn modelId="{0E886532-E2EE-F34D-93A8-484E5B641743}" type="presOf" srcId="{77C55E0C-076F-544D-AE23-8A733F3F4B9E}" destId="{4CDC6714-6762-534E-ABFF-1CA9E0A641BC}" srcOrd="0" destOrd="0" presId="urn:microsoft.com/office/officeart/2005/8/layout/cycle1"/>
    <dgm:cxn modelId="{E5B7BA76-AA17-9940-B220-419FD950E3C5}" srcId="{EFB2A290-F52C-BD42-A7F5-016F9BDB90E6}" destId="{77C55E0C-076F-544D-AE23-8A733F3F4B9E}" srcOrd="1" destOrd="0" parTransId="{2E70A938-D0E4-D740-A2CB-17495EBAA960}" sibTransId="{EF889EF9-0643-3145-B92B-1063470F8A1E}"/>
    <dgm:cxn modelId="{D18BC012-6234-A44D-AD0C-31DEEB1D8E22}" srcId="{EFB2A290-F52C-BD42-A7F5-016F9BDB90E6}" destId="{5773940C-BCDB-4A48-815F-B0D08EA4D734}" srcOrd="2" destOrd="0" parTransId="{2715997B-DD6A-8447-893E-C0AE9124D952}" sibTransId="{86C65811-41D3-1D49-94BF-1D2058D4FA54}"/>
    <dgm:cxn modelId="{EAC5725C-010D-C241-B5D9-1CF6B803E02F}" type="presOf" srcId="{44075C4F-2333-1049-BC71-62B9CC830403}" destId="{703DB27D-BA0C-2643-98E6-642351AC696F}" srcOrd="0" destOrd="0" presId="urn:microsoft.com/office/officeart/2005/8/layout/cycle1"/>
    <dgm:cxn modelId="{3AB0107B-0C73-3C44-88D7-2D57C13499BE}" type="presOf" srcId="{8792668E-75E3-C546-9C97-1B9966335E1C}" destId="{06945CC4-86D3-5C4E-8653-1C55B1551DE9}" srcOrd="0" destOrd="0" presId="urn:microsoft.com/office/officeart/2005/8/layout/cycle1"/>
    <dgm:cxn modelId="{A67BF292-3676-0644-B240-093A6D8B924F}" type="presOf" srcId="{DF9E602A-E9A6-FC46-9FE1-6F59ACFF9C67}" destId="{9CD44EAC-9676-3946-B8E9-1B568CBF5840}" srcOrd="0" destOrd="0" presId="urn:microsoft.com/office/officeart/2005/8/layout/cycle1"/>
    <dgm:cxn modelId="{AE50E5E3-7879-8445-865A-E4A0B6E06861}" srcId="{EFB2A290-F52C-BD42-A7F5-016F9BDB90E6}" destId="{0D9239C2-B8BC-E944-969F-E5042579A9B1}" srcOrd="0" destOrd="0" parTransId="{5B8B4EFA-6245-4142-BB66-B3F32DC4EEB4}" sibTransId="{44075C4F-2333-1049-BC71-62B9CC830403}"/>
    <dgm:cxn modelId="{B6BE23C8-F6C4-FB45-81CE-687A964239E2}" type="presOf" srcId="{EF889EF9-0643-3145-B92B-1063470F8A1E}" destId="{B52C41A2-B2EB-7C4F-8406-60A187D3BD67}" srcOrd="0" destOrd="0" presId="urn:microsoft.com/office/officeart/2005/8/layout/cycle1"/>
    <dgm:cxn modelId="{E16832BC-6564-5544-9310-B609287818C8}" type="presOf" srcId="{EFB2A290-F52C-BD42-A7F5-016F9BDB90E6}" destId="{7ECF7D88-1DAC-B246-81D8-1F17892AAFB8}" srcOrd="0" destOrd="0" presId="urn:microsoft.com/office/officeart/2005/8/layout/cycle1"/>
    <dgm:cxn modelId="{4B1E8E68-BD46-0542-8F04-63C4F61F1BEB}" type="presParOf" srcId="{7ECF7D88-1DAC-B246-81D8-1F17892AAFB8}" destId="{B8F425A0-1C1E-3E4B-B2A5-F5B960292823}" srcOrd="0" destOrd="0" presId="urn:microsoft.com/office/officeart/2005/8/layout/cycle1"/>
    <dgm:cxn modelId="{96D30855-159E-5A40-B396-A0AAC75A2E29}" type="presParOf" srcId="{7ECF7D88-1DAC-B246-81D8-1F17892AAFB8}" destId="{3F3F4766-2329-EF46-9ED5-A10460A83BF8}" srcOrd="1" destOrd="0" presId="urn:microsoft.com/office/officeart/2005/8/layout/cycle1"/>
    <dgm:cxn modelId="{BD7D60C5-2F31-2340-ABA2-DA86F67C3D80}" type="presParOf" srcId="{7ECF7D88-1DAC-B246-81D8-1F17892AAFB8}" destId="{703DB27D-BA0C-2643-98E6-642351AC696F}" srcOrd="2" destOrd="0" presId="urn:microsoft.com/office/officeart/2005/8/layout/cycle1"/>
    <dgm:cxn modelId="{8850547C-9B6F-3B41-AD96-8D432735EB50}" type="presParOf" srcId="{7ECF7D88-1DAC-B246-81D8-1F17892AAFB8}" destId="{C00B2070-C944-384D-81D5-9A86D812110F}" srcOrd="3" destOrd="0" presId="urn:microsoft.com/office/officeart/2005/8/layout/cycle1"/>
    <dgm:cxn modelId="{28F1A34D-E18A-904B-930C-BCAC5EFA6156}" type="presParOf" srcId="{7ECF7D88-1DAC-B246-81D8-1F17892AAFB8}" destId="{4CDC6714-6762-534E-ABFF-1CA9E0A641BC}" srcOrd="4" destOrd="0" presId="urn:microsoft.com/office/officeart/2005/8/layout/cycle1"/>
    <dgm:cxn modelId="{DBA1F6E1-D5DE-0A43-A8DD-3B69C3E090EC}" type="presParOf" srcId="{7ECF7D88-1DAC-B246-81D8-1F17892AAFB8}" destId="{B52C41A2-B2EB-7C4F-8406-60A187D3BD67}" srcOrd="5" destOrd="0" presId="urn:microsoft.com/office/officeart/2005/8/layout/cycle1"/>
    <dgm:cxn modelId="{61EF1558-AEE1-9A47-9C28-07EBB11D2CFB}" type="presParOf" srcId="{7ECF7D88-1DAC-B246-81D8-1F17892AAFB8}" destId="{948BBAAA-848A-9E4E-BD29-8BC257995F41}" srcOrd="6" destOrd="0" presId="urn:microsoft.com/office/officeart/2005/8/layout/cycle1"/>
    <dgm:cxn modelId="{1D5C11E9-9519-264E-9FD9-EA99CF2E8646}" type="presParOf" srcId="{7ECF7D88-1DAC-B246-81D8-1F17892AAFB8}" destId="{45953A6B-7141-014A-9559-10D4B37A3D39}" srcOrd="7" destOrd="0" presId="urn:microsoft.com/office/officeart/2005/8/layout/cycle1"/>
    <dgm:cxn modelId="{18B0FA8D-59B1-1B49-9F17-2630B83AB95A}" type="presParOf" srcId="{7ECF7D88-1DAC-B246-81D8-1F17892AAFB8}" destId="{E3FA13AD-E586-5E48-8C65-8DAA944D0432}" srcOrd="8" destOrd="0" presId="urn:microsoft.com/office/officeart/2005/8/layout/cycle1"/>
    <dgm:cxn modelId="{E73EAC09-E22B-4047-8857-A8512B7E9FB9}" type="presParOf" srcId="{7ECF7D88-1DAC-B246-81D8-1F17892AAFB8}" destId="{494E58C3-F5BA-F641-965E-B12AE8F9B11A}" srcOrd="9" destOrd="0" presId="urn:microsoft.com/office/officeart/2005/8/layout/cycle1"/>
    <dgm:cxn modelId="{AB6653DA-D7C7-A44C-9AB4-C8B780C5765E}" type="presParOf" srcId="{7ECF7D88-1DAC-B246-81D8-1F17892AAFB8}" destId="{29D9A052-A087-C04F-B8DF-6C8625C46859}" srcOrd="10" destOrd="0" presId="urn:microsoft.com/office/officeart/2005/8/layout/cycle1"/>
    <dgm:cxn modelId="{D7A942CA-F3E0-6946-9E75-8D583B58238F}" type="presParOf" srcId="{7ECF7D88-1DAC-B246-81D8-1F17892AAFB8}" destId="{9CD44EAC-9676-3946-B8E9-1B568CBF5840}" srcOrd="11" destOrd="0" presId="urn:microsoft.com/office/officeart/2005/8/layout/cycle1"/>
    <dgm:cxn modelId="{E9215A41-FFD0-234A-8862-FE483A757C6F}" type="presParOf" srcId="{7ECF7D88-1DAC-B246-81D8-1F17892AAFB8}" destId="{1C7F37DD-C174-BB44-898F-AEF9351C0BB5}" srcOrd="12" destOrd="0" presId="urn:microsoft.com/office/officeart/2005/8/layout/cycle1"/>
    <dgm:cxn modelId="{B654216A-FB43-A840-8E8B-E30DA52515B9}" type="presParOf" srcId="{7ECF7D88-1DAC-B246-81D8-1F17892AAFB8}" destId="{CF3655D4-7C13-4940-A144-7EA106BAC5F0}" srcOrd="13" destOrd="0" presId="urn:microsoft.com/office/officeart/2005/8/layout/cycle1"/>
    <dgm:cxn modelId="{5B030EA8-1FE4-6149-A5A0-D6D04E86FD88}" type="presParOf" srcId="{7ECF7D88-1DAC-B246-81D8-1F17892AAFB8}" destId="{06945CC4-86D3-5C4E-8653-1C55B1551DE9}" srcOrd="14"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3F4766-2329-EF46-9ED5-A10460A83BF8}">
      <dsp:nvSpPr>
        <dsp:cNvPr id="0" name=""/>
        <dsp:cNvSpPr/>
      </dsp:nvSpPr>
      <dsp:spPr>
        <a:xfrm>
          <a:off x="3528499" y="29355"/>
          <a:ext cx="1006078" cy="1006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Consumer penny/item</a:t>
          </a:r>
          <a:endParaRPr lang="en-US" sz="1600" kern="1200" dirty="0"/>
        </a:p>
      </dsp:txBody>
      <dsp:txXfrm>
        <a:off x="3528499" y="29355"/>
        <a:ext cx="1006078" cy="1006078"/>
      </dsp:txXfrm>
    </dsp:sp>
    <dsp:sp modelId="{703DB27D-BA0C-2643-98E6-642351AC696F}">
      <dsp:nvSpPr>
        <dsp:cNvPr id="0" name=""/>
        <dsp:cNvSpPr/>
      </dsp:nvSpPr>
      <dsp:spPr>
        <a:xfrm>
          <a:off x="1162170" y="289"/>
          <a:ext cx="3771658" cy="3771658"/>
        </a:xfrm>
        <a:prstGeom prst="circularArrow">
          <a:avLst>
            <a:gd name="adj1" fmla="val 5202"/>
            <a:gd name="adj2" fmla="val 336015"/>
            <a:gd name="adj3" fmla="val 21292825"/>
            <a:gd name="adj4" fmla="val 19766604"/>
            <a:gd name="adj5" fmla="val 6068"/>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4CDC6714-6762-534E-ABFF-1CA9E0A641BC}">
      <dsp:nvSpPr>
        <dsp:cNvPr id="0" name=""/>
        <dsp:cNvSpPr/>
      </dsp:nvSpPr>
      <dsp:spPr>
        <a:xfrm>
          <a:off x="4136359" y="1900156"/>
          <a:ext cx="1006078" cy="1006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Retail penny/item</a:t>
          </a:r>
          <a:endParaRPr lang="en-US" sz="1600" kern="1200" dirty="0"/>
        </a:p>
      </dsp:txBody>
      <dsp:txXfrm>
        <a:off x="4136359" y="1900156"/>
        <a:ext cx="1006078" cy="1006078"/>
      </dsp:txXfrm>
    </dsp:sp>
    <dsp:sp modelId="{B52C41A2-B2EB-7C4F-8406-60A187D3BD67}">
      <dsp:nvSpPr>
        <dsp:cNvPr id="0" name=""/>
        <dsp:cNvSpPr/>
      </dsp:nvSpPr>
      <dsp:spPr>
        <a:xfrm>
          <a:off x="1162170" y="289"/>
          <a:ext cx="3771658" cy="3771658"/>
        </a:xfrm>
        <a:prstGeom prst="circularArrow">
          <a:avLst>
            <a:gd name="adj1" fmla="val 5202"/>
            <a:gd name="adj2" fmla="val 336015"/>
            <a:gd name="adj3" fmla="val 4014266"/>
            <a:gd name="adj4" fmla="val 2253829"/>
            <a:gd name="adj5" fmla="val 6068"/>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45953A6B-7141-014A-9559-10D4B37A3D39}">
      <dsp:nvSpPr>
        <dsp:cNvPr id="0" name=""/>
        <dsp:cNvSpPr/>
      </dsp:nvSpPr>
      <dsp:spPr>
        <a:xfrm>
          <a:off x="2544960" y="3056374"/>
          <a:ext cx="1006078" cy="1006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State penny/item --&gt; quarter/lb</a:t>
          </a:r>
          <a:endParaRPr lang="en-US" sz="1600" kern="1200" dirty="0"/>
        </a:p>
      </dsp:txBody>
      <dsp:txXfrm>
        <a:off x="2544960" y="3056374"/>
        <a:ext cx="1006078" cy="1006078"/>
      </dsp:txXfrm>
    </dsp:sp>
    <dsp:sp modelId="{E3FA13AD-E586-5E48-8C65-8DAA944D0432}">
      <dsp:nvSpPr>
        <dsp:cNvPr id="0" name=""/>
        <dsp:cNvSpPr/>
      </dsp:nvSpPr>
      <dsp:spPr>
        <a:xfrm>
          <a:off x="1162170" y="289"/>
          <a:ext cx="3771658" cy="3771658"/>
        </a:xfrm>
        <a:prstGeom prst="circularArrow">
          <a:avLst>
            <a:gd name="adj1" fmla="val 5202"/>
            <a:gd name="adj2" fmla="val 336015"/>
            <a:gd name="adj3" fmla="val 8210155"/>
            <a:gd name="adj4" fmla="val 6449719"/>
            <a:gd name="adj5" fmla="val 6068"/>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9D9A052-A087-C04F-B8DF-6C8625C46859}">
      <dsp:nvSpPr>
        <dsp:cNvPr id="0" name=""/>
        <dsp:cNvSpPr/>
      </dsp:nvSpPr>
      <dsp:spPr>
        <a:xfrm>
          <a:off x="953562" y="1900156"/>
          <a:ext cx="1006078" cy="1006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Redeemer quarter/lb + handling</a:t>
          </a:r>
          <a:endParaRPr lang="en-US" sz="1600" kern="1200" dirty="0"/>
        </a:p>
      </dsp:txBody>
      <dsp:txXfrm>
        <a:off x="953562" y="1900156"/>
        <a:ext cx="1006078" cy="1006078"/>
      </dsp:txXfrm>
    </dsp:sp>
    <dsp:sp modelId="{9CD44EAC-9676-3946-B8E9-1B568CBF5840}">
      <dsp:nvSpPr>
        <dsp:cNvPr id="0" name=""/>
        <dsp:cNvSpPr/>
      </dsp:nvSpPr>
      <dsp:spPr>
        <a:xfrm>
          <a:off x="1162170" y="289"/>
          <a:ext cx="3771658" cy="3771658"/>
        </a:xfrm>
        <a:prstGeom prst="circularArrow">
          <a:avLst>
            <a:gd name="adj1" fmla="val 5202"/>
            <a:gd name="adj2" fmla="val 336015"/>
            <a:gd name="adj3" fmla="val 12297380"/>
            <a:gd name="adj4" fmla="val 10771160"/>
            <a:gd name="adj5" fmla="val 6068"/>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CF3655D4-7C13-4940-A144-7EA106BAC5F0}">
      <dsp:nvSpPr>
        <dsp:cNvPr id="0" name=""/>
        <dsp:cNvSpPr/>
      </dsp:nvSpPr>
      <dsp:spPr>
        <a:xfrm>
          <a:off x="1561422" y="29355"/>
          <a:ext cx="1006078" cy="1006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Quarter to consumer</a:t>
          </a:r>
        </a:p>
      </dsp:txBody>
      <dsp:txXfrm>
        <a:off x="1561422" y="29355"/>
        <a:ext cx="1006078" cy="1006078"/>
      </dsp:txXfrm>
    </dsp:sp>
    <dsp:sp modelId="{06945CC4-86D3-5C4E-8653-1C55B1551DE9}">
      <dsp:nvSpPr>
        <dsp:cNvPr id="0" name=""/>
        <dsp:cNvSpPr/>
      </dsp:nvSpPr>
      <dsp:spPr>
        <a:xfrm>
          <a:off x="1162170" y="289"/>
          <a:ext cx="3771658" cy="3771658"/>
        </a:xfrm>
        <a:prstGeom prst="circularArrow">
          <a:avLst>
            <a:gd name="adj1" fmla="val 5202"/>
            <a:gd name="adj2" fmla="val 336015"/>
            <a:gd name="adj3" fmla="val 16865256"/>
            <a:gd name="adj4" fmla="val 15198729"/>
            <a:gd name="adj5" fmla="val 6068"/>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B6B52173-2C7B-404C-AB1C-090DBAAF1E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D7C29654-314A-4A98-A483-32D40676BD6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9F4C33-3F41-473F-8D78-C12E4358D9C4}" type="datetimeFigureOut">
              <a:rPr lang="en-US" smtClean="0"/>
              <a:t>5/16/18</a:t>
            </a:fld>
            <a:endParaRPr lang="en-US"/>
          </a:p>
        </p:txBody>
      </p:sp>
      <p:sp>
        <p:nvSpPr>
          <p:cNvPr id="4" name="Footer Placeholder 3">
            <a:extLst>
              <a:ext uri="{FF2B5EF4-FFF2-40B4-BE49-F238E27FC236}">
                <a16:creationId xmlns="" xmlns:a16="http://schemas.microsoft.com/office/drawing/2014/main" id="{35C24AA6-7377-45C2-9527-680487E6415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F5D32E08-6DFE-49AA-9FF6-9F3EF0B471F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450D42-F1B3-43B8-AE16-AE2061C54671}" type="slidenum">
              <a:rPr lang="en-US" smtClean="0"/>
              <a:t>‹#›</a:t>
            </a:fld>
            <a:endParaRPr lang="en-US"/>
          </a:p>
        </p:txBody>
      </p:sp>
    </p:spTree>
    <p:extLst>
      <p:ext uri="{BB962C8B-B14F-4D97-AF65-F5344CB8AC3E}">
        <p14:creationId xmlns:p14="http://schemas.microsoft.com/office/powerpoint/2010/main" val="35900787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0CF33C-8F9F-B44A-84E7-29953BF435AB}" type="datetimeFigureOut">
              <a:rPr lang="en-US" smtClean="0"/>
              <a:t>5/16/18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052B1D-DECA-4046-9421-48D576404772}" type="slidenum">
              <a:rPr lang="en-US" smtClean="0"/>
              <a:t>‹#›</a:t>
            </a:fld>
            <a:endParaRPr lang="en-US"/>
          </a:p>
        </p:txBody>
      </p:sp>
    </p:spTree>
    <p:extLst>
      <p:ext uri="{BB962C8B-B14F-4D97-AF65-F5344CB8AC3E}">
        <p14:creationId xmlns:p14="http://schemas.microsoft.com/office/powerpoint/2010/main" val="553933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052B1D-DECA-4046-9421-48D576404772}" type="slidenum">
              <a:rPr lang="en-US" smtClean="0"/>
              <a:t>1</a:t>
            </a:fld>
            <a:endParaRPr lang="en-US"/>
          </a:p>
        </p:txBody>
      </p:sp>
    </p:spTree>
    <p:extLst>
      <p:ext uri="{BB962C8B-B14F-4D97-AF65-F5344CB8AC3E}">
        <p14:creationId xmlns:p14="http://schemas.microsoft.com/office/powerpoint/2010/main" val="614713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052B1D-DECA-4046-9421-48D576404772}" type="slidenum">
              <a:rPr lang="en-US" smtClean="0"/>
              <a:t>18</a:t>
            </a:fld>
            <a:endParaRPr lang="en-US"/>
          </a:p>
        </p:txBody>
      </p:sp>
    </p:spTree>
    <p:extLst>
      <p:ext uri="{BB962C8B-B14F-4D97-AF65-F5344CB8AC3E}">
        <p14:creationId xmlns:p14="http://schemas.microsoft.com/office/powerpoint/2010/main" val="1763691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Narrative notes:</a:t>
            </a:r>
          </a:p>
          <a:p>
            <a:endParaRPr lang="en-US" baseline="0" dirty="0"/>
          </a:p>
          <a:p>
            <a:r>
              <a:rPr lang="en-US" baseline="0" dirty="0"/>
              <a:t>*Program will provide an incentive for public to aggregate clean, dry plastic bags and other post-consumer plastic film (clean, dry food packaging, produce bags) outside of the curbside collection systems where it can be problematic. Program will also providing MRFs and processors financial assistance to deal with film material and additional funding incentive to get material to market for the handling fee.   </a:t>
            </a:r>
          </a:p>
          <a:p>
            <a:endParaRPr lang="en-US" baseline="0" dirty="0"/>
          </a:p>
          <a:p>
            <a:r>
              <a:rPr lang="en-US" baseline="0" dirty="0"/>
              <a:t>*Program handling fee provides price floor for PET to help unstable markets.</a:t>
            </a:r>
          </a:p>
          <a:p>
            <a:endParaRPr lang="en-US" baseline="0" dirty="0"/>
          </a:p>
          <a:p>
            <a:r>
              <a:rPr lang="en-US" i="0" baseline="0" dirty="0"/>
              <a:t>*</a:t>
            </a:r>
            <a:r>
              <a:rPr lang="en-US" sz="1200" i="0" kern="1200" dirty="0">
                <a:solidFill>
                  <a:schemeClr val="tx1"/>
                </a:solidFill>
                <a:latin typeface="+mn-lt"/>
                <a:ea typeface="+mn-ea"/>
                <a:cs typeface="+mn-cs"/>
              </a:rPr>
              <a:t>Consortium representatives</a:t>
            </a:r>
            <a:r>
              <a:rPr lang="en-US" sz="1200" i="0" kern="1200" baseline="0" dirty="0">
                <a:solidFill>
                  <a:schemeClr val="tx1"/>
                </a:solidFill>
                <a:latin typeface="+mn-lt"/>
                <a:ea typeface="+mn-ea"/>
                <a:cs typeface="+mn-cs"/>
              </a:rPr>
              <a:t> would include producers, processors, and end users that have understanding of the material, current and future market needs. </a:t>
            </a:r>
          </a:p>
          <a:p>
            <a:endParaRPr lang="en-US" sz="1200" i="0" kern="1200" baseline="0" dirty="0">
              <a:solidFill>
                <a:schemeClr val="tx1"/>
              </a:solidFill>
              <a:latin typeface="+mn-lt"/>
              <a:ea typeface="+mn-ea"/>
              <a:cs typeface="+mn-cs"/>
            </a:endParaRPr>
          </a:p>
          <a:p>
            <a:r>
              <a:rPr lang="en-US" sz="1200" i="0" kern="1200" baseline="0" dirty="0">
                <a:solidFill>
                  <a:schemeClr val="tx1"/>
                </a:solidFill>
                <a:latin typeface="+mn-lt"/>
                <a:ea typeface="+mn-ea"/>
                <a:cs typeface="+mn-cs"/>
              </a:rPr>
              <a:t>*Portion of net program funding would support comprehensive litter prevention strategies, including education and enforcement. Early balances could also </a:t>
            </a:r>
            <a:r>
              <a:rPr lang="en-US" dirty="0"/>
              <a:t>fund natural disaster community resiliency, recovery, planning, and preparedness – which is a</a:t>
            </a:r>
            <a:r>
              <a:rPr lang="en-US" baseline="0" dirty="0"/>
              <a:t> real need right now.</a:t>
            </a:r>
            <a:endParaRPr lang="en-US" dirty="0"/>
          </a:p>
          <a:p>
            <a:endParaRPr lang="en-US" i="1" baseline="0" dirty="0"/>
          </a:p>
          <a:p>
            <a:endParaRPr lang="en-US" i="0" dirty="0"/>
          </a:p>
        </p:txBody>
      </p:sp>
      <p:sp>
        <p:nvSpPr>
          <p:cNvPr id="4" name="Slide Number Placeholder 3"/>
          <p:cNvSpPr>
            <a:spLocks noGrp="1"/>
          </p:cNvSpPr>
          <p:nvPr>
            <p:ph type="sldNum" sz="quarter" idx="10"/>
          </p:nvPr>
        </p:nvSpPr>
        <p:spPr/>
        <p:txBody>
          <a:bodyPr/>
          <a:lstStyle/>
          <a:p>
            <a:fld id="{06052B1D-DECA-4046-9421-48D576404772}" type="slidenum">
              <a:rPr lang="en-US" smtClean="0"/>
              <a:t>19</a:t>
            </a:fld>
            <a:endParaRPr lang="en-US"/>
          </a:p>
        </p:txBody>
      </p:sp>
    </p:spTree>
    <p:extLst>
      <p:ext uri="{BB962C8B-B14F-4D97-AF65-F5344CB8AC3E}">
        <p14:creationId xmlns:p14="http://schemas.microsoft.com/office/powerpoint/2010/main" val="3842676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Narrative</a:t>
            </a:r>
            <a:r>
              <a:rPr lang="en-US" baseline="0" dirty="0"/>
              <a:t> notes:</a:t>
            </a:r>
          </a:p>
          <a:p>
            <a:endParaRPr lang="en-US" baseline="0" dirty="0"/>
          </a:p>
          <a:p>
            <a:r>
              <a:rPr lang="en-US" sz="1200" kern="1200" dirty="0">
                <a:solidFill>
                  <a:schemeClr val="tx1"/>
                </a:solidFill>
                <a:latin typeface="+mn-lt"/>
                <a:ea typeface="+mn-ea"/>
                <a:cs typeface="+mn-cs"/>
              </a:rPr>
              <a:t>Scenarios are intended to</a:t>
            </a:r>
            <a:r>
              <a:rPr lang="en-US" sz="1200" i="0" kern="1200" dirty="0">
                <a:solidFill>
                  <a:schemeClr val="tx1"/>
                </a:solidFill>
                <a:latin typeface="+mn-lt"/>
                <a:ea typeface="+mn-ea"/>
                <a:cs typeface="+mn-cs"/>
              </a:rPr>
              <a:t> convey robust flexibility in the system</a:t>
            </a:r>
            <a:r>
              <a:rPr lang="en-US" sz="1200" i="0" kern="1200" baseline="0" dirty="0">
                <a:solidFill>
                  <a:schemeClr val="tx1"/>
                </a:solidFill>
                <a:latin typeface="+mn-lt"/>
                <a:ea typeface="+mn-ea"/>
                <a:cs typeface="+mn-cs"/>
              </a:rPr>
              <a:t> </a:t>
            </a:r>
            <a:r>
              <a:rPr lang="en-US" sz="1200" i="0" kern="1200" dirty="0">
                <a:solidFill>
                  <a:schemeClr val="tx1"/>
                </a:solidFill>
                <a:latin typeface="+mn-lt"/>
                <a:ea typeface="+mn-ea"/>
                <a:cs typeface="+mn-cs"/>
              </a:rPr>
              <a:t>allows continues positive funding. </a:t>
            </a:r>
            <a:endParaRPr lang="en-US" i="0" baseline="0" dirty="0"/>
          </a:p>
          <a:p>
            <a:endParaRPr lang="en-US" baseline="0" dirty="0"/>
          </a:p>
          <a:p>
            <a:r>
              <a:rPr lang="en-US" baseline="0" dirty="0"/>
              <a:t>**focus on handling fee, how/why calculated in model**</a:t>
            </a:r>
            <a:endParaRPr lang="en-US" dirty="0"/>
          </a:p>
          <a:p>
            <a:endParaRPr lang="en-US" baseline="0" dirty="0"/>
          </a:p>
          <a:p>
            <a:r>
              <a:rPr lang="en-US" baseline="0" dirty="0"/>
              <a:t>*Handling fee adjusted by Consortium with ability to differentiate material type and rural/urban to maintain viable system to redeem and recycle material.  </a:t>
            </a:r>
          </a:p>
          <a:p>
            <a:endParaRPr lang="en-US" baseline="0" dirty="0"/>
          </a:p>
          <a:p>
            <a:r>
              <a:rPr lang="en-US" baseline="0" dirty="0"/>
              <a:t>*Reserve fund set aside for unexpected fluctuation or otherwise as needed.</a:t>
            </a:r>
            <a:endParaRPr lang="en-US" dirty="0"/>
          </a:p>
        </p:txBody>
      </p:sp>
      <p:sp>
        <p:nvSpPr>
          <p:cNvPr id="4" name="Slide Number Placeholder 3"/>
          <p:cNvSpPr>
            <a:spLocks noGrp="1"/>
          </p:cNvSpPr>
          <p:nvPr>
            <p:ph type="sldNum" sz="quarter" idx="10"/>
          </p:nvPr>
        </p:nvSpPr>
        <p:spPr/>
        <p:txBody>
          <a:bodyPr/>
          <a:lstStyle/>
          <a:p>
            <a:fld id="{06052B1D-DECA-4046-9421-48D576404772}" type="slidenum">
              <a:rPr lang="en-US" smtClean="0"/>
              <a:t>20</a:t>
            </a:fld>
            <a:endParaRPr lang="en-US"/>
          </a:p>
        </p:txBody>
      </p:sp>
    </p:spTree>
    <p:extLst>
      <p:ext uri="{BB962C8B-B14F-4D97-AF65-F5344CB8AC3E}">
        <p14:creationId xmlns:p14="http://schemas.microsoft.com/office/powerpoint/2010/main" val="3568896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84</a:t>
            </a:r>
            <a:r>
              <a:rPr lang="en-US" baseline="30000" dirty="0" smtClean="0"/>
              <a:t>th</a:t>
            </a:r>
            <a:r>
              <a:rPr lang="en-US" dirty="0" smtClean="0"/>
              <a:t> Session HB 2763</a:t>
            </a:r>
          </a:p>
          <a:p>
            <a:endParaRPr lang="en-US" dirty="0"/>
          </a:p>
        </p:txBody>
      </p:sp>
      <p:sp>
        <p:nvSpPr>
          <p:cNvPr id="4" name="Slide Number Placeholder 3"/>
          <p:cNvSpPr>
            <a:spLocks noGrp="1"/>
          </p:cNvSpPr>
          <p:nvPr>
            <p:ph type="sldNum" sz="quarter" idx="10"/>
          </p:nvPr>
        </p:nvSpPr>
        <p:spPr/>
        <p:txBody>
          <a:bodyPr/>
          <a:lstStyle/>
          <a:p>
            <a:fld id="{06052B1D-DECA-4046-9421-48D576404772}" type="slidenum">
              <a:rPr lang="en-US" smtClean="0"/>
              <a:t>2</a:t>
            </a:fld>
            <a:endParaRPr lang="en-US"/>
          </a:p>
        </p:txBody>
      </p:sp>
    </p:spTree>
    <p:extLst>
      <p:ext uri="{BB962C8B-B14F-4D97-AF65-F5344CB8AC3E}">
        <p14:creationId xmlns:p14="http://schemas.microsoft.com/office/powerpoint/2010/main" val="4079602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than 7,000 people</a:t>
            </a:r>
            <a:r>
              <a:rPr lang="en-US" baseline="0" dirty="0" smtClean="0"/>
              <a:t> directly employed</a:t>
            </a:r>
          </a:p>
          <a:p>
            <a:r>
              <a:rPr lang="en-US" baseline="0" dirty="0" smtClean="0"/>
              <a:t>*115 transportation jobs methodology</a:t>
            </a:r>
            <a:endParaRPr lang="en-US" dirty="0"/>
          </a:p>
        </p:txBody>
      </p:sp>
      <p:sp>
        <p:nvSpPr>
          <p:cNvPr id="4" name="Slide Number Placeholder 3"/>
          <p:cNvSpPr>
            <a:spLocks noGrp="1"/>
          </p:cNvSpPr>
          <p:nvPr>
            <p:ph type="sldNum" sz="quarter" idx="10"/>
          </p:nvPr>
        </p:nvSpPr>
        <p:spPr/>
        <p:txBody>
          <a:bodyPr/>
          <a:lstStyle/>
          <a:p>
            <a:fld id="{06052B1D-DECA-4046-9421-48D576404772}" type="slidenum">
              <a:rPr lang="en-US" smtClean="0"/>
              <a:t>3</a:t>
            </a:fld>
            <a:endParaRPr lang="en-US"/>
          </a:p>
        </p:txBody>
      </p:sp>
    </p:spTree>
    <p:extLst>
      <p:ext uri="{BB962C8B-B14F-4D97-AF65-F5344CB8AC3E}">
        <p14:creationId xmlns:p14="http://schemas.microsoft.com/office/powerpoint/2010/main" val="790267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Millennials</a:t>
            </a:r>
            <a:r>
              <a:rPr lang="en-US" dirty="0" smtClean="0"/>
              <a:t> are</a:t>
            </a:r>
            <a:r>
              <a:rPr lang="en-US" baseline="0" dirty="0" smtClean="0"/>
              <a:t> different.</a:t>
            </a:r>
            <a:endParaRPr lang="en-US" dirty="0" smtClean="0"/>
          </a:p>
          <a:p>
            <a:r>
              <a:rPr lang="en-US" dirty="0" smtClean="0"/>
              <a:t>*They could all be shopping right now!</a:t>
            </a:r>
            <a:r>
              <a:rPr lang="en-US" baseline="0" dirty="0" smtClean="0"/>
              <a:t> = purchasing for ‘purpose’ (ex. Ocean Plastics, ACC 100% plastic recovery by 2040) </a:t>
            </a:r>
          </a:p>
          <a:p>
            <a:r>
              <a:rPr lang="en-US" baseline="0" dirty="0" smtClean="0"/>
              <a:t>RE Jerry Powell</a:t>
            </a:r>
            <a:endParaRPr lang="en-US" dirty="0" smtClean="0"/>
          </a:p>
          <a:p>
            <a:r>
              <a:rPr lang="en-US" dirty="0" smtClean="0"/>
              <a:t>*Water and juice drinks outpacing sugary drinks</a:t>
            </a:r>
            <a:r>
              <a:rPr lang="en-US" baseline="0" dirty="0" smtClean="0"/>
              <a:t> = PET markets</a:t>
            </a:r>
          </a:p>
          <a:p>
            <a:r>
              <a:rPr lang="en-US" baseline="0" dirty="0" smtClean="0"/>
              <a:t>*not having as many babies = HDPE markets (tied so closely to milk)</a:t>
            </a:r>
          </a:p>
          <a:p>
            <a:r>
              <a:rPr lang="en-US" baseline="0" dirty="0" smtClean="0"/>
              <a:t>ALL THAT BEING SAID</a:t>
            </a:r>
            <a:r>
              <a:rPr lang="is-IS" baseline="0" dirty="0" smtClean="0"/>
              <a:t>…</a:t>
            </a:r>
          </a:p>
          <a:p>
            <a:r>
              <a:rPr lang="is-IS" baseline="0" dirty="0" smtClean="0"/>
              <a:t>...an interesting alignment of brand owners, marketing, and system needs could bring about policy movement.</a:t>
            </a:r>
            <a:endParaRPr lang="en-US" baseline="0" dirty="0" smtClean="0"/>
          </a:p>
        </p:txBody>
      </p:sp>
      <p:sp>
        <p:nvSpPr>
          <p:cNvPr id="4" name="Slide Number Placeholder 3"/>
          <p:cNvSpPr>
            <a:spLocks noGrp="1"/>
          </p:cNvSpPr>
          <p:nvPr>
            <p:ph type="sldNum" sz="quarter" idx="10"/>
          </p:nvPr>
        </p:nvSpPr>
        <p:spPr/>
        <p:txBody>
          <a:bodyPr/>
          <a:lstStyle/>
          <a:p>
            <a:fld id="{06052B1D-DECA-4046-9421-48D576404772}" type="slidenum">
              <a:rPr lang="en-US" smtClean="0"/>
              <a:t>6</a:t>
            </a:fld>
            <a:endParaRPr lang="en-US"/>
          </a:p>
        </p:txBody>
      </p:sp>
    </p:spTree>
    <p:extLst>
      <p:ext uri="{BB962C8B-B14F-4D97-AF65-F5344CB8AC3E}">
        <p14:creationId xmlns:p14="http://schemas.microsoft.com/office/powerpoint/2010/main" val="1871046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b="1" dirty="0" smtClean="0"/>
              <a:t>People want to recycle</a:t>
            </a:r>
            <a:r>
              <a:rPr lang="en-US" dirty="0" smtClean="0"/>
              <a:t>! Local</a:t>
            </a:r>
            <a:r>
              <a:rPr lang="en-US" baseline="0" dirty="0" smtClean="0"/>
              <a:t> governments balance the economics with </a:t>
            </a:r>
            <a:r>
              <a:rPr lang="en-US" dirty="0" smtClean="0"/>
              <a:t>‘wishful’ recyclers</a:t>
            </a:r>
            <a:r>
              <a:rPr lang="en-US" baseline="0" dirty="0" smtClean="0"/>
              <a:t>, </a:t>
            </a:r>
            <a:r>
              <a:rPr lang="en-US" baseline="0" dirty="0" smtClean="0">
                <a:sym typeface="Wingdings"/>
              </a:rPr>
              <a:t>contamination, not necessarily recycling for markets (glass, cartons, bags), geography and moving material to markets. </a:t>
            </a:r>
          </a:p>
          <a:p>
            <a:endParaRPr lang="en-US" baseline="0" dirty="0" smtClean="0">
              <a:sym typeface="Wingdings"/>
            </a:endParaRPr>
          </a:p>
          <a:p>
            <a:r>
              <a:rPr lang="en-US" baseline="0" dirty="0" smtClean="0">
                <a:sym typeface="Wingdings"/>
              </a:rPr>
              <a:t>*People </a:t>
            </a:r>
            <a:r>
              <a:rPr lang="en-US" b="1" baseline="0" dirty="0" smtClean="0">
                <a:sym typeface="Wingdings"/>
              </a:rPr>
              <a:t>don’t want landfills </a:t>
            </a:r>
            <a:r>
              <a:rPr lang="en-US" baseline="0" dirty="0" smtClean="0">
                <a:sym typeface="Wingdings"/>
              </a:rPr>
              <a:t>in their backyards nor state legislative members in their districts. (</a:t>
            </a:r>
            <a:r>
              <a:rPr lang="en-US" baseline="0" dirty="0" err="1" smtClean="0">
                <a:sym typeface="Wingdings"/>
              </a:rPr>
              <a:t>Sen</a:t>
            </a:r>
            <a:r>
              <a:rPr lang="en-US" baseline="0" dirty="0" smtClean="0">
                <a:sym typeface="Wingdings"/>
              </a:rPr>
              <a:t> Nelson, Rep Thompson) but </a:t>
            </a:r>
            <a:r>
              <a:rPr lang="en-US" b="1" baseline="0" dirty="0" smtClean="0">
                <a:sym typeface="Wingdings"/>
              </a:rPr>
              <a:t>capacity may be a real problem on our current course</a:t>
            </a:r>
            <a:r>
              <a:rPr lang="en-US" baseline="0" dirty="0" smtClean="0">
                <a:sym typeface="Wingdings"/>
              </a:rPr>
              <a:t>.</a:t>
            </a:r>
          </a:p>
          <a:p>
            <a:r>
              <a:rPr lang="en-US" baseline="0" dirty="0" smtClean="0">
                <a:sym typeface="Wingdings"/>
              </a:rPr>
              <a:t>NOTE: </a:t>
            </a:r>
            <a:r>
              <a:rPr lang="en-US" u="sng" baseline="0" dirty="0" smtClean="0">
                <a:sym typeface="Wingdings"/>
              </a:rPr>
              <a:t>House </a:t>
            </a:r>
            <a:r>
              <a:rPr lang="en-US" u="sng" baseline="0" dirty="0" err="1" smtClean="0">
                <a:sym typeface="Wingdings"/>
              </a:rPr>
              <a:t>EReg</a:t>
            </a:r>
            <a:r>
              <a:rPr lang="en-US" u="sng" baseline="0" dirty="0" smtClean="0">
                <a:sym typeface="Wingdings"/>
              </a:rPr>
              <a:t> Committee interim charge re: landfills</a:t>
            </a:r>
          </a:p>
          <a:p>
            <a:r>
              <a:rPr lang="en-US" u="none" baseline="0" dirty="0" smtClean="0">
                <a:sym typeface="Wingdings"/>
              </a:rPr>
              <a:t>NOTE: </a:t>
            </a:r>
            <a:r>
              <a:rPr lang="en-US" u="sng" baseline="0" dirty="0" smtClean="0">
                <a:sym typeface="Wingdings"/>
              </a:rPr>
              <a:t>House Appropriation Committee </a:t>
            </a:r>
            <a:r>
              <a:rPr lang="en-US" u="none" baseline="0" dirty="0" smtClean="0">
                <a:sym typeface="Wingdings"/>
              </a:rPr>
              <a:t>interim charge re: SW 5000 &amp; 0549 accounts</a:t>
            </a:r>
          </a:p>
          <a:p>
            <a:endParaRPr lang="en-US" u="none" baseline="0" dirty="0" smtClean="0">
              <a:sym typeface="Wingdings"/>
            </a:endParaRPr>
          </a:p>
          <a:p>
            <a:r>
              <a:rPr lang="en-US" baseline="0" dirty="0" smtClean="0">
                <a:sym typeface="Wingdings"/>
              </a:rPr>
              <a:t>*Response to Chinese actions may force action to spur domestic processing infrastructure. People don’t want to give up what they have. State may want to support an important sector of economy. </a:t>
            </a:r>
          </a:p>
          <a:p>
            <a:endParaRPr lang="en-US" baseline="0" dirty="0" smtClean="0">
              <a:sym typeface="Wingdings"/>
            </a:endParaRPr>
          </a:p>
          <a:p>
            <a:endParaRPr lang="en-US" baseline="0" dirty="0" smtClean="0">
              <a:sym typeface="Wingdings"/>
            </a:endParaRPr>
          </a:p>
        </p:txBody>
      </p:sp>
      <p:sp>
        <p:nvSpPr>
          <p:cNvPr id="4" name="Slide Number Placeholder 3"/>
          <p:cNvSpPr>
            <a:spLocks noGrp="1"/>
          </p:cNvSpPr>
          <p:nvPr>
            <p:ph type="sldNum" sz="quarter" idx="10"/>
          </p:nvPr>
        </p:nvSpPr>
        <p:spPr/>
        <p:txBody>
          <a:bodyPr/>
          <a:lstStyle/>
          <a:p>
            <a:fld id="{06052B1D-DECA-4046-9421-48D576404772}" type="slidenum">
              <a:rPr lang="en-US" smtClean="0"/>
              <a:t>7</a:t>
            </a:fld>
            <a:endParaRPr lang="en-US"/>
          </a:p>
        </p:txBody>
      </p:sp>
    </p:spTree>
    <p:extLst>
      <p:ext uri="{BB962C8B-B14F-4D97-AF65-F5344CB8AC3E}">
        <p14:creationId xmlns:p14="http://schemas.microsoft.com/office/powerpoint/2010/main" val="4005632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January, the comptroller cautiously predicted that state coffers will only have a $94 million “beginning balance” when lawmakers convene in 2019. By comparison, lawmakers had an $880 million beginning balance in 2017, which was a tight year for the state budget.”</a:t>
            </a:r>
            <a:endParaRPr lang="en-US" sz="1200" spc="0" dirty="0" smtClean="0">
              <a:solidFill>
                <a:srgbClr val="1F497D"/>
              </a:solidFill>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spc="0" dirty="0" smtClean="0">
              <a:solidFill>
                <a:srgbClr val="1F497D"/>
              </a:solidFill>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spc="0" dirty="0" smtClean="0">
                <a:solidFill>
                  <a:srgbClr val="1F497D"/>
                </a:solidFill>
                <a:latin typeface="+mj-lt"/>
              </a:rPr>
              <a:t>*AAA bond rating at risk over unfunded liabilities (School</a:t>
            </a:r>
            <a:r>
              <a:rPr lang="en-US" sz="1200" spc="0" baseline="0" dirty="0" smtClean="0">
                <a:solidFill>
                  <a:srgbClr val="1F497D"/>
                </a:solidFill>
                <a:latin typeface="+mj-lt"/>
              </a:rPr>
              <a:t> finance, retirement system, </a:t>
            </a:r>
            <a:r>
              <a:rPr lang="en-US" sz="1200" spc="0" baseline="0" dirty="0" err="1" smtClean="0">
                <a:solidFill>
                  <a:srgbClr val="1F497D"/>
                </a:solidFill>
                <a:latin typeface="+mj-lt"/>
              </a:rPr>
              <a:t>etc</a:t>
            </a:r>
            <a:r>
              <a:rPr lang="en-US" sz="1200" spc="0" dirty="0" smtClean="0">
                <a:solidFill>
                  <a:srgbClr val="1F497D"/>
                </a:solidFill>
                <a:latin typeface="+mj-lt"/>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spc="0" dirty="0" smtClean="0">
                <a:solidFill>
                  <a:srgbClr val="1F497D"/>
                </a:solidFill>
                <a:latin typeface="+mj-lt"/>
              </a:rPr>
              <a:t>*big budget short fall </a:t>
            </a:r>
            <a:r>
              <a:rPr lang="en-US" baseline="0" dirty="0" smtClean="0"/>
              <a:t>~</a:t>
            </a:r>
            <a:r>
              <a:rPr lang="en-US" dirty="0" smtClean="0"/>
              <a:t>$8B budget</a:t>
            </a:r>
            <a:r>
              <a:rPr lang="en-US" baseline="0" dirty="0" smtClean="0"/>
              <a:t> deficit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spc="0" dirty="0" smtClean="0">
              <a:solidFill>
                <a:srgbClr val="1F497D"/>
              </a:solidFill>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spc="0" baseline="0" dirty="0" smtClean="0">
                <a:solidFill>
                  <a:srgbClr val="1F497D"/>
                </a:solidFill>
                <a:latin typeface="+mj-lt"/>
              </a:rPr>
              <a:t>Crisis yet?  Changes to Rainy Day Fund, sports gambling w/ taxes, new policy that supports and attracts recycling industries?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spc="0" dirty="0" smtClean="0">
              <a:solidFill>
                <a:srgbClr val="1F497D"/>
              </a:solidFill>
              <a:latin typeface="+mj-lt"/>
            </a:endParaRPr>
          </a:p>
          <a:p>
            <a:endParaRPr lang="en-US" spc="0" dirty="0">
              <a:latin typeface="+mj-lt"/>
            </a:endParaRPr>
          </a:p>
        </p:txBody>
      </p:sp>
      <p:sp>
        <p:nvSpPr>
          <p:cNvPr id="4" name="Slide Number Placeholder 3"/>
          <p:cNvSpPr>
            <a:spLocks noGrp="1"/>
          </p:cNvSpPr>
          <p:nvPr>
            <p:ph type="sldNum" sz="quarter" idx="10"/>
          </p:nvPr>
        </p:nvSpPr>
        <p:spPr/>
        <p:txBody>
          <a:bodyPr/>
          <a:lstStyle/>
          <a:p>
            <a:fld id="{06052B1D-DECA-4046-9421-48D576404772}" type="slidenum">
              <a:rPr lang="en-US" smtClean="0"/>
              <a:t>8</a:t>
            </a:fld>
            <a:endParaRPr lang="en-US"/>
          </a:p>
        </p:txBody>
      </p:sp>
    </p:spTree>
    <p:extLst>
      <p:ext uri="{BB962C8B-B14F-4D97-AF65-F5344CB8AC3E}">
        <p14:creationId xmlns:p14="http://schemas.microsoft.com/office/powerpoint/2010/main" val="1973834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052B1D-DECA-4046-9421-48D576404772}" type="slidenum">
              <a:rPr lang="en-US" smtClean="0"/>
              <a:t>9</a:t>
            </a:fld>
            <a:endParaRPr lang="en-US"/>
          </a:p>
        </p:txBody>
      </p:sp>
    </p:spTree>
    <p:extLst>
      <p:ext uri="{BB962C8B-B14F-4D97-AF65-F5344CB8AC3E}">
        <p14:creationId xmlns:p14="http://schemas.microsoft.com/office/powerpoint/2010/main" val="4048625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a:t>
            </a:r>
            <a:r>
              <a:rPr lang="en-US" baseline="0" dirty="0" smtClean="0"/>
              <a:t> plastic?</a:t>
            </a:r>
            <a:endParaRPr lang="en-US" dirty="0"/>
          </a:p>
        </p:txBody>
      </p:sp>
      <p:sp>
        <p:nvSpPr>
          <p:cNvPr id="4" name="Slide Number Placeholder 3"/>
          <p:cNvSpPr>
            <a:spLocks noGrp="1"/>
          </p:cNvSpPr>
          <p:nvPr>
            <p:ph type="sldNum" sz="quarter" idx="10"/>
          </p:nvPr>
        </p:nvSpPr>
        <p:spPr/>
        <p:txBody>
          <a:bodyPr/>
          <a:lstStyle/>
          <a:p>
            <a:fld id="{06052B1D-DECA-4046-9421-48D576404772}" type="slidenum">
              <a:rPr lang="en-US" smtClean="0"/>
              <a:t>12</a:t>
            </a:fld>
            <a:endParaRPr lang="en-US"/>
          </a:p>
        </p:txBody>
      </p:sp>
    </p:spTree>
    <p:extLst>
      <p:ext uri="{BB962C8B-B14F-4D97-AF65-F5344CB8AC3E}">
        <p14:creationId xmlns:p14="http://schemas.microsoft.com/office/powerpoint/2010/main" val="2964135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Narrative notes:</a:t>
            </a:r>
          </a:p>
          <a:p>
            <a:endParaRPr lang="en-US" baseline="0" dirty="0"/>
          </a:p>
          <a:p>
            <a:r>
              <a:rPr lang="en-US" baseline="0" dirty="0"/>
              <a:t>Delineation of duties between State and Consortium  </a:t>
            </a:r>
            <a:endParaRPr lang="en-US" dirty="0"/>
          </a:p>
        </p:txBody>
      </p:sp>
      <p:sp>
        <p:nvSpPr>
          <p:cNvPr id="4" name="Slide Number Placeholder 3"/>
          <p:cNvSpPr>
            <a:spLocks noGrp="1"/>
          </p:cNvSpPr>
          <p:nvPr>
            <p:ph type="sldNum" sz="quarter" idx="10"/>
          </p:nvPr>
        </p:nvSpPr>
        <p:spPr/>
        <p:txBody>
          <a:bodyPr/>
          <a:lstStyle/>
          <a:p>
            <a:fld id="{06052B1D-DECA-4046-9421-48D576404772}" type="slidenum">
              <a:rPr lang="en-US" smtClean="0"/>
              <a:t>16</a:t>
            </a:fld>
            <a:endParaRPr lang="en-US"/>
          </a:p>
        </p:txBody>
      </p:sp>
    </p:spTree>
    <p:extLst>
      <p:ext uri="{BB962C8B-B14F-4D97-AF65-F5344CB8AC3E}">
        <p14:creationId xmlns:p14="http://schemas.microsoft.com/office/powerpoint/2010/main" val="249822386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jpe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emf"/><Relationship Id="rId3" Type="http://schemas.openxmlformats.org/officeDocument/2006/relationships/image" Target="../media/image10.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emf"/><Relationship Id="rId3" Type="http://schemas.openxmlformats.org/officeDocument/2006/relationships/image" Target="../media/image10.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9AF38EFD-D478-4FA2-ABC2-E6F2723957DC}"/>
              </a:ext>
            </a:extLst>
          </p:cNvPr>
          <p:cNvPicPr>
            <a:picLocks noChangeAspect="1"/>
          </p:cNvPicPr>
          <p:nvPr userDrawn="1"/>
        </p:nvPicPr>
        <p:blipFill rotWithShape="1">
          <a:blip r:embed="rId2" cstate="hq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2" y="0"/>
            <a:ext cx="5498099" cy="3467718"/>
          </a:xfrm>
          <a:prstGeom prst="rect">
            <a:avLst/>
          </a:prstGeom>
        </p:spPr>
      </p:pic>
      <p:pic>
        <p:nvPicPr>
          <p:cNvPr id="12" name="Picture 11">
            <a:extLst>
              <a:ext uri="{FF2B5EF4-FFF2-40B4-BE49-F238E27FC236}">
                <a16:creationId xmlns="" xmlns:a16="http://schemas.microsoft.com/office/drawing/2014/main" id="{FBBFB555-CC70-44DA-BECC-D40509A401AC}"/>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1" y="3429000"/>
            <a:ext cx="5020790" cy="3420194"/>
          </a:xfrm>
          <a:prstGeom prst="rect">
            <a:avLst/>
          </a:prstGeom>
        </p:spPr>
      </p:pic>
      <p:pic>
        <p:nvPicPr>
          <p:cNvPr id="23" name="Picture 22" descr="PPT 45 bars.png"/>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927425" y="1065084"/>
            <a:ext cx="6493666" cy="6858001"/>
          </a:xfrm>
          <a:prstGeom prst="rect">
            <a:avLst/>
          </a:prstGeom>
        </p:spPr>
      </p:pic>
      <p:sp>
        <p:nvSpPr>
          <p:cNvPr id="24" name="Freeform 23"/>
          <p:cNvSpPr/>
          <p:nvPr userDrawn="1"/>
        </p:nvSpPr>
        <p:spPr>
          <a:xfrm>
            <a:off x="0" y="251460"/>
            <a:ext cx="2400300" cy="6412230"/>
          </a:xfrm>
          <a:custGeom>
            <a:avLst/>
            <a:gdLst>
              <a:gd name="connsiteX0" fmla="*/ 194310 w 3394710"/>
              <a:gd name="connsiteY0" fmla="*/ 11430 h 6412230"/>
              <a:gd name="connsiteX1" fmla="*/ 3394710 w 3394710"/>
              <a:gd name="connsiteY1" fmla="*/ 3211830 h 6412230"/>
              <a:gd name="connsiteX2" fmla="*/ 194310 w 3394710"/>
              <a:gd name="connsiteY2" fmla="*/ 6412230 h 6412230"/>
              <a:gd name="connsiteX3" fmla="*/ 194310 w 3394710"/>
              <a:gd name="connsiteY3" fmla="*/ 0 h 6412230"/>
              <a:gd name="connsiteX4" fmla="*/ 0 w 3394710"/>
              <a:gd name="connsiteY4" fmla="*/ 0 h 6412230"/>
              <a:gd name="connsiteX5" fmla="*/ 194310 w 3394710"/>
              <a:gd name="connsiteY5" fmla="*/ 11430 h 6412230"/>
              <a:gd name="connsiteX0" fmla="*/ 0 w 3200400"/>
              <a:gd name="connsiteY0" fmla="*/ 11430 h 6412230"/>
              <a:gd name="connsiteX1" fmla="*/ 3200400 w 3200400"/>
              <a:gd name="connsiteY1" fmla="*/ 3211830 h 6412230"/>
              <a:gd name="connsiteX2" fmla="*/ 0 w 3200400"/>
              <a:gd name="connsiteY2" fmla="*/ 6412230 h 6412230"/>
              <a:gd name="connsiteX3" fmla="*/ 0 w 3200400"/>
              <a:gd name="connsiteY3" fmla="*/ 0 h 6412230"/>
              <a:gd name="connsiteX4" fmla="*/ 0 w 3200400"/>
              <a:gd name="connsiteY4" fmla="*/ 11430 h 641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0400" h="6412230">
                <a:moveTo>
                  <a:pt x="0" y="11430"/>
                </a:moveTo>
                <a:lnTo>
                  <a:pt x="3200400" y="3211830"/>
                </a:lnTo>
                <a:lnTo>
                  <a:pt x="0" y="6412230"/>
                </a:lnTo>
                <a:lnTo>
                  <a:pt x="0" y="0"/>
                </a:lnTo>
                <a:lnTo>
                  <a:pt x="0" y="1143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p:cNvSpPr/>
          <p:nvPr userDrawn="1"/>
        </p:nvSpPr>
        <p:spPr>
          <a:xfrm>
            <a:off x="2400755" y="3"/>
            <a:ext cx="4500563" cy="6873265"/>
          </a:xfrm>
          <a:custGeom>
            <a:avLst/>
            <a:gdLst>
              <a:gd name="connsiteX0" fmla="*/ 3463290 w 6000750"/>
              <a:gd name="connsiteY0" fmla="*/ 22860 h 6892290"/>
              <a:gd name="connsiteX1" fmla="*/ 0 w 6000750"/>
              <a:gd name="connsiteY1" fmla="*/ 3486150 h 6892290"/>
              <a:gd name="connsiteX2" fmla="*/ 3406140 w 6000750"/>
              <a:gd name="connsiteY2" fmla="*/ 6892290 h 6892290"/>
              <a:gd name="connsiteX3" fmla="*/ 3566160 w 6000750"/>
              <a:gd name="connsiteY3" fmla="*/ 6892290 h 6892290"/>
              <a:gd name="connsiteX4" fmla="*/ 6000750 w 6000750"/>
              <a:gd name="connsiteY4" fmla="*/ 6892290 h 6892290"/>
              <a:gd name="connsiteX5" fmla="*/ 6000750 w 6000750"/>
              <a:gd name="connsiteY5" fmla="*/ 6789420 h 6892290"/>
              <a:gd name="connsiteX6" fmla="*/ 6000750 w 6000750"/>
              <a:gd name="connsiteY6" fmla="*/ 0 h 6892290"/>
              <a:gd name="connsiteX7" fmla="*/ 5600700 w 6000750"/>
              <a:gd name="connsiteY7" fmla="*/ 0 h 6892290"/>
              <a:gd name="connsiteX8" fmla="*/ 3451860 w 6000750"/>
              <a:gd name="connsiteY8" fmla="*/ 0 h 6892290"/>
              <a:gd name="connsiteX9" fmla="*/ 3451860 w 6000750"/>
              <a:gd name="connsiteY9" fmla="*/ 0 h 6892290"/>
              <a:gd name="connsiteX10" fmla="*/ 3451860 w 6000750"/>
              <a:gd name="connsiteY10" fmla="*/ 0 h 6892290"/>
              <a:gd name="connsiteX0" fmla="*/ 3463290 w 6000750"/>
              <a:gd name="connsiteY0" fmla="*/ 22860 h 6892290"/>
              <a:gd name="connsiteX1" fmla="*/ 0 w 6000750"/>
              <a:gd name="connsiteY1" fmla="*/ 3486150 h 6892290"/>
              <a:gd name="connsiteX2" fmla="*/ 3406140 w 6000750"/>
              <a:gd name="connsiteY2" fmla="*/ 6892290 h 6892290"/>
              <a:gd name="connsiteX3" fmla="*/ 3566160 w 6000750"/>
              <a:gd name="connsiteY3" fmla="*/ 6892290 h 6892290"/>
              <a:gd name="connsiteX4" fmla="*/ 6000750 w 6000750"/>
              <a:gd name="connsiteY4" fmla="*/ 6892290 h 6892290"/>
              <a:gd name="connsiteX5" fmla="*/ 6000750 w 6000750"/>
              <a:gd name="connsiteY5" fmla="*/ 6789420 h 6892290"/>
              <a:gd name="connsiteX6" fmla="*/ 6000750 w 6000750"/>
              <a:gd name="connsiteY6" fmla="*/ 0 h 6892290"/>
              <a:gd name="connsiteX7" fmla="*/ 5600700 w 6000750"/>
              <a:gd name="connsiteY7" fmla="*/ 0 h 6892290"/>
              <a:gd name="connsiteX8" fmla="*/ 3451860 w 6000750"/>
              <a:gd name="connsiteY8" fmla="*/ 0 h 6892290"/>
              <a:gd name="connsiteX9" fmla="*/ 3451860 w 6000750"/>
              <a:gd name="connsiteY9" fmla="*/ 0 h 6892290"/>
              <a:gd name="connsiteX10" fmla="*/ 4714603 w 6000750"/>
              <a:gd name="connsiteY10" fmla="*/ 500742 h 6892290"/>
              <a:gd name="connsiteX0" fmla="*/ 3463290 w 6000750"/>
              <a:gd name="connsiteY0" fmla="*/ 22860 h 6892290"/>
              <a:gd name="connsiteX1" fmla="*/ 0 w 6000750"/>
              <a:gd name="connsiteY1" fmla="*/ 3486150 h 6892290"/>
              <a:gd name="connsiteX2" fmla="*/ 3406140 w 6000750"/>
              <a:gd name="connsiteY2" fmla="*/ 6892290 h 6892290"/>
              <a:gd name="connsiteX3" fmla="*/ 3566160 w 6000750"/>
              <a:gd name="connsiteY3" fmla="*/ 6892290 h 6892290"/>
              <a:gd name="connsiteX4" fmla="*/ 6000750 w 6000750"/>
              <a:gd name="connsiteY4" fmla="*/ 6892290 h 6892290"/>
              <a:gd name="connsiteX5" fmla="*/ 6000750 w 6000750"/>
              <a:gd name="connsiteY5" fmla="*/ 6789420 h 6892290"/>
              <a:gd name="connsiteX6" fmla="*/ 6000750 w 6000750"/>
              <a:gd name="connsiteY6" fmla="*/ 0 h 6892290"/>
              <a:gd name="connsiteX7" fmla="*/ 5600700 w 6000750"/>
              <a:gd name="connsiteY7" fmla="*/ 0 h 6892290"/>
              <a:gd name="connsiteX8" fmla="*/ 3451860 w 6000750"/>
              <a:gd name="connsiteY8" fmla="*/ 0 h 6892290"/>
              <a:gd name="connsiteX9" fmla="*/ 3451860 w 6000750"/>
              <a:gd name="connsiteY9" fmla="*/ 0 h 6892290"/>
              <a:gd name="connsiteX0" fmla="*/ 3463290 w 6000750"/>
              <a:gd name="connsiteY0" fmla="*/ 132588 h 7002018"/>
              <a:gd name="connsiteX1" fmla="*/ 0 w 6000750"/>
              <a:gd name="connsiteY1" fmla="*/ 3595878 h 7002018"/>
              <a:gd name="connsiteX2" fmla="*/ 3406140 w 6000750"/>
              <a:gd name="connsiteY2" fmla="*/ 7002018 h 7002018"/>
              <a:gd name="connsiteX3" fmla="*/ 3566160 w 6000750"/>
              <a:gd name="connsiteY3" fmla="*/ 7002018 h 7002018"/>
              <a:gd name="connsiteX4" fmla="*/ 6000750 w 6000750"/>
              <a:gd name="connsiteY4" fmla="*/ 7002018 h 7002018"/>
              <a:gd name="connsiteX5" fmla="*/ 6000750 w 6000750"/>
              <a:gd name="connsiteY5" fmla="*/ 6899148 h 7002018"/>
              <a:gd name="connsiteX6" fmla="*/ 6000750 w 6000750"/>
              <a:gd name="connsiteY6" fmla="*/ 109728 h 7002018"/>
              <a:gd name="connsiteX7" fmla="*/ 5600700 w 6000750"/>
              <a:gd name="connsiteY7" fmla="*/ 109728 h 7002018"/>
              <a:gd name="connsiteX8" fmla="*/ 3451860 w 6000750"/>
              <a:gd name="connsiteY8" fmla="*/ 109728 h 7002018"/>
              <a:gd name="connsiteX9" fmla="*/ 4137660 w 6000750"/>
              <a:gd name="connsiteY9" fmla="*/ 0 h 7002018"/>
              <a:gd name="connsiteX0" fmla="*/ 3463290 w 6000750"/>
              <a:gd name="connsiteY0" fmla="*/ 153863 h 7023293"/>
              <a:gd name="connsiteX1" fmla="*/ 0 w 6000750"/>
              <a:gd name="connsiteY1" fmla="*/ 3617153 h 7023293"/>
              <a:gd name="connsiteX2" fmla="*/ 3406140 w 6000750"/>
              <a:gd name="connsiteY2" fmla="*/ 7023293 h 7023293"/>
              <a:gd name="connsiteX3" fmla="*/ 3566160 w 6000750"/>
              <a:gd name="connsiteY3" fmla="*/ 7023293 h 7023293"/>
              <a:gd name="connsiteX4" fmla="*/ 6000750 w 6000750"/>
              <a:gd name="connsiteY4" fmla="*/ 7023293 h 7023293"/>
              <a:gd name="connsiteX5" fmla="*/ 6000750 w 6000750"/>
              <a:gd name="connsiteY5" fmla="*/ 6920423 h 7023293"/>
              <a:gd name="connsiteX6" fmla="*/ 6000750 w 6000750"/>
              <a:gd name="connsiteY6" fmla="*/ 131003 h 7023293"/>
              <a:gd name="connsiteX7" fmla="*/ 5600700 w 6000750"/>
              <a:gd name="connsiteY7" fmla="*/ 131003 h 7023293"/>
              <a:gd name="connsiteX8" fmla="*/ 4521708 w 6000750"/>
              <a:gd name="connsiteY8" fmla="*/ 2987 h 7023293"/>
              <a:gd name="connsiteX9" fmla="*/ 4137660 w 6000750"/>
              <a:gd name="connsiteY9" fmla="*/ 21275 h 7023293"/>
              <a:gd name="connsiteX0" fmla="*/ 3463290 w 6000750"/>
              <a:gd name="connsiteY0" fmla="*/ 132588 h 7002018"/>
              <a:gd name="connsiteX1" fmla="*/ 0 w 6000750"/>
              <a:gd name="connsiteY1" fmla="*/ 3595878 h 7002018"/>
              <a:gd name="connsiteX2" fmla="*/ 3406140 w 6000750"/>
              <a:gd name="connsiteY2" fmla="*/ 7002018 h 7002018"/>
              <a:gd name="connsiteX3" fmla="*/ 3566160 w 6000750"/>
              <a:gd name="connsiteY3" fmla="*/ 7002018 h 7002018"/>
              <a:gd name="connsiteX4" fmla="*/ 6000750 w 6000750"/>
              <a:gd name="connsiteY4" fmla="*/ 7002018 h 7002018"/>
              <a:gd name="connsiteX5" fmla="*/ 6000750 w 6000750"/>
              <a:gd name="connsiteY5" fmla="*/ 6899148 h 7002018"/>
              <a:gd name="connsiteX6" fmla="*/ 6000750 w 6000750"/>
              <a:gd name="connsiteY6" fmla="*/ 109728 h 7002018"/>
              <a:gd name="connsiteX7" fmla="*/ 5600700 w 6000750"/>
              <a:gd name="connsiteY7" fmla="*/ 109728 h 7002018"/>
              <a:gd name="connsiteX8" fmla="*/ 4137660 w 6000750"/>
              <a:gd name="connsiteY8" fmla="*/ 0 h 7002018"/>
              <a:gd name="connsiteX0" fmla="*/ 3463290 w 6000750"/>
              <a:gd name="connsiteY0" fmla="*/ 22860 h 6892290"/>
              <a:gd name="connsiteX1" fmla="*/ 0 w 6000750"/>
              <a:gd name="connsiteY1" fmla="*/ 3486150 h 6892290"/>
              <a:gd name="connsiteX2" fmla="*/ 3406140 w 6000750"/>
              <a:gd name="connsiteY2" fmla="*/ 6892290 h 6892290"/>
              <a:gd name="connsiteX3" fmla="*/ 3566160 w 6000750"/>
              <a:gd name="connsiteY3" fmla="*/ 6892290 h 6892290"/>
              <a:gd name="connsiteX4" fmla="*/ 6000750 w 6000750"/>
              <a:gd name="connsiteY4" fmla="*/ 6892290 h 6892290"/>
              <a:gd name="connsiteX5" fmla="*/ 6000750 w 6000750"/>
              <a:gd name="connsiteY5" fmla="*/ 6789420 h 6892290"/>
              <a:gd name="connsiteX6" fmla="*/ 6000750 w 6000750"/>
              <a:gd name="connsiteY6" fmla="*/ 0 h 6892290"/>
              <a:gd name="connsiteX7" fmla="*/ 5600700 w 6000750"/>
              <a:gd name="connsiteY7" fmla="*/ 0 h 6892290"/>
              <a:gd name="connsiteX0" fmla="*/ 3463290 w 6000750"/>
              <a:gd name="connsiteY0" fmla="*/ 22860 h 6892290"/>
              <a:gd name="connsiteX1" fmla="*/ 0 w 6000750"/>
              <a:gd name="connsiteY1" fmla="*/ 3486150 h 6892290"/>
              <a:gd name="connsiteX2" fmla="*/ 3406140 w 6000750"/>
              <a:gd name="connsiteY2" fmla="*/ 6892290 h 6892290"/>
              <a:gd name="connsiteX3" fmla="*/ 3566160 w 6000750"/>
              <a:gd name="connsiteY3" fmla="*/ 6892290 h 6892290"/>
              <a:gd name="connsiteX4" fmla="*/ 6000750 w 6000750"/>
              <a:gd name="connsiteY4" fmla="*/ 6892290 h 6892290"/>
              <a:gd name="connsiteX5" fmla="*/ 6000750 w 6000750"/>
              <a:gd name="connsiteY5" fmla="*/ 6789420 h 6892290"/>
              <a:gd name="connsiteX6" fmla="*/ 6000750 w 6000750"/>
              <a:gd name="connsiteY6" fmla="*/ 0 h 6892290"/>
              <a:gd name="connsiteX0" fmla="*/ 3463290 w 6000750"/>
              <a:gd name="connsiteY0" fmla="*/ 22860 h 6892290"/>
              <a:gd name="connsiteX1" fmla="*/ 0 w 6000750"/>
              <a:gd name="connsiteY1" fmla="*/ 3486150 h 6892290"/>
              <a:gd name="connsiteX2" fmla="*/ 3406140 w 6000750"/>
              <a:gd name="connsiteY2" fmla="*/ 6892290 h 6892290"/>
              <a:gd name="connsiteX3" fmla="*/ 6000750 w 6000750"/>
              <a:gd name="connsiteY3" fmla="*/ 6892290 h 6892290"/>
              <a:gd name="connsiteX4" fmla="*/ 6000750 w 6000750"/>
              <a:gd name="connsiteY4" fmla="*/ 6789420 h 6892290"/>
              <a:gd name="connsiteX5" fmla="*/ 6000750 w 6000750"/>
              <a:gd name="connsiteY5" fmla="*/ 0 h 6892290"/>
              <a:gd name="connsiteX0" fmla="*/ 3463290 w 6001279"/>
              <a:gd name="connsiteY0" fmla="*/ 0 h 7239382"/>
              <a:gd name="connsiteX1" fmla="*/ 0 w 6001279"/>
              <a:gd name="connsiteY1" fmla="*/ 3463290 h 7239382"/>
              <a:gd name="connsiteX2" fmla="*/ 3406140 w 6001279"/>
              <a:gd name="connsiteY2" fmla="*/ 6869430 h 7239382"/>
              <a:gd name="connsiteX3" fmla="*/ 6000750 w 6001279"/>
              <a:gd name="connsiteY3" fmla="*/ 6869430 h 7239382"/>
              <a:gd name="connsiteX4" fmla="*/ 6000750 w 6001279"/>
              <a:gd name="connsiteY4" fmla="*/ 6766560 h 7239382"/>
              <a:gd name="connsiteX5" fmla="*/ 5993606 w 6001279"/>
              <a:gd name="connsiteY5" fmla="*/ 755809 h 7239382"/>
              <a:gd name="connsiteX0" fmla="*/ 3463290 w 6229371"/>
              <a:gd name="connsiteY0" fmla="*/ 0 h 7263675"/>
              <a:gd name="connsiteX1" fmla="*/ 0 w 6229371"/>
              <a:gd name="connsiteY1" fmla="*/ 3463290 h 7263675"/>
              <a:gd name="connsiteX2" fmla="*/ 3406140 w 6229371"/>
              <a:gd name="connsiteY2" fmla="*/ 6869430 h 7263675"/>
              <a:gd name="connsiteX3" fmla="*/ 6000750 w 6229371"/>
              <a:gd name="connsiteY3" fmla="*/ 6869430 h 7263675"/>
              <a:gd name="connsiteX4" fmla="*/ 6000750 w 6229371"/>
              <a:gd name="connsiteY4" fmla="*/ 6766560 h 7263675"/>
              <a:gd name="connsiteX5" fmla="*/ 6229350 w 6229371"/>
              <a:gd name="connsiteY5" fmla="*/ 427196 h 7263675"/>
              <a:gd name="connsiteX0" fmla="*/ 3463290 w 6229371"/>
              <a:gd name="connsiteY0" fmla="*/ 0 h 7263675"/>
              <a:gd name="connsiteX1" fmla="*/ 0 w 6229371"/>
              <a:gd name="connsiteY1" fmla="*/ 3463290 h 7263675"/>
              <a:gd name="connsiteX2" fmla="*/ 3406140 w 6229371"/>
              <a:gd name="connsiteY2" fmla="*/ 6869430 h 7263675"/>
              <a:gd name="connsiteX3" fmla="*/ 6000750 w 6229371"/>
              <a:gd name="connsiteY3" fmla="*/ 6869430 h 7263675"/>
              <a:gd name="connsiteX4" fmla="*/ 6000750 w 6229371"/>
              <a:gd name="connsiteY4" fmla="*/ 6766560 h 7263675"/>
              <a:gd name="connsiteX5" fmla="*/ 6229350 w 6229371"/>
              <a:gd name="connsiteY5" fmla="*/ 427196 h 7263675"/>
              <a:gd name="connsiteX0" fmla="*/ 3463290 w 6660197"/>
              <a:gd name="connsiteY0" fmla="*/ 0 h 6903941"/>
              <a:gd name="connsiteX1" fmla="*/ 0 w 6660197"/>
              <a:gd name="connsiteY1" fmla="*/ 3463290 h 6903941"/>
              <a:gd name="connsiteX2" fmla="*/ 3406140 w 6660197"/>
              <a:gd name="connsiteY2" fmla="*/ 6869430 h 6903941"/>
              <a:gd name="connsiteX3" fmla="*/ 6000750 w 6660197"/>
              <a:gd name="connsiteY3" fmla="*/ 6869430 h 6903941"/>
              <a:gd name="connsiteX4" fmla="*/ 6657975 w 6660197"/>
              <a:gd name="connsiteY4" fmla="*/ 6130766 h 6903941"/>
              <a:gd name="connsiteX5" fmla="*/ 6229350 w 6660197"/>
              <a:gd name="connsiteY5" fmla="*/ 427196 h 6903941"/>
              <a:gd name="connsiteX0" fmla="*/ 3463290 w 6274419"/>
              <a:gd name="connsiteY0" fmla="*/ 0 h 6869430"/>
              <a:gd name="connsiteX1" fmla="*/ 0 w 6274419"/>
              <a:gd name="connsiteY1" fmla="*/ 3463290 h 6869430"/>
              <a:gd name="connsiteX2" fmla="*/ 3406140 w 6274419"/>
              <a:gd name="connsiteY2" fmla="*/ 6869430 h 6869430"/>
              <a:gd name="connsiteX3" fmla="*/ 6000750 w 6274419"/>
              <a:gd name="connsiteY3" fmla="*/ 6869430 h 6869430"/>
              <a:gd name="connsiteX4" fmla="*/ 6229350 w 6274419"/>
              <a:gd name="connsiteY4" fmla="*/ 427196 h 6869430"/>
              <a:gd name="connsiteX0" fmla="*/ 3463290 w 6274419"/>
              <a:gd name="connsiteY0" fmla="*/ 0 h 7498948"/>
              <a:gd name="connsiteX1" fmla="*/ 0 w 6274419"/>
              <a:gd name="connsiteY1" fmla="*/ 3463290 h 7498948"/>
              <a:gd name="connsiteX2" fmla="*/ 3406140 w 6274419"/>
              <a:gd name="connsiteY2" fmla="*/ 6869430 h 7498948"/>
              <a:gd name="connsiteX3" fmla="*/ 6000750 w 6274419"/>
              <a:gd name="connsiteY3" fmla="*/ 6869430 h 7498948"/>
              <a:gd name="connsiteX4" fmla="*/ 6229350 w 6274419"/>
              <a:gd name="connsiteY4" fmla="*/ 427196 h 7498948"/>
              <a:gd name="connsiteX0" fmla="*/ 3463290 w 6274419"/>
              <a:gd name="connsiteY0" fmla="*/ 0 h 7121736"/>
              <a:gd name="connsiteX1" fmla="*/ 0 w 6274419"/>
              <a:gd name="connsiteY1" fmla="*/ 3463290 h 7121736"/>
              <a:gd name="connsiteX2" fmla="*/ 3406140 w 6274419"/>
              <a:gd name="connsiteY2" fmla="*/ 6869430 h 7121736"/>
              <a:gd name="connsiteX3" fmla="*/ 6000750 w 6274419"/>
              <a:gd name="connsiteY3" fmla="*/ 6869430 h 7121736"/>
              <a:gd name="connsiteX4" fmla="*/ 6229350 w 6274419"/>
              <a:gd name="connsiteY4" fmla="*/ 427196 h 7121736"/>
              <a:gd name="connsiteX0" fmla="*/ 3463290 w 6274419"/>
              <a:gd name="connsiteY0" fmla="*/ 0 h 6869430"/>
              <a:gd name="connsiteX1" fmla="*/ 0 w 6274419"/>
              <a:gd name="connsiteY1" fmla="*/ 3463290 h 6869430"/>
              <a:gd name="connsiteX2" fmla="*/ 3406140 w 6274419"/>
              <a:gd name="connsiteY2" fmla="*/ 6869430 h 6869430"/>
              <a:gd name="connsiteX3" fmla="*/ 6000750 w 6274419"/>
              <a:gd name="connsiteY3" fmla="*/ 6869430 h 6869430"/>
              <a:gd name="connsiteX4" fmla="*/ 6229350 w 6274419"/>
              <a:gd name="connsiteY4" fmla="*/ 427196 h 6869430"/>
              <a:gd name="connsiteX0" fmla="*/ 3463290 w 6252276"/>
              <a:gd name="connsiteY0" fmla="*/ 0 h 6869430"/>
              <a:gd name="connsiteX1" fmla="*/ 0 w 6252276"/>
              <a:gd name="connsiteY1" fmla="*/ 3463290 h 6869430"/>
              <a:gd name="connsiteX2" fmla="*/ 3406140 w 6252276"/>
              <a:gd name="connsiteY2" fmla="*/ 6869430 h 6869430"/>
              <a:gd name="connsiteX3" fmla="*/ 6000750 w 6252276"/>
              <a:gd name="connsiteY3" fmla="*/ 6869430 h 6869430"/>
              <a:gd name="connsiteX4" fmla="*/ 6229350 w 6252276"/>
              <a:gd name="connsiteY4" fmla="*/ 427196 h 6869430"/>
              <a:gd name="connsiteX0" fmla="*/ 3463290 w 6229350"/>
              <a:gd name="connsiteY0" fmla="*/ 0 h 6869430"/>
              <a:gd name="connsiteX1" fmla="*/ 0 w 6229350"/>
              <a:gd name="connsiteY1" fmla="*/ 3463290 h 6869430"/>
              <a:gd name="connsiteX2" fmla="*/ 3406140 w 6229350"/>
              <a:gd name="connsiteY2" fmla="*/ 6869430 h 6869430"/>
              <a:gd name="connsiteX3" fmla="*/ 6000750 w 6229350"/>
              <a:gd name="connsiteY3" fmla="*/ 6869430 h 6869430"/>
              <a:gd name="connsiteX4" fmla="*/ 6229350 w 6229350"/>
              <a:gd name="connsiteY4" fmla="*/ 427196 h 6869430"/>
              <a:gd name="connsiteX0" fmla="*/ 3463290 w 6000750"/>
              <a:gd name="connsiteY0" fmla="*/ 8573 h 6878003"/>
              <a:gd name="connsiteX1" fmla="*/ 0 w 6000750"/>
              <a:gd name="connsiteY1" fmla="*/ 3471863 h 6878003"/>
              <a:gd name="connsiteX2" fmla="*/ 3406140 w 6000750"/>
              <a:gd name="connsiteY2" fmla="*/ 6878003 h 6878003"/>
              <a:gd name="connsiteX3" fmla="*/ 6000750 w 6000750"/>
              <a:gd name="connsiteY3" fmla="*/ 6878003 h 6878003"/>
              <a:gd name="connsiteX4" fmla="*/ 5936456 w 6000750"/>
              <a:gd name="connsiteY4" fmla="*/ 0 h 6878003"/>
              <a:gd name="connsiteX0" fmla="*/ 2531745 w 6000750"/>
              <a:gd name="connsiteY0" fmla="*/ 934403 h 6878003"/>
              <a:gd name="connsiteX1" fmla="*/ 0 w 6000750"/>
              <a:gd name="connsiteY1" fmla="*/ 3471863 h 6878003"/>
              <a:gd name="connsiteX2" fmla="*/ 3406140 w 6000750"/>
              <a:gd name="connsiteY2" fmla="*/ 6878003 h 6878003"/>
              <a:gd name="connsiteX3" fmla="*/ 6000750 w 6000750"/>
              <a:gd name="connsiteY3" fmla="*/ 6878003 h 6878003"/>
              <a:gd name="connsiteX4" fmla="*/ 5936456 w 6000750"/>
              <a:gd name="connsiteY4" fmla="*/ 0 h 6878003"/>
              <a:gd name="connsiteX0" fmla="*/ 3457575 w 6000750"/>
              <a:gd name="connsiteY0" fmla="*/ 8573 h 6878003"/>
              <a:gd name="connsiteX1" fmla="*/ 0 w 6000750"/>
              <a:gd name="connsiteY1" fmla="*/ 3471863 h 6878003"/>
              <a:gd name="connsiteX2" fmla="*/ 3406140 w 6000750"/>
              <a:gd name="connsiteY2" fmla="*/ 6878003 h 6878003"/>
              <a:gd name="connsiteX3" fmla="*/ 6000750 w 6000750"/>
              <a:gd name="connsiteY3" fmla="*/ 6878003 h 6878003"/>
              <a:gd name="connsiteX4" fmla="*/ 5936456 w 6000750"/>
              <a:gd name="connsiteY4" fmla="*/ 0 h 6878003"/>
              <a:gd name="connsiteX0" fmla="*/ 3457575 w 6000750"/>
              <a:gd name="connsiteY0" fmla="*/ 3835 h 6873265"/>
              <a:gd name="connsiteX1" fmla="*/ 0 w 6000750"/>
              <a:gd name="connsiteY1" fmla="*/ 3467125 h 6873265"/>
              <a:gd name="connsiteX2" fmla="*/ 3406140 w 6000750"/>
              <a:gd name="connsiteY2" fmla="*/ 6873265 h 6873265"/>
              <a:gd name="connsiteX3" fmla="*/ 6000750 w 6000750"/>
              <a:gd name="connsiteY3" fmla="*/ 6873265 h 6873265"/>
              <a:gd name="connsiteX4" fmla="*/ 5988572 w 6000750"/>
              <a:gd name="connsiteY4" fmla="*/ 0 h 6873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50" h="6873265">
                <a:moveTo>
                  <a:pt x="3457575" y="3835"/>
                </a:moveTo>
                <a:lnTo>
                  <a:pt x="0" y="3467125"/>
                </a:lnTo>
                <a:lnTo>
                  <a:pt x="3406140" y="6873265"/>
                </a:lnTo>
                <a:lnTo>
                  <a:pt x="6000750" y="6873265"/>
                </a:lnTo>
                <a:cubicBezTo>
                  <a:pt x="5996691" y="4582177"/>
                  <a:pt x="5992631" y="2291088"/>
                  <a:pt x="5988572" y="0"/>
                </a:cubicBezTo>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28021" y="251461"/>
            <a:ext cx="3451190" cy="2563630"/>
          </a:xfrm>
          <a:prstGeom prst="rect">
            <a:avLst/>
          </a:prstGeom>
        </p:spPr>
        <p:txBody>
          <a:bodyPr lIns="0" tIns="0" rIns="0" bIns="0" anchor="b"/>
          <a:lstStyle>
            <a:lvl1pPr algn="r">
              <a:lnSpc>
                <a:spcPts val="2800"/>
              </a:lnSpc>
              <a:defRPr sz="2400" b="1">
                <a:solidFill>
                  <a:srgbClr val="005BBF"/>
                </a:solidFill>
                <a:latin typeface="Arial" charset="0"/>
                <a:ea typeface="Arial" charset="0"/>
                <a:cs typeface="Arial" charset="0"/>
              </a:defRPr>
            </a:lvl1pPr>
          </a:lstStyle>
          <a:p>
            <a:r>
              <a:rPr lang="en-US" dirty="0"/>
              <a:t>PROJECT NAME</a:t>
            </a:r>
          </a:p>
        </p:txBody>
      </p:sp>
      <p:sp>
        <p:nvSpPr>
          <p:cNvPr id="18" name="Text Placeholder 4"/>
          <p:cNvSpPr>
            <a:spLocks noGrp="1"/>
          </p:cNvSpPr>
          <p:nvPr>
            <p:ph type="body" sz="quarter" idx="10" hasCustomPrompt="1"/>
          </p:nvPr>
        </p:nvSpPr>
        <p:spPr>
          <a:xfrm>
            <a:off x="4801056" y="4254361"/>
            <a:ext cx="3787694" cy="914400"/>
          </a:xfrm>
          <a:prstGeom prst="rect">
            <a:avLst/>
          </a:prstGeom>
        </p:spPr>
        <p:txBody>
          <a:bodyPr lIns="0" tIns="0" rIns="0" bIns="0" anchor="b"/>
          <a:lstStyle>
            <a:lvl1pPr marL="0" indent="0" algn="r">
              <a:buNone/>
              <a:defRPr sz="1900" b="1" i="0">
                <a:solidFill>
                  <a:srgbClr val="005BBF"/>
                </a:solidFill>
                <a:latin typeface="Arial" charset="0"/>
                <a:ea typeface="Arial" charset="0"/>
                <a:cs typeface="Arial" charset="0"/>
              </a:defRPr>
            </a:lvl1pPr>
            <a:lvl2pPr marL="457200" indent="0" algn="r">
              <a:buNone/>
              <a:defRPr>
                <a:solidFill>
                  <a:srgbClr val="005BBF"/>
                </a:solidFill>
              </a:defRPr>
            </a:lvl2pPr>
            <a:lvl3pPr marL="914400" indent="0" algn="r">
              <a:buNone/>
              <a:defRPr>
                <a:solidFill>
                  <a:srgbClr val="005BBF"/>
                </a:solidFill>
              </a:defRPr>
            </a:lvl3pPr>
            <a:lvl4pPr marL="1371600" indent="0" algn="r">
              <a:buNone/>
              <a:defRPr>
                <a:solidFill>
                  <a:srgbClr val="005BBF"/>
                </a:solidFill>
              </a:defRPr>
            </a:lvl4pPr>
            <a:lvl5pPr marL="1828800" indent="0" algn="r">
              <a:buNone/>
              <a:defRPr>
                <a:solidFill>
                  <a:srgbClr val="005BBF"/>
                </a:solidFill>
              </a:defRPr>
            </a:lvl5pPr>
          </a:lstStyle>
          <a:p>
            <a:pPr lvl="0"/>
            <a:r>
              <a:rPr lang="en-US" dirty="0"/>
              <a:t>CLIENT NAME</a:t>
            </a:r>
          </a:p>
        </p:txBody>
      </p:sp>
      <p:sp>
        <p:nvSpPr>
          <p:cNvPr id="19" name="Text Placeholder 6"/>
          <p:cNvSpPr>
            <a:spLocks noGrp="1"/>
          </p:cNvSpPr>
          <p:nvPr>
            <p:ph type="body" sz="quarter" idx="11" hasCustomPrompt="1"/>
          </p:nvPr>
        </p:nvSpPr>
        <p:spPr>
          <a:xfrm>
            <a:off x="7008777" y="5350015"/>
            <a:ext cx="1579973" cy="914400"/>
          </a:xfrm>
          <a:prstGeom prst="rect">
            <a:avLst/>
          </a:prstGeom>
        </p:spPr>
        <p:txBody>
          <a:bodyPr lIns="0" tIns="0" rIns="0" bIns="0"/>
          <a:lstStyle>
            <a:lvl1pPr marL="0" indent="0" algn="r">
              <a:buNone/>
              <a:defRPr sz="1500">
                <a:solidFill>
                  <a:schemeClr val="bg2">
                    <a:lumMod val="50000"/>
                  </a:schemeClr>
                </a:solidFill>
                <a:latin typeface="Arial" charset="0"/>
                <a:ea typeface="Arial" charset="0"/>
                <a:cs typeface="Arial" charset="0"/>
              </a:defRPr>
            </a:lvl1pPr>
            <a:lvl2pPr marL="457200" indent="0" algn="r">
              <a:buNone/>
              <a:defRPr sz="1500">
                <a:solidFill>
                  <a:srgbClr val="005BBF"/>
                </a:solidFill>
                <a:latin typeface="Arial" charset="0"/>
                <a:ea typeface="Arial" charset="0"/>
                <a:cs typeface="Arial" charset="0"/>
              </a:defRPr>
            </a:lvl2pPr>
            <a:lvl3pPr marL="914400" indent="0" algn="r">
              <a:buNone/>
              <a:defRPr sz="1500">
                <a:solidFill>
                  <a:srgbClr val="005BBF"/>
                </a:solidFill>
                <a:latin typeface="Arial" charset="0"/>
                <a:ea typeface="Arial" charset="0"/>
                <a:cs typeface="Arial" charset="0"/>
              </a:defRPr>
            </a:lvl3pPr>
            <a:lvl4pPr marL="1371600" indent="0" algn="r">
              <a:buNone/>
              <a:defRPr sz="1500">
                <a:solidFill>
                  <a:srgbClr val="005BBF"/>
                </a:solidFill>
                <a:latin typeface="Arial" charset="0"/>
                <a:ea typeface="Arial" charset="0"/>
                <a:cs typeface="Arial" charset="0"/>
              </a:defRPr>
            </a:lvl4pPr>
            <a:lvl5pPr marL="1828800" indent="0" algn="r">
              <a:buNone/>
              <a:defRPr sz="1500">
                <a:solidFill>
                  <a:srgbClr val="005BBF"/>
                </a:solidFill>
                <a:latin typeface="Arial" charset="0"/>
                <a:ea typeface="Arial" charset="0"/>
                <a:cs typeface="Arial" charset="0"/>
              </a:defRPr>
            </a:lvl5pPr>
          </a:lstStyle>
          <a:p>
            <a:pPr marL="0" marR="0" lvl="0" indent="0" algn="r" defTabSz="914400" rtl="0" eaLnBrk="1" fontAlgn="auto" latinLnBrk="0" hangingPunct="1">
              <a:lnSpc>
                <a:spcPct val="90000"/>
              </a:lnSpc>
              <a:spcBef>
                <a:spcPts val="1000"/>
              </a:spcBef>
              <a:spcAft>
                <a:spcPts val="0"/>
              </a:spcAft>
              <a:buClrTx/>
              <a:buSzTx/>
              <a:buFont typeface="Arial"/>
              <a:buNone/>
              <a:tabLst/>
              <a:defRPr/>
            </a:pPr>
            <a:r>
              <a:rPr lang="en-US" dirty="0"/>
              <a:t>RFP # XX-XXXX-XXX</a:t>
            </a:r>
            <a:br>
              <a:rPr lang="en-US" dirty="0"/>
            </a:br>
            <a:r>
              <a:rPr lang="en-US" dirty="0"/>
              <a:t>Month 31, 20XX</a:t>
            </a:r>
          </a:p>
        </p:txBody>
      </p:sp>
      <p:pic>
        <p:nvPicPr>
          <p:cNvPr id="13" name="Picture 12"/>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068235" y="3231760"/>
            <a:ext cx="2586882" cy="518833"/>
          </a:xfrm>
          <a:prstGeom prst="rect">
            <a:avLst/>
          </a:prstGeom>
        </p:spPr>
      </p:pic>
    </p:spTree>
    <p:extLst>
      <p:ext uri="{BB962C8B-B14F-4D97-AF65-F5344CB8AC3E}">
        <p14:creationId xmlns:p14="http://schemas.microsoft.com/office/powerpoint/2010/main" val="439858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normAutofit/>
          </a:bodyPr>
          <a:lstStyle>
            <a:lvl1pPr algn="l">
              <a:defRPr sz="3800" b="1" cap="all">
                <a:solidFill>
                  <a:srgbClr val="005BBF"/>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69C8E493-8255-40C2-A83F-019E5C054B6D}" type="slidenum">
              <a:rPr lang="en-US" smtClean="0"/>
              <a:t>‹#›</a:t>
            </a:fld>
            <a:endParaRPr lang="en-US"/>
          </a:p>
        </p:txBody>
      </p:sp>
    </p:spTree>
    <p:extLst>
      <p:ext uri="{BB962C8B-B14F-4D97-AF65-F5344CB8AC3E}">
        <p14:creationId xmlns:p14="http://schemas.microsoft.com/office/powerpoint/2010/main" val="374626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5BBF"/>
                </a:solidFill>
              </a:defRPr>
            </a:lvl1pPr>
          </a:lstStyle>
          <a:p>
            <a:r>
              <a:rPr lang="en-US" dirty="0"/>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2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4"/>
            <a:ext cx="4038600" cy="4525963"/>
          </a:xfrm>
        </p:spPr>
        <p:txBody>
          <a:bodyPr/>
          <a:lstStyle>
            <a:lvl1pPr>
              <a:defRPr sz="22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69C8E493-8255-40C2-A83F-019E5C054B6D}" type="slidenum">
              <a:rPr lang="en-US" smtClean="0"/>
              <a:t>‹#›</a:t>
            </a:fld>
            <a:endParaRPr lang="en-US" dirty="0"/>
          </a:p>
        </p:txBody>
      </p:sp>
    </p:spTree>
    <p:extLst>
      <p:ext uri="{BB962C8B-B14F-4D97-AF65-F5344CB8AC3E}">
        <p14:creationId xmlns:p14="http://schemas.microsoft.com/office/powerpoint/2010/main" val="451290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5BBF"/>
                </a:solidFil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lnSpc>
                <a:spcPts val="2500"/>
              </a:lnSpc>
              <a:buNone/>
              <a:defRPr sz="2400" b="1">
                <a:solidFill>
                  <a:srgbClr val="005BB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2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lnSpc>
                <a:spcPts val="2500"/>
              </a:lnSpc>
              <a:buNone/>
              <a:defRPr sz="2400" b="1">
                <a:solidFill>
                  <a:srgbClr val="005BB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2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69C8E493-8255-40C2-A83F-019E5C054B6D}" type="slidenum">
              <a:rPr lang="en-US" smtClean="0"/>
              <a:t>‹#›</a:t>
            </a:fld>
            <a:endParaRPr lang="en-US"/>
          </a:p>
        </p:txBody>
      </p:sp>
    </p:spTree>
    <p:extLst>
      <p:ext uri="{BB962C8B-B14F-4D97-AF65-F5344CB8AC3E}">
        <p14:creationId xmlns:p14="http://schemas.microsoft.com/office/powerpoint/2010/main" val="158602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5BBF"/>
                </a:solidFill>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69C8E493-8255-40C2-A83F-019E5C054B6D}" type="slidenum">
              <a:rPr lang="en-US" smtClean="0"/>
              <a:t>‹#›</a:t>
            </a:fld>
            <a:endParaRPr lang="en-US"/>
          </a:p>
        </p:txBody>
      </p:sp>
    </p:spTree>
    <p:extLst>
      <p:ext uri="{BB962C8B-B14F-4D97-AF65-F5344CB8AC3E}">
        <p14:creationId xmlns:p14="http://schemas.microsoft.com/office/powerpoint/2010/main" val="968734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9C8E493-8255-40C2-A83F-019E5C054B6D}" type="slidenum">
              <a:rPr lang="en-US" smtClean="0"/>
              <a:t>‹#›</a:t>
            </a:fld>
            <a:endParaRPr lang="en-US"/>
          </a:p>
        </p:txBody>
      </p:sp>
    </p:spTree>
    <p:extLst>
      <p:ext uri="{BB962C8B-B14F-4D97-AF65-F5344CB8AC3E}">
        <p14:creationId xmlns:p14="http://schemas.microsoft.com/office/powerpoint/2010/main" val="10623583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t"/>
          <a:lstStyle>
            <a:lvl1pPr algn="l">
              <a:defRPr sz="2000" b="1">
                <a:solidFill>
                  <a:srgbClr val="005BBF"/>
                </a:solidFill>
              </a:defRPr>
            </a:lvl1pPr>
          </a:lstStyle>
          <a:p>
            <a:r>
              <a:rPr lang="en-US" dirty="0"/>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22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69C8E493-8255-40C2-A83F-019E5C054B6D}" type="slidenum">
              <a:rPr lang="en-US" smtClean="0"/>
              <a:t>‹#›</a:t>
            </a:fld>
            <a:endParaRPr lang="en-US"/>
          </a:p>
        </p:txBody>
      </p:sp>
    </p:spTree>
    <p:extLst>
      <p:ext uri="{BB962C8B-B14F-4D97-AF65-F5344CB8AC3E}">
        <p14:creationId xmlns:p14="http://schemas.microsoft.com/office/powerpoint/2010/main" val="1973167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005BBF"/>
                </a:solidFil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69C8E493-8255-40C2-A83F-019E5C054B6D}" type="slidenum">
              <a:rPr lang="en-US" smtClean="0"/>
              <a:t>‹#›</a:t>
            </a:fld>
            <a:endParaRPr lang="en-US"/>
          </a:p>
        </p:txBody>
      </p:sp>
    </p:spTree>
    <p:extLst>
      <p:ext uri="{BB962C8B-B14F-4D97-AF65-F5344CB8AC3E}">
        <p14:creationId xmlns:p14="http://schemas.microsoft.com/office/powerpoint/2010/main" val="14729449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57200" y="3639372"/>
            <a:ext cx="8229600" cy="1003577"/>
          </a:xfrm>
          <a:prstGeom prst="rect">
            <a:avLst/>
          </a:prstGeom>
        </p:spPr>
        <p:txBody>
          <a:bodyPr anchor="ctr"/>
          <a:lstStyle>
            <a:lvl1pPr marL="0" indent="0" algn="ctr">
              <a:buNone/>
              <a:defRPr sz="2000" b="1" i="0">
                <a:solidFill>
                  <a:schemeClr val="bg1"/>
                </a:solidFill>
                <a:latin typeface="Arial Black" charset="0"/>
                <a:ea typeface="Arial Black" charset="0"/>
                <a:cs typeface="Arial Black"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STYLE</a:t>
            </a:r>
          </a:p>
        </p:txBody>
      </p:sp>
      <p:sp>
        <p:nvSpPr>
          <p:cNvPr id="7" name="Title Placeholder 1"/>
          <p:cNvSpPr>
            <a:spLocks noGrp="1"/>
          </p:cNvSpPr>
          <p:nvPr>
            <p:ph type="title" hasCustomPrompt="1"/>
          </p:nvPr>
        </p:nvSpPr>
        <p:spPr>
          <a:xfrm>
            <a:off x="457200" y="2388475"/>
            <a:ext cx="8229600" cy="827690"/>
          </a:xfrm>
          <a:prstGeom prst="rect">
            <a:avLst/>
          </a:prstGeom>
        </p:spPr>
        <p:txBody>
          <a:bodyPr vert="horz" lIns="91440" tIns="45720" rIns="91440" bIns="45720" rtlCol="0" anchor="ctr">
            <a:normAutofit/>
          </a:bodyPr>
          <a:lstStyle>
            <a:lvl1pPr>
              <a:defRPr baseline="0">
                <a:solidFill>
                  <a:schemeClr val="bg1"/>
                </a:solidFill>
              </a:defRPr>
            </a:lvl1pPr>
          </a:lstStyle>
          <a:p>
            <a:r>
              <a:rPr lang="en-US" dirty="0"/>
              <a:t>DIVIDER PAGE TEXT HERE</a:t>
            </a:r>
          </a:p>
        </p:txBody>
      </p:sp>
      <p:sp>
        <p:nvSpPr>
          <p:cNvPr id="8" name="Slide Number Placeholder 6"/>
          <p:cNvSpPr>
            <a:spLocks noGrp="1"/>
          </p:cNvSpPr>
          <p:nvPr>
            <p:ph type="sldNum" sz="quarter" idx="4"/>
          </p:nvPr>
        </p:nvSpPr>
        <p:spPr>
          <a:xfrm>
            <a:off x="8605458" y="6355921"/>
            <a:ext cx="538542" cy="502080"/>
          </a:xfrm>
          <a:prstGeom prst="rect">
            <a:avLst/>
          </a:prstGeom>
        </p:spPr>
        <p:txBody>
          <a:bodyPr anchor="ctr"/>
          <a:lstStyle>
            <a:lvl1pPr algn="ctr">
              <a:defRPr sz="1000" b="1">
                <a:solidFill>
                  <a:schemeClr val="bg1"/>
                </a:solidFill>
                <a:latin typeface="Arial" panose="020B0604020202020204" pitchFamily="34" charset="0"/>
                <a:cs typeface="Arial" panose="020B0604020202020204" pitchFamily="34" charset="0"/>
              </a:defRPr>
            </a:lvl1pPr>
          </a:lstStyle>
          <a:p>
            <a:fld id="{69C8E493-8255-40C2-A83F-019E5C054B6D}" type="slidenum">
              <a:rPr lang="en-US" smtClean="0"/>
              <a:pPr/>
              <a:t>‹#›</a:t>
            </a:fld>
            <a:endParaRPr lang="en-US" dirty="0"/>
          </a:p>
        </p:txBody>
      </p:sp>
    </p:spTree>
    <p:extLst>
      <p:ext uri="{BB962C8B-B14F-4D97-AF65-F5344CB8AC3E}">
        <p14:creationId xmlns:p14="http://schemas.microsoft.com/office/powerpoint/2010/main" val="24227153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DIVIDER PAGE TEXT HERE</a:t>
            </a:r>
          </a:p>
        </p:txBody>
      </p:sp>
      <p:sp>
        <p:nvSpPr>
          <p:cNvPr id="3" name="Slide Number Placeholder 2"/>
          <p:cNvSpPr>
            <a:spLocks noGrp="1"/>
          </p:cNvSpPr>
          <p:nvPr>
            <p:ph type="sldNum" sz="quarter" idx="10"/>
          </p:nvPr>
        </p:nvSpPr>
        <p:spPr/>
        <p:txBody>
          <a:bodyPr/>
          <a:lstStyle/>
          <a:p>
            <a:fld id="{69C8E493-8255-40C2-A83F-019E5C054B6D}" type="slidenum">
              <a:rPr lang="en-US" smtClean="0"/>
              <a:pPr/>
              <a:t>‹#›</a:t>
            </a:fld>
            <a:endParaRPr lang="en-US" dirty="0"/>
          </a:p>
        </p:txBody>
      </p:sp>
    </p:spTree>
    <p:extLst>
      <p:ext uri="{BB962C8B-B14F-4D97-AF65-F5344CB8AC3E}">
        <p14:creationId xmlns:p14="http://schemas.microsoft.com/office/powerpoint/2010/main" val="3917939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5" name="Group 4"/>
          <p:cNvGrpSpPr/>
          <p:nvPr userDrawn="1"/>
        </p:nvGrpSpPr>
        <p:grpSpPr>
          <a:xfrm>
            <a:off x="2146043" y="2005198"/>
            <a:ext cx="4488201" cy="2832435"/>
            <a:chOff x="1498334" y="1825675"/>
            <a:chExt cx="5984268" cy="2832435"/>
          </a:xfrm>
        </p:grpSpPr>
        <p:pic>
          <p:nvPicPr>
            <p:cNvPr id="6" name="Picture 5" descr="Burns&amp;McDonnell_Ampersand_Reversed.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98334" y="1825675"/>
              <a:ext cx="2676997" cy="2832435"/>
            </a:xfrm>
            <a:prstGeom prst="rect">
              <a:avLst/>
            </a:prstGeom>
          </p:spPr>
        </p:pic>
        <p:pic>
          <p:nvPicPr>
            <p:cNvPr id="10" name="Picture 9" descr="CreateAmazing_Reversed.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324242" y="3148162"/>
              <a:ext cx="4158360" cy="265427"/>
            </a:xfrm>
            <a:prstGeom prst="rect">
              <a:avLst/>
            </a:prstGeom>
          </p:spPr>
        </p:pic>
      </p:grpSp>
    </p:spTree>
    <p:extLst>
      <p:ext uri="{BB962C8B-B14F-4D97-AF65-F5344CB8AC3E}">
        <p14:creationId xmlns:p14="http://schemas.microsoft.com/office/powerpoint/2010/main" val="1668453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12" name="Picture 11" descr="2014-HWY-40-Bridge-0002.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 y="-1"/>
            <a:ext cx="9143999" cy="6865749"/>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4277533" y="1291977"/>
            <a:ext cx="4301678" cy="2489608"/>
          </a:xfrm>
          <a:prstGeom prst="rect">
            <a:avLst/>
          </a:prstGeom>
        </p:spPr>
        <p:txBody>
          <a:bodyPr lIns="0" tIns="0" rIns="0" bIns="0" anchor="b"/>
          <a:lstStyle>
            <a:lvl1pPr algn="r">
              <a:lnSpc>
                <a:spcPts val="4200"/>
              </a:lnSpc>
              <a:defRPr sz="4000" b="1" i="0">
                <a:solidFill>
                  <a:srgbClr val="005BBF"/>
                </a:solidFill>
                <a:latin typeface="Arial Black" charset="0"/>
                <a:ea typeface="Arial Black" charset="0"/>
                <a:cs typeface="Arial Black" charset="0"/>
              </a:defRPr>
            </a:lvl1pPr>
          </a:lstStyle>
          <a:p>
            <a:r>
              <a:rPr lang="en-US" dirty="0"/>
              <a:t>PROJECT</a:t>
            </a:r>
            <a:br>
              <a:rPr lang="en-US" dirty="0"/>
            </a:br>
            <a:r>
              <a:rPr lang="en-US" dirty="0"/>
              <a:t>NAME</a:t>
            </a:r>
          </a:p>
        </p:txBody>
      </p:sp>
      <p:sp>
        <p:nvSpPr>
          <p:cNvPr id="18" name="Text Placeholder 4"/>
          <p:cNvSpPr>
            <a:spLocks noGrp="1"/>
          </p:cNvSpPr>
          <p:nvPr>
            <p:ph type="body" sz="quarter" idx="10" hasCustomPrompt="1"/>
          </p:nvPr>
        </p:nvSpPr>
        <p:spPr>
          <a:xfrm>
            <a:off x="4801056" y="4254361"/>
            <a:ext cx="3787694" cy="914400"/>
          </a:xfrm>
          <a:prstGeom prst="rect">
            <a:avLst/>
          </a:prstGeom>
        </p:spPr>
        <p:txBody>
          <a:bodyPr lIns="0" tIns="0" rIns="0" bIns="0" anchor="b"/>
          <a:lstStyle>
            <a:lvl1pPr marL="0" indent="0" algn="r">
              <a:buNone/>
              <a:defRPr sz="1900" b="1" i="0">
                <a:solidFill>
                  <a:srgbClr val="005BBF"/>
                </a:solidFill>
                <a:latin typeface="Arial" charset="0"/>
                <a:ea typeface="Arial" charset="0"/>
                <a:cs typeface="Arial" charset="0"/>
              </a:defRPr>
            </a:lvl1pPr>
            <a:lvl2pPr marL="457200" indent="0" algn="r">
              <a:buNone/>
              <a:defRPr>
                <a:solidFill>
                  <a:srgbClr val="005BBF"/>
                </a:solidFill>
              </a:defRPr>
            </a:lvl2pPr>
            <a:lvl3pPr marL="914400" indent="0" algn="r">
              <a:buNone/>
              <a:defRPr>
                <a:solidFill>
                  <a:srgbClr val="005BBF"/>
                </a:solidFill>
              </a:defRPr>
            </a:lvl3pPr>
            <a:lvl4pPr marL="1371600" indent="0" algn="r">
              <a:buNone/>
              <a:defRPr>
                <a:solidFill>
                  <a:srgbClr val="005BBF"/>
                </a:solidFill>
              </a:defRPr>
            </a:lvl4pPr>
            <a:lvl5pPr marL="1828800" indent="0" algn="r">
              <a:buNone/>
              <a:defRPr>
                <a:solidFill>
                  <a:srgbClr val="005BBF"/>
                </a:solidFill>
              </a:defRPr>
            </a:lvl5pPr>
          </a:lstStyle>
          <a:p>
            <a:pPr lvl="0"/>
            <a:r>
              <a:rPr lang="en-US" dirty="0"/>
              <a:t>CLIENT NAME</a:t>
            </a:r>
          </a:p>
        </p:txBody>
      </p:sp>
      <p:sp>
        <p:nvSpPr>
          <p:cNvPr id="19" name="Text Placeholder 6"/>
          <p:cNvSpPr>
            <a:spLocks noGrp="1"/>
          </p:cNvSpPr>
          <p:nvPr>
            <p:ph type="body" sz="quarter" idx="11" hasCustomPrompt="1"/>
          </p:nvPr>
        </p:nvSpPr>
        <p:spPr>
          <a:xfrm>
            <a:off x="7008777" y="5350015"/>
            <a:ext cx="1579973" cy="914400"/>
          </a:xfrm>
          <a:prstGeom prst="rect">
            <a:avLst/>
          </a:prstGeom>
        </p:spPr>
        <p:txBody>
          <a:bodyPr lIns="0" tIns="0" rIns="0" bIns="0"/>
          <a:lstStyle>
            <a:lvl1pPr marL="0" indent="0" algn="r">
              <a:buNone/>
              <a:defRPr sz="1500">
                <a:solidFill>
                  <a:schemeClr val="bg2">
                    <a:lumMod val="50000"/>
                  </a:schemeClr>
                </a:solidFill>
                <a:latin typeface="Arial" charset="0"/>
                <a:ea typeface="Arial" charset="0"/>
                <a:cs typeface="Arial" charset="0"/>
              </a:defRPr>
            </a:lvl1pPr>
            <a:lvl2pPr marL="457200" indent="0" algn="r">
              <a:buNone/>
              <a:defRPr sz="1500">
                <a:solidFill>
                  <a:srgbClr val="005BBF"/>
                </a:solidFill>
                <a:latin typeface="Arial" charset="0"/>
                <a:ea typeface="Arial" charset="0"/>
                <a:cs typeface="Arial" charset="0"/>
              </a:defRPr>
            </a:lvl2pPr>
            <a:lvl3pPr marL="914400" indent="0" algn="r">
              <a:buNone/>
              <a:defRPr sz="1500">
                <a:solidFill>
                  <a:srgbClr val="005BBF"/>
                </a:solidFill>
                <a:latin typeface="Arial" charset="0"/>
                <a:ea typeface="Arial" charset="0"/>
                <a:cs typeface="Arial" charset="0"/>
              </a:defRPr>
            </a:lvl3pPr>
            <a:lvl4pPr marL="1371600" indent="0" algn="r">
              <a:buNone/>
              <a:defRPr sz="1500">
                <a:solidFill>
                  <a:srgbClr val="005BBF"/>
                </a:solidFill>
                <a:latin typeface="Arial" charset="0"/>
                <a:ea typeface="Arial" charset="0"/>
                <a:cs typeface="Arial" charset="0"/>
              </a:defRPr>
            </a:lvl4pPr>
            <a:lvl5pPr marL="1828800" indent="0" algn="r">
              <a:buNone/>
              <a:defRPr sz="1500">
                <a:solidFill>
                  <a:srgbClr val="005BBF"/>
                </a:solidFill>
                <a:latin typeface="Arial" charset="0"/>
                <a:ea typeface="Arial" charset="0"/>
                <a:cs typeface="Arial" charset="0"/>
              </a:defRPr>
            </a:lvl5pPr>
          </a:lstStyle>
          <a:p>
            <a:pPr marL="0" marR="0" lvl="0" indent="0" algn="r" defTabSz="914400" rtl="0" eaLnBrk="1" fontAlgn="auto" latinLnBrk="0" hangingPunct="1">
              <a:lnSpc>
                <a:spcPct val="90000"/>
              </a:lnSpc>
              <a:spcBef>
                <a:spcPts val="1000"/>
              </a:spcBef>
              <a:spcAft>
                <a:spcPts val="0"/>
              </a:spcAft>
              <a:buClrTx/>
              <a:buSzTx/>
              <a:buFont typeface="Arial"/>
              <a:buNone/>
              <a:tabLst/>
              <a:defRPr/>
            </a:pPr>
            <a:r>
              <a:rPr lang="en-US" dirty="0"/>
              <a:t>RFP # XX-XXXX-XXX</a:t>
            </a:r>
            <a:br>
              <a:rPr lang="en-US" dirty="0"/>
            </a:br>
            <a:r>
              <a:rPr lang="en-US" dirty="0"/>
              <a:t>Month 31, 20XX</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063509" y="591893"/>
            <a:ext cx="2586882" cy="518833"/>
          </a:xfrm>
          <a:prstGeom prst="rect">
            <a:avLst/>
          </a:prstGeom>
        </p:spPr>
      </p:pic>
    </p:spTree>
    <p:extLst>
      <p:ext uri="{BB962C8B-B14F-4D97-AF65-F5344CB8AC3E}">
        <p14:creationId xmlns:p14="http://schemas.microsoft.com/office/powerpoint/2010/main" val="9820872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Placeholder 1"/>
          <p:cNvSpPr>
            <a:spLocks noGrp="1"/>
          </p:cNvSpPr>
          <p:nvPr>
            <p:ph type="title" hasCustomPrompt="1"/>
          </p:nvPr>
        </p:nvSpPr>
        <p:spPr>
          <a:xfrm>
            <a:off x="457200" y="0"/>
            <a:ext cx="8229600" cy="5256398"/>
          </a:xfrm>
          <a:prstGeom prst="rect">
            <a:avLst/>
          </a:prstGeom>
        </p:spPr>
        <p:txBody>
          <a:bodyPr vert="horz" lIns="91440" tIns="45720" rIns="91440" bIns="45720" rtlCol="0" anchor="ctr">
            <a:normAutofit/>
          </a:bodyPr>
          <a:lstStyle>
            <a:lvl1pPr>
              <a:defRPr sz="6000" b="1">
                <a:solidFill>
                  <a:schemeClr val="bg1"/>
                </a:solidFill>
                <a:latin typeface="Arial" panose="020B0604020202020204" pitchFamily="34" charset="0"/>
                <a:cs typeface="Arial" panose="020B0604020202020204" pitchFamily="34" charset="0"/>
              </a:defRPr>
            </a:lvl1pPr>
          </a:lstStyle>
          <a:p>
            <a:r>
              <a:rPr lang="en-US" dirty="0"/>
              <a:t>TITLE GOES HERE</a:t>
            </a:r>
          </a:p>
        </p:txBody>
      </p:sp>
      <p:grpSp>
        <p:nvGrpSpPr>
          <p:cNvPr id="6" name="Group 5"/>
          <p:cNvGrpSpPr/>
          <p:nvPr userDrawn="1"/>
        </p:nvGrpSpPr>
        <p:grpSpPr>
          <a:xfrm>
            <a:off x="3346248" y="5297140"/>
            <a:ext cx="2451506" cy="1016079"/>
            <a:chOff x="3069791" y="5291527"/>
            <a:chExt cx="3268674" cy="1016079"/>
          </a:xfrm>
        </p:grpSpPr>
        <p:pic>
          <p:nvPicPr>
            <p:cNvPr id="7" name="Picture 6" descr="Burns&amp;McDonnell_Ampersand_Reversed.eps"/>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69791" y="5291527"/>
              <a:ext cx="960319" cy="1016079"/>
            </a:xfrm>
            <a:prstGeom prst="rect">
              <a:avLst/>
            </a:prstGeom>
          </p:spPr>
        </p:pic>
        <p:pic>
          <p:nvPicPr>
            <p:cNvPr id="8" name="Picture 7" descr="CreateAmazing_Reversed.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857082" y="5780537"/>
              <a:ext cx="2481383" cy="158386"/>
            </a:xfrm>
            <a:prstGeom prst="rect">
              <a:avLst/>
            </a:prstGeom>
          </p:spPr>
        </p:pic>
      </p:grpSp>
    </p:spTree>
    <p:extLst>
      <p:ext uri="{BB962C8B-B14F-4D97-AF65-F5344CB8AC3E}">
        <p14:creationId xmlns:p14="http://schemas.microsoft.com/office/powerpoint/2010/main" val="6969154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02456" y="2942735"/>
            <a:ext cx="4739088" cy="950485"/>
          </a:xfrm>
          <a:prstGeom prst="rect">
            <a:avLst/>
          </a:prstGeom>
        </p:spPr>
      </p:pic>
    </p:spTree>
    <p:extLst>
      <p:ext uri="{BB962C8B-B14F-4D97-AF65-F5344CB8AC3E}">
        <p14:creationId xmlns:p14="http://schemas.microsoft.com/office/powerpoint/2010/main" val="9298530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457200" y="0"/>
            <a:ext cx="8229600" cy="5256398"/>
          </a:xfrm>
          <a:prstGeom prst="rect">
            <a:avLst/>
          </a:prstGeom>
        </p:spPr>
        <p:txBody>
          <a:bodyPr vert="horz" lIns="91440" tIns="45720" rIns="91440" bIns="45720" rtlCol="0" anchor="ctr">
            <a:normAutofit/>
          </a:bodyPr>
          <a:lstStyle>
            <a:lvl1pPr>
              <a:defRPr sz="6000" b="1">
                <a:solidFill>
                  <a:schemeClr val="bg1"/>
                </a:solidFill>
                <a:latin typeface="Arial" panose="020B0604020202020204" pitchFamily="34" charset="0"/>
                <a:cs typeface="Arial" panose="020B0604020202020204" pitchFamily="34" charset="0"/>
              </a:defRPr>
            </a:lvl1pPr>
          </a:lstStyle>
          <a:p>
            <a:r>
              <a:rPr lang="en-US" dirty="0"/>
              <a:t>TITLE GOES HERE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31192" y="5833432"/>
            <a:ext cx="2264685" cy="454212"/>
          </a:xfrm>
          <a:prstGeom prst="rect">
            <a:avLst/>
          </a:prstGeom>
        </p:spPr>
      </p:pic>
    </p:spTree>
    <p:extLst>
      <p:ext uri="{BB962C8B-B14F-4D97-AF65-F5344CB8AC3E}">
        <p14:creationId xmlns:p14="http://schemas.microsoft.com/office/powerpoint/2010/main" val="32768061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50008" y="2008417"/>
            <a:ext cx="4443984" cy="2846832"/>
          </a:xfrm>
          <a:prstGeom prst="rect">
            <a:avLst/>
          </a:prstGeom>
        </p:spPr>
      </p:pic>
    </p:spTree>
    <p:extLst>
      <p:ext uri="{BB962C8B-B14F-4D97-AF65-F5344CB8AC3E}">
        <p14:creationId xmlns:p14="http://schemas.microsoft.com/office/powerpoint/2010/main" val="11990344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02562" y="2950789"/>
            <a:ext cx="4760741" cy="954828"/>
          </a:xfrm>
          <a:prstGeom prst="rect">
            <a:avLst/>
          </a:prstGeom>
        </p:spPr>
      </p:pic>
    </p:spTree>
    <p:extLst>
      <p:ext uri="{BB962C8B-B14F-4D97-AF65-F5344CB8AC3E}">
        <p14:creationId xmlns:p14="http://schemas.microsoft.com/office/powerpoint/2010/main" val="39193954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457200" y="0"/>
            <a:ext cx="8229600" cy="5256398"/>
          </a:xfrm>
          <a:prstGeom prst="rect">
            <a:avLst/>
          </a:prstGeom>
        </p:spPr>
        <p:txBody>
          <a:bodyPr vert="horz" lIns="91440" tIns="45720" rIns="91440" bIns="45720" rtlCol="0" anchor="ctr">
            <a:normAutofit/>
          </a:bodyPr>
          <a:lstStyle>
            <a:lvl1pPr>
              <a:defRPr sz="6000" b="1">
                <a:solidFill>
                  <a:srgbClr val="005BBF"/>
                </a:solidFill>
                <a:latin typeface="Arial" panose="020B0604020202020204" pitchFamily="34" charset="0"/>
                <a:cs typeface="Arial" panose="020B0604020202020204" pitchFamily="34" charset="0"/>
              </a:defRPr>
            </a:lvl1pPr>
          </a:lstStyle>
          <a:p>
            <a:r>
              <a:rPr lang="en-US" dirty="0"/>
              <a:t>TITLE GOES HERE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36890" y="5845486"/>
            <a:ext cx="2270222" cy="455322"/>
          </a:xfrm>
          <a:prstGeom prst="rect">
            <a:avLst/>
          </a:prstGeom>
        </p:spPr>
      </p:pic>
    </p:spTree>
    <p:extLst>
      <p:ext uri="{BB962C8B-B14F-4D97-AF65-F5344CB8AC3E}">
        <p14:creationId xmlns:p14="http://schemas.microsoft.com/office/powerpoint/2010/main" val="28006912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4AF466F-BDA4-4F18-9C7B-FF0A9A1B0E80}" type="datetime1">
              <a:rPr lang="en-US" smtClean="0"/>
              <a:pPr/>
              <a:t>5/16/18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1D738E-8962-435F-8C43-147B8DD7E819}" type="datetime1">
              <a:rPr lang="en-US" smtClean="0"/>
              <a:t>5/16/18</a:t>
            </a:fld>
            <a:endParaRPr lang="en-US"/>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A9A7CB-BEE6-4F99-898E-913F06E8E125}" type="datetime1">
              <a:rPr lang="en-US" smtClean="0"/>
              <a:pPr/>
              <a:t>5/16/18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EE300C-6FC5-4FC3-AF1A-075E4F50620D}" type="datetime1">
              <a:rPr lang="en-US" smtClean="0"/>
              <a:pPr/>
              <a:t>5/16/18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grpSp>
        <p:nvGrpSpPr>
          <p:cNvPr id="17" name="Group 16"/>
          <p:cNvGrpSpPr/>
          <p:nvPr userDrawn="1"/>
        </p:nvGrpSpPr>
        <p:grpSpPr>
          <a:xfrm>
            <a:off x="1265757" y="3"/>
            <a:ext cx="5592244" cy="6858001"/>
            <a:chOff x="3375350" y="0"/>
            <a:chExt cx="14912650" cy="13716001"/>
          </a:xfrm>
          <a:solidFill>
            <a:schemeClr val="bg1"/>
          </a:solidFill>
        </p:grpSpPr>
        <p:sp>
          <p:nvSpPr>
            <p:cNvPr id="26" name="Right Triangle 25"/>
            <p:cNvSpPr/>
            <p:nvPr userDrawn="1"/>
          </p:nvSpPr>
          <p:spPr>
            <a:xfrm rot="10800000">
              <a:off x="3375350" y="1"/>
              <a:ext cx="13716000" cy="13716000"/>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p:cNvSpPr/>
            <p:nvPr userDrawn="1"/>
          </p:nvSpPr>
          <p:spPr>
            <a:xfrm>
              <a:off x="17082716" y="0"/>
              <a:ext cx="1205284" cy="137159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142342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50D295D-4A77-4DEB-B04C-9F4282A8BC04}" type="datetime1">
              <a:rPr lang="en-US" smtClean="0"/>
              <a:pPr/>
              <a:t>5/16/18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2D2B3B-882E-40F3-A32F-6DD516915044}"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B28685-4D0C-42D5-8013-B5904CD1FCBC}" type="datetime1">
              <a:rPr lang="en-US" smtClean="0"/>
              <a:pPr/>
              <a:t>5/16/18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226C0-9885-4BA9-BBFA-A52CBFEBB775}" type="datetime1">
              <a:rPr lang="en-US" smtClean="0"/>
              <a:pPr/>
              <a:t>5/16/18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EE1B38-C5EB-4D66-9137-0AFE9CDEDE8F}" type="datetime1">
              <a:rPr lang="en-US" smtClean="0"/>
              <a:pPr/>
              <a:t>5/16/18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7B613C-1AD7-49D3-885D-F654C5CDBAA6}" type="datetime1">
              <a:rPr lang="en-US" smtClean="0"/>
              <a:pPr/>
              <a:t>5/16/18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FB4290-6522-4139-852E-05BD9E7F0D2E}" type="datetime1">
              <a:rPr lang="en-US" smtClean="0"/>
              <a:pPr/>
              <a:t>5/16/18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B955F9-81EA-47C5-8059-9E5C2B437C70}" type="datetime1">
              <a:rPr lang="en-US" smtClean="0"/>
              <a:pPr/>
              <a:t>5/16/18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grpSp>
        <p:nvGrpSpPr>
          <p:cNvPr id="17" name="Group 16"/>
          <p:cNvGrpSpPr/>
          <p:nvPr userDrawn="1"/>
        </p:nvGrpSpPr>
        <p:grpSpPr>
          <a:xfrm>
            <a:off x="1265757" y="3"/>
            <a:ext cx="5592244" cy="6858001"/>
            <a:chOff x="3375350" y="0"/>
            <a:chExt cx="14912650" cy="13716001"/>
          </a:xfrm>
          <a:solidFill>
            <a:schemeClr val="bg1"/>
          </a:solidFill>
        </p:grpSpPr>
        <p:sp>
          <p:nvSpPr>
            <p:cNvPr id="26" name="Right Triangle 25"/>
            <p:cNvSpPr/>
            <p:nvPr userDrawn="1"/>
          </p:nvSpPr>
          <p:spPr>
            <a:xfrm rot="10800000">
              <a:off x="3375350" y="1"/>
              <a:ext cx="13716000" cy="13716000"/>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p:cNvSpPr/>
            <p:nvPr userDrawn="1"/>
          </p:nvSpPr>
          <p:spPr>
            <a:xfrm>
              <a:off x="17082716" y="0"/>
              <a:ext cx="1205284" cy="137159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14234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15" name="Right Triangle 14"/>
          <p:cNvSpPr/>
          <p:nvPr userDrawn="1"/>
        </p:nvSpPr>
        <p:spPr>
          <a:xfrm>
            <a:off x="2" y="2666746"/>
            <a:ext cx="3101963" cy="4191254"/>
          </a:xfrm>
          <a:prstGeom prst="r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p>
          <a:p>
            <a:pPr algn="ctr"/>
            <a:endParaRPr lang="en-US" dirty="0"/>
          </a:p>
          <a:p>
            <a:pPr algn="ctr"/>
            <a:endParaRPr lang="en-US" dirty="0"/>
          </a:p>
          <a:p>
            <a:pPr algn="ctr"/>
            <a:endParaRPr lang="en-US" dirty="0"/>
          </a:p>
        </p:txBody>
      </p:sp>
      <p:grpSp>
        <p:nvGrpSpPr>
          <p:cNvPr id="17" name="Group 16"/>
          <p:cNvGrpSpPr/>
          <p:nvPr userDrawn="1"/>
        </p:nvGrpSpPr>
        <p:grpSpPr>
          <a:xfrm>
            <a:off x="1265757" y="3"/>
            <a:ext cx="5592244" cy="6858001"/>
            <a:chOff x="3375350" y="0"/>
            <a:chExt cx="14912650" cy="13716001"/>
          </a:xfrm>
          <a:solidFill>
            <a:schemeClr val="bg1"/>
          </a:solidFill>
        </p:grpSpPr>
        <p:sp>
          <p:nvSpPr>
            <p:cNvPr id="26" name="Right Triangle 25"/>
            <p:cNvSpPr/>
            <p:nvPr userDrawn="1"/>
          </p:nvSpPr>
          <p:spPr>
            <a:xfrm rot="10800000">
              <a:off x="3375350" y="1"/>
              <a:ext cx="13716000" cy="13716000"/>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userDrawn="1"/>
          </p:nvSpPr>
          <p:spPr>
            <a:xfrm>
              <a:off x="17082716" y="0"/>
              <a:ext cx="1205284" cy="137159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hasCustomPrompt="1"/>
          </p:nvPr>
        </p:nvSpPr>
        <p:spPr>
          <a:xfrm>
            <a:off x="5149296" y="1741883"/>
            <a:ext cx="3451190" cy="1073208"/>
          </a:xfrm>
          <a:prstGeom prst="rect">
            <a:avLst/>
          </a:prstGeom>
        </p:spPr>
        <p:txBody>
          <a:bodyPr lIns="0" tIns="0" rIns="0" bIns="0" anchor="b"/>
          <a:lstStyle>
            <a:lvl1pPr algn="r">
              <a:lnSpc>
                <a:spcPts val="2800"/>
              </a:lnSpc>
              <a:defRPr sz="2400" b="1">
                <a:solidFill>
                  <a:srgbClr val="005BBF"/>
                </a:solidFill>
                <a:latin typeface="Arial" charset="0"/>
                <a:ea typeface="Arial" charset="0"/>
                <a:cs typeface="Arial" charset="0"/>
              </a:defRPr>
            </a:lvl1pPr>
          </a:lstStyle>
          <a:p>
            <a:r>
              <a:rPr lang="en-US" dirty="0"/>
              <a:t>PROJECT NAME</a:t>
            </a:r>
          </a:p>
        </p:txBody>
      </p:sp>
      <p:sp>
        <p:nvSpPr>
          <p:cNvPr id="32" name="Text Placeholder 4"/>
          <p:cNvSpPr>
            <a:spLocks noGrp="1"/>
          </p:cNvSpPr>
          <p:nvPr>
            <p:ph type="body" sz="quarter" idx="12" hasCustomPrompt="1"/>
          </p:nvPr>
        </p:nvSpPr>
        <p:spPr>
          <a:xfrm>
            <a:off x="6388407" y="3242195"/>
            <a:ext cx="2212078" cy="914400"/>
          </a:xfrm>
          <a:prstGeom prst="rect">
            <a:avLst/>
          </a:prstGeom>
        </p:spPr>
        <p:txBody>
          <a:bodyPr lIns="0" tIns="0" rIns="0" bIns="0" anchor="t"/>
          <a:lstStyle>
            <a:lvl1pPr marL="0" indent="0" algn="r">
              <a:buNone/>
              <a:defRPr sz="1900" b="1" i="0">
                <a:solidFill>
                  <a:srgbClr val="005BBF"/>
                </a:solidFill>
                <a:latin typeface="Arial" charset="0"/>
                <a:ea typeface="Arial" charset="0"/>
                <a:cs typeface="Arial" charset="0"/>
              </a:defRPr>
            </a:lvl1pPr>
            <a:lvl2pPr marL="457200" indent="0" algn="r">
              <a:buNone/>
              <a:defRPr>
                <a:solidFill>
                  <a:srgbClr val="005BBF"/>
                </a:solidFill>
              </a:defRPr>
            </a:lvl2pPr>
            <a:lvl3pPr marL="914400" indent="0" algn="r">
              <a:buNone/>
              <a:defRPr>
                <a:solidFill>
                  <a:srgbClr val="005BBF"/>
                </a:solidFill>
              </a:defRPr>
            </a:lvl3pPr>
            <a:lvl4pPr marL="1371600" indent="0" algn="r">
              <a:buNone/>
              <a:defRPr>
                <a:solidFill>
                  <a:srgbClr val="005BBF"/>
                </a:solidFill>
              </a:defRPr>
            </a:lvl4pPr>
            <a:lvl5pPr marL="1828800" indent="0" algn="r">
              <a:buNone/>
              <a:defRPr>
                <a:solidFill>
                  <a:srgbClr val="005BBF"/>
                </a:solidFill>
              </a:defRPr>
            </a:lvl5pPr>
          </a:lstStyle>
          <a:p>
            <a:pPr lvl="0"/>
            <a:r>
              <a:rPr lang="en-US" dirty="0"/>
              <a:t>CLIENT NAME</a:t>
            </a:r>
          </a:p>
        </p:txBody>
      </p:sp>
      <p:sp>
        <p:nvSpPr>
          <p:cNvPr id="33" name="Text Placeholder 6"/>
          <p:cNvSpPr>
            <a:spLocks noGrp="1"/>
          </p:cNvSpPr>
          <p:nvPr>
            <p:ph type="body" sz="quarter" idx="13" hasCustomPrompt="1"/>
          </p:nvPr>
        </p:nvSpPr>
        <p:spPr>
          <a:xfrm>
            <a:off x="7020513" y="5366087"/>
            <a:ext cx="1579973" cy="914400"/>
          </a:xfrm>
          <a:prstGeom prst="rect">
            <a:avLst/>
          </a:prstGeom>
        </p:spPr>
        <p:txBody>
          <a:bodyPr lIns="0" tIns="0" rIns="0" bIns="0"/>
          <a:lstStyle>
            <a:lvl1pPr marL="0" indent="0" algn="r">
              <a:buNone/>
              <a:defRPr sz="1500">
                <a:solidFill>
                  <a:schemeClr val="bg2">
                    <a:lumMod val="50000"/>
                  </a:schemeClr>
                </a:solidFill>
                <a:latin typeface="Arial" charset="0"/>
                <a:ea typeface="Arial" charset="0"/>
                <a:cs typeface="Arial" charset="0"/>
              </a:defRPr>
            </a:lvl1pPr>
            <a:lvl2pPr marL="457200" indent="0" algn="r">
              <a:buNone/>
              <a:defRPr sz="1500">
                <a:solidFill>
                  <a:srgbClr val="005BBF"/>
                </a:solidFill>
                <a:latin typeface="Arial" charset="0"/>
                <a:ea typeface="Arial" charset="0"/>
                <a:cs typeface="Arial" charset="0"/>
              </a:defRPr>
            </a:lvl2pPr>
            <a:lvl3pPr marL="914400" indent="0" algn="r">
              <a:buNone/>
              <a:defRPr sz="1500">
                <a:solidFill>
                  <a:srgbClr val="005BBF"/>
                </a:solidFill>
                <a:latin typeface="Arial" charset="0"/>
                <a:ea typeface="Arial" charset="0"/>
                <a:cs typeface="Arial" charset="0"/>
              </a:defRPr>
            </a:lvl3pPr>
            <a:lvl4pPr marL="1371600" indent="0" algn="r">
              <a:buNone/>
              <a:defRPr sz="1500">
                <a:solidFill>
                  <a:srgbClr val="005BBF"/>
                </a:solidFill>
                <a:latin typeface="Arial" charset="0"/>
                <a:ea typeface="Arial" charset="0"/>
                <a:cs typeface="Arial" charset="0"/>
              </a:defRPr>
            </a:lvl4pPr>
            <a:lvl5pPr marL="1828800" indent="0" algn="r">
              <a:buNone/>
              <a:defRPr sz="1500">
                <a:solidFill>
                  <a:srgbClr val="005BBF"/>
                </a:solidFill>
                <a:latin typeface="Arial" charset="0"/>
                <a:ea typeface="Arial" charset="0"/>
                <a:cs typeface="Arial" charset="0"/>
              </a:defRPr>
            </a:lvl5pPr>
          </a:lstStyle>
          <a:p>
            <a:pPr marL="0" marR="0" lvl="0" indent="0" algn="r" defTabSz="914400" rtl="0" eaLnBrk="1" fontAlgn="auto" latinLnBrk="0" hangingPunct="1">
              <a:lnSpc>
                <a:spcPct val="90000"/>
              </a:lnSpc>
              <a:spcBef>
                <a:spcPts val="1000"/>
              </a:spcBef>
              <a:spcAft>
                <a:spcPts val="0"/>
              </a:spcAft>
              <a:buClrTx/>
              <a:buSzTx/>
              <a:buFont typeface="Arial"/>
              <a:buNone/>
              <a:tabLst/>
              <a:defRPr/>
            </a:pPr>
            <a:r>
              <a:rPr lang="en-US" dirty="0"/>
              <a:t>RFP # XX-XXXX-XXX</a:t>
            </a:r>
            <a:br>
              <a:rPr lang="en-US" dirty="0"/>
            </a:br>
            <a:r>
              <a:rPr lang="en-US" dirty="0"/>
              <a:t>Month 31, 20XX</a:t>
            </a:r>
          </a:p>
        </p:txBody>
      </p:sp>
    </p:spTree>
    <p:extLst>
      <p:ext uri="{BB962C8B-B14F-4D97-AF65-F5344CB8AC3E}">
        <p14:creationId xmlns:p14="http://schemas.microsoft.com/office/powerpoint/2010/main" val="1885425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2" name="Group 1"/>
          <p:cNvGrpSpPr/>
          <p:nvPr userDrawn="1"/>
        </p:nvGrpSpPr>
        <p:grpSpPr>
          <a:xfrm>
            <a:off x="0" y="0"/>
            <a:ext cx="9141714" cy="6858000"/>
            <a:chOff x="0" y="0"/>
            <a:chExt cx="12188952" cy="685800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4" name="Picture 3"/>
            <p:cNvPicPr>
              <a:picLocks noChangeAspect="1"/>
            </p:cNvPicPr>
            <p:nvPr userDrawn="1"/>
          </p:nvPicPr>
          <p:blipFill>
            <a:blip r:embed="rId2" cstate="print">
              <a:alphaModFix amt="60000"/>
              <a:extLst>
                <a:ext uri="{28A0092B-C50C-407E-A947-70E740481C1C}">
                  <a14:useLocalDpi xmlns:a14="http://schemas.microsoft.com/office/drawing/2010/main"/>
                </a:ext>
              </a:extLst>
            </a:blip>
            <a:stretch>
              <a:fillRect/>
            </a:stretch>
          </p:blipFill>
          <p:spPr>
            <a:xfrm>
              <a:off x="0" y="0"/>
              <a:ext cx="12188952" cy="6858000"/>
            </a:xfrm>
            <a:prstGeom prst="rect">
              <a:avLst/>
            </a:prstGeom>
          </p:spPr>
        </p:pic>
      </p:grpSp>
    </p:spTree>
    <p:extLst>
      <p:ext uri="{BB962C8B-B14F-4D97-AF65-F5344CB8AC3E}">
        <p14:creationId xmlns:p14="http://schemas.microsoft.com/office/powerpoint/2010/main" val="1476685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00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762000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rot="16200000">
            <a:off x="7551356" y="1645920"/>
            <a:ext cx="2438399" cy="365760"/>
          </a:xfrm>
          <a:prstGeom prst="rect">
            <a:avLst/>
          </a:prstGeom>
        </p:spPr>
        <p:txBody>
          <a:bodyPr/>
          <a:lstStyle/>
          <a:p>
            <a:fld id="{B11D738E-8962-435F-8C43-147B8DD7E819}" type="datetime1">
              <a:rPr lang="en-US" smtClean="0"/>
              <a:t>5/16/18</a:t>
            </a:fld>
            <a:endParaRPr lang="en-US"/>
          </a:p>
        </p:txBody>
      </p:sp>
      <p:sp>
        <p:nvSpPr>
          <p:cNvPr id="5" name="Footer Placeholder 4"/>
          <p:cNvSpPr>
            <a:spLocks noGrp="1"/>
          </p:cNvSpPr>
          <p:nvPr>
            <p:ph type="ftr" sz="quarter" idx="11"/>
          </p:nvPr>
        </p:nvSpPr>
        <p:spPr>
          <a:xfrm rot="16200000">
            <a:off x="7586915" y="4048760"/>
            <a:ext cx="2367281" cy="365760"/>
          </a:xfrm>
          <a:prstGeom prst="rect">
            <a:avLst/>
          </a:prstGeom>
        </p:spPr>
        <p:txBody>
          <a:bodyPr/>
          <a:lstStyle/>
          <a:p>
            <a:r>
              <a:rPr lang="en-US" smtClean="0"/>
              <a:t>Footer Text</a:t>
            </a:r>
            <a:endParaRPr lang="en-US"/>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val="6859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9"/>
            <a:ext cx="7772400" cy="1470025"/>
          </a:xfrm>
        </p:spPr>
        <p:txBody>
          <a:bodyPr>
            <a:noAutofit/>
          </a:bodyPr>
          <a:lstStyle>
            <a:lvl1pPr algn="ctr">
              <a:defRPr sz="5000">
                <a:solidFill>
                  <a:srgbClr val="005BB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685800" y="3944777"/>
            <a:ext cx="7772400" cy="1316439"/>
          </a:xfrm>
        </p:spPr>
        <p:txBody>
          <a:bodyPr>
            <a:norm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fld id="{69C8E493-8255-40C2-A83F-019E5C054B6D}" type="slidenum">
              <a:rPr lang="en-US" smtClean="0"/>
              <a:t>‹#›</a:t>
            </a:fld>
            <a:endParaRPr lang="en-US"/>
          </a:p>
        </p:txBody>
      </p:sp>
    </p:spTree>
    <p:extLst>
      <p:ext uri="{BB962C8B-B14F-4D97-AF65-F5344CB8AC3E}">
        <p14:creationId xmlns:p14="http://schemas.microsoft.com/office/powerpoint/2010/main" val="315086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5BBF"/>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005BBF"/>
              </a:buClr>
              <a:defRPr/>
            </a:lvl1pPr>
            <a:lvl2pPr>
              <a:buClr>
                <a:srgbClr val="005BBF"/>
              </a:buClr>
              <a:defRPr/>
            </a:lvl2pPr>
            <a:lvl3pPr>
              <a:buClr>
                <a:srgbClr val="005BBF"/>
              </a:buClr>
              <a:defRPr/>
            </a:lvl3pPr>
            <a:lvl4pPr>
              <a:buClr>
                <a:srgbClr val="005BBF"/>
              </a:buClr>
              <a:defRPr/>
            </a:lvl4pPr>
            <a:lvl5pPr>
              <a:buClr>
                <a:srgbClr val="005BBF"/>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69C8E493-8255-40C2-A83F-019E5C054B6D}" type="slidenum">
              <a:rPr lang="en-US" smtClean="0"/>
              <a:t>‹#›</a:t>
            </a:fld>
            <a:endParaRPr lang="en-US" dirty="0"/>
          </a:p>
        </p:txBody>
      </p:sp>
    </p:spTree>
    <p:extLst>
      <p:ext uri="{BB962C8B-B14F-4D97-AF65-F5344CB8AC3E}">
        <p14:creationId xmlns:p14="http://schemas.microsoft.com/office/powerpoint/2010/main" val="7553012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 Id="rId9" Type="http://schemas.openxmlformats.org/officeDocument/2006/relationships/slideLayout" Target="../slideLayouts/slideLayout16.xml"/><Relationship Id="rId10" Type="http://schemas.openxmlformats.org/officeDocument/2006/relationships/theme" Target="../theme/theme2.xml"/><Relationship Id="rId1" Type="http://schemas.openxmlformats.org/officeDocument/2006/relationships/slideLayout" Target="../slideLayouts/slideLayout8.xml"/><Relationship Id="rId2"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4" Type="http://schemas.openxmlformats.org/officeDocument/2006/relationships/image" Target="../media/image8.png"/><Relationship Id="rId1" Type="http://schemas.openxmlformats.org/officeDocument/2006/relationships/slideLayout" Target="../slideLayouts/slideLayout17.xml"/><Relationship Id="rId2"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theme" Target="../theme/theme4.xml"/><Relationship Id="rId1" Type="http://schemas.openxmlformats.org/officeDocument/2006/relationships/slideLayout" Target="../slideLayouts/slideLayout19.xml"/><Relationship Id="rId2"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5.xml"/><Relationship Id="rId4" Type="http://schemas.openxmlformats.org/officeDocument/2006/relationships/theme" Target="../theme/theme5.xml"/><Relationship Id="rId1" Type="http://schemas.openxmlformats.org/officeDocument/2006/relationships/slideLayout" Target="../slideLayouts/slideLayout23.xml"/><Relationship Id="rId2"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slideLayout" Target="../slideLayouts/slideLayout37.xml"/><Relationship Id="rId13" Type="http://schemas.openxmlformats.org/officeDocument/2006/relationships/theme" Target="../theme/theme6.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76580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605458" y="6355921"/>
            <a:ext cx="538542" cy="502080"/>
          </a:xfrm>
          <a:prstGeom prst="rect">
            <a:avLst/>
          </a:prstGeom>
        </p:spPr>
        <p:txBody>
          <a:bodyPr vert="horz" lIns="91440" tIns="45720" rIns="91440" bIns="45720" rtlCol="0" anchor="ctr"/>
          <a:lstStyle>
            <a:lvl1pPr algn="ctr">
              <a:defRPr sz="1000" b="1">
                <a:solidFill>
                  <a:schemeClr val="bg1"/>
                </a:solidFill>
                <a:latin typeface="Arial" panose="020B0604020202020204" pitchFamily="34" charset="0"/>
                <a:cs typeface="Arial" panose="020B0604020202020204" pitchFamily="34" charset="0"/>
              </a:defRPr>
            </a:lvl1pPr>
          </a:lstStyle>
          <a:p>
            <a:fld id="{69C8E493-8255-40C2-A83F-019E5C054B6D}" type="slidenum">
              <a:rPr lang="en-US" smtClean="0"/>
              <a:pPr/>
              <a:t>‹#›</a:t>
            </a:fld>
            <a:endParaRPr lang="en-US" dirty="0"/>
          </a:p>
        </p:txBody>
      </p:sp>
    </p:spTree>
    <p:extLst>
      <p:ext uri="{BB962C8B-B14F-4D97-AF65-F5344CB8AC3E}">
        <p14:creationId xmlns:p14="http://schemas.microsoft.com/office/powerpoint/2010/main" val="170213002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3" r:id="rId8"/>
    <p:sldLayoutId id="2147483684" r:id="rId9"/>
  </p:sldLayoutIdLst>
  <p:hf sldNum="0" hdr="0" ftr="0" dt="0"/>
  <p:txStyles>
    <p:titleStyle>
      <a:lvl1pPr algn="l" defTabSz="914400" rtl="0" eaLnBrk="1" latinLnBrk="0" hangingPunct="1">
        <a:spcBef>
          <a:spcPct val="0"/>
        </a:spcBef>
        <a:buNone/>
        <a:defRPr sz="3800" b="1" kern="1200">
          <a:solidFill>
            <a:srgbClr val="005BBF"/>
          </a:solidFill>
          <a:latin typeface="Arial Narrow" panose="020B0606020202030204" pitchFamily="34" charset="0"/>
          <a:ea typeface="+mj-ea"/>
          <a:cs typeface="+mj-cs"/>
        </a:defRPr>
      </a:lvl1pPr>
    </p:titleStyle>
    <p:bodyStyle>
      <a:lvl1pPr marL="342900" indent="-342900" algn="l" defTabSz="914400" rtl="0" eaLnBrk="1" latinLnBrk="0" hangingPunct="1">
        <a:spcBef>
          <a:spcPct val="20000"/>
        </a:spcBef>
        <a:buClr>
          <a:srgbClr val="005BBF"/>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005BB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005BBF"/>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005BB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005BB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005B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457200" y="1347951"/>
            <a:ext cx="8229600" cy="2908738"/>
          </a:xfrm>
          <a:prstGeom prst="rect">
            <a:avLst/>
          </a:prstGeom>
        </p:spPr>
        <p:txBody>
          <a:bodyPr vert="horz" lIns="0" tIns="0" rIns="0" bIns="0" rtlCol="0" anchor="ctr">
            <a:noAutofit/>
          </a:bodyPr>
          <a:lstStyle/>
          <a:p>
            <a:r>
              <a:rPr lang="en-US" dirty="0"/>
              <a:t>DIVIDER PAGE TEXT HERE</a:t>
            </a:r>
          </a:p>
        </p:txBody>
      </p:sp>
      <p:sp>
        <p:nvSpPr>
          <p:cNvPr id="8" name="Slide Number Placeholder 6"/>
          <p:cNvSpPr>
            <a:spLocks noGrp="1"/>
          </p:cNvSpPr>
          <p:nvPr>
            <p:ph type="sldNum" sz="quarter" idx="4"/>
          </p:nvPr>
        </p:nvSpPr>
        <p:spPr>
          <a:xfrm>
            <a:off x="8605458" y="6355921"/>
            <a:ext cx="538542" cy="502080"/>
          </a:xfrm>
          <a:prstGeom prst="rect">
            <a:avLst/>
          </a:prstGeom>
        </p:spPr>
        <p:txBody>
          <a:bodyPr anchor="ctr"/>
          <a:lstStyle>
            <a:lvl1pPr algn="ctr">
              <a:defRPr sz="1000" b="1">
                <a:solidFill>
                  <a:schemeClr val="bg1"/>
                </a:solidFill>
                <a:latin typeface="Arial" panose="020B0604020202020204" pitchFamily="34" charset="0"/>
                <a:cs typeface="Arial" panose="020B0604020202020204" pitchFamily="34" charset="0"/>
              </a:defRPr>
            </a:lvl1pPr>
          </a:lstStyle>
          <a:p>
            <a:fld id="{69C8E493-8255-40C2-A83F-019E5C054B6D}" type="slidenum">
              <a:rPr lang="en-US" smtClean="0"/>
              <a:pPr/>
              <a:t>‹#›</a:t>
            </a:fld>
            <a:endParaRPr lang="en-US" dirty="0"/>
          </a:p>
        </p:txBody>
      </p:sp>
      <p:pic>
        <p:nvPicPr>
          <p:cNvPr id="3" name="Picture 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286" y="1"/>
            <a:ext cx="9141714" cy="6858000"/>
          </a:xfrm>
          <a:prstGeom prst="rect">
            <a:avLst/>
          </a:prstGeom>
        </p:spPr>
      </p:pic>
    </p:spTree>
    <p:extLst>
      <p:ext uri="{BB962C8B-B14F-4D97-AF65-F5344CB8AC3E}">
        <p14:creationId xmlns:p14="http://schemas.microsoft.com/office/powerpoint/2010/main" val="2953345600"/>
      </p:ext>
    </p:extLst>
  </p:cSld>
  <p:clrMap bg1="lt1" tx1="dk1" bg2="lt2" tx2="dk2" accent1="accent1" accent2="accent2" accent3="accent3" accent4="accent4" accent5="accent5" accent6="accent6" hlink="hlink" folHlink="folHlink"/>
  <p:sldLayoutIdLst>
    <p:sldLayoutId id="2147483659" r:id="rId1"/>
    <p:sldLayoutId id="2147483673" r:id="rId2"/>
  </p:sldLayoutIdLst>
  <p:hf sldNum="0" hdr="0" ftr="0" dt="0"/>
  <p:txStyles>
    <p:titleStyle>
      <a:lvl1pPr algn="ctr" defTabSz="914400" rtl="0" eaLnBrk="1" latinLnBrk="0" hangingPunct="1">
        <a:lnSpc>
          <a:spcPts val="3000"/>
        </a:lnSpc>
        <a:spcBef>
          <a:spcPts val="0"/>
        </a:spcBef>
        <a:buNone/>
        <a:defRPr sz="2600" b="1" i="0" kern="1200" spc="450" baseline="0">
          <a:solidFill>
            <a:schemeClr val="bg1"/>
          </a:solidFill>
          <a:latin typeface="Arial Black" charset="0"/>
          <a:ea typeface="Arial Black" charset="0"/>
          <a:cs typeface="Arial Black"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005B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506925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843823"/>
      </p:ext>
    </p:extLst>
  </p:cSld>
  <p:clrMap bg1="lt1" tx1="dk1" bg2="lt2" tx2="dk2" accent1="accent1" accent2="accent2" accent3="accent3" accent4="accent4" accent5="accent5" accent6="accent6" hlink="hlink" folHlink="folHlink"/>
  <p:sldLayoutIdLst>
    <p:sldLayoutId id="2147483666" r:id="rId1"/>
    <p:sldLayoutId id="2147483668" r:id="rId2"/>
    <p:sldLayoutId id="2147483669"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t>Wednesday, May 16, 18</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7.emf"/><Relationship Id="rId3"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xml"/><Relationship Id="rId3"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7.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8.xml"/><Relationship Id="rId3"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32.png"/></Relationships>
</file>

<file path=ppt/slides/_rels/slide16.xml.rels><?xml version="1.0" encoding="UTF-8" standalone="yes"?>
<Relationships xmlns="http://schemas.openxmlformats.org/package/2006/relationships"><Relationship Id="rId11" Type="http://schemas.openxmlformats.org/officeDocument/2006/relationships/image" Target="../media/image37.png"/><Relationship Id="rId12" Type="http://schemas.openxmlformats.org/officeDocument/2006/relationships/image" Target="../media/image38.png"/><Relationship Id="rId13" Type="http://schemas.openxmlformats.org/officeDocument/2006/relationships/image" Target="../media/image39.png"/><Relationship Id="rId14" Type="http://schemas.openxmlformats.org/officeDocument/2006/relationships/image" Target="../media/image40.png"/><Relationship Id="rId15" Type="http://schemas.openxmlformats.org/officeDocument/2006/relationships/image" Target="../media/image41.png"/><Relationship Id="rId16" Type="http://schemas.openxmlformats.org/officeDocument/2006/relationships/image" Target="../media/image42.png"/><Relationship Id="rId17" Type="http://schemas.openxmlformats.org/officeDocument/2006/relationships/image" Target="../media/image43.png"/><Relationship Id="rId1" Type="http://schemas.openxmlformats.org/officeDocument/2006/relationships/slideLayout" Target="../slideLayouts/slideLayout27.xml"/><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9" Type="http://schemas.openxmlformats.org/officeDocument/2006/relationships/image" Target="../media/image35.png"/><Relationship Id="rId10"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1" Type="http://schemas.openxmlformats.org/officeDocument/2006/relationships/slideLayout" Target="../slideLayouts/slideLayout27.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jpeg"/><Relationship Id="rId5" Type="http://schemas.openxmlformats.org/officeDocument/2006/relationships/image" Target="../media/image50.png"/><Relationship Id="rId6" Type="http://schemas.openxmlformats.org/officeDocument/2006/relationships/image" Target="../media/image58.svg"/><Relationship Id="rId7" Type="http://schemas.openxmlformats.org/officeDocument/2006/relationships/image" Target="../media/image51.png"/><Relationship Id="rId8" Type="http://schemas.openxmlformats.org/officeDocument/2006/relationships/image" Target="../media/image60.svg"/><Relationship Id="rId9" Type="http://schemas.openxmlformats.org/officeDocument/2006/relationships/image" Target="../media/image52.jpeg"/><Relationship Id="rId1" Type="http://schemas.openxmlformats.org/officeDocument/2006/relationships/slideLayout" Target="../slideLayouts/slideLayout27.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2.xml"/><Relationship Id="rId3"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xml"/><Relationship Id="rId3" Type="http://schemas.openxmlformats.org/officeDocument/2006/relationships/image" Target="../media/image19.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xml"/><Relationship Id="rId3"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7.xml"/><Relationship Id="rId2"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xml"/><Relationship Id="rId3"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7.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7.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 xmlns:a16="http://schemas.microsoft.com/office/drawing/2014/main" id="{A4144618-42AD-4722-AF7C-C075AFAFB28E}"/>
              </a:ext>
            </a:extLst>
          </p:cNvPr>
          <p:cNvSpPr>
            <a:spLocks noGrp="1"/>
          </p:cNvSpPr>
          <p:nvPr>
            <p:ph type="title" idx="4294967295"/>
          </p:nvPr>
        </p:nvSpPr>
        <p:spPr>
          <a:xfrm>
            <a:off x="1164449" y="491579"/>
            <a:ext cx="6716712" cy="2563812"/>
          </a:xfrm>
          <a:prstGeom prst="rect">
            <a:avLst/>
          </a:prstGeom>
        </p:spPr>
        <p:txBody>
          <a:bodyPr>
            <a:normAutofit/>
          </a:bodyPr>
          <a:lstStyle/>
          <a:p>
            <a:pPr>
              <a:lnSpc>
                <a:spcPct val="100000"/>
              </a:lnSpc>
            </a:pPr>
            <a:r>
              <a:rPr lang="en-US" sz="3200" dirty="0" smtClean="0"/>
              <a:t>Regional Recycling Roundtable</a:t>
            </a:r>
            <a:endParaRPr lang="en-US" sz="3200" dirty="0"/>
          </a:p>
        </p:txBody>
      </p:sp>
      <p:sp>
        <p:nvSpPr>
          <p:cNvPr id="10" name="Text Placeholder 6">
            <a:extLst>
              <a:ext uri="{FF2B5EF4-FFF2-40B4-BE49-F238E27FC236}">
                <a16:creationId xmlns="" xmlns:a16="http://schemas.microsoft.com/office/drawing/2014/main" id="{F2C8021B-B647-414F-9FBE-3C3A47767305}"/>
              </a:ext>
            </a:extLst>
          </p:cNvPr>
          <p:cNvSpPr txBox="1">
            <a:spLocks/>
          </p:cNvSpPr>
          <p:nvPr/>
        </p:nvSpPr>
        <p:spPr>
          <a:xfrm>
            <a:off x="1772563" y="2233887"/>
            <a:ext cx="4883786" cy="1145304"/>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buNone/>
            </a:pPr>
            <a:r>
              <a:rPr lang="en-US" sz="2000" dirty="0" smtClean="0">
                <a:solidFill>
                  <a:schemeClr val="tx2"/>
                </a:solidFill>
                <a:cs typeface="Cambria"/>
              </a:rPr>
              <a:t>Houston-Galveston Area Council</a:t>
            </a:r>
          </a:p>
          <a:p>
            <a:pPr marL="0" indent="0" algn="ctr">
              <a:lnSpc>
                <a:spcPct val="100000"/>
              </a:lnSpc>
              <a:buNone/>
            </a:pPr>
            <a:r>
              <a:rPr lang="en-US" sz="2000" dirty="0" smtClean="0">
                <a:solidFill>
                  <a:schemeClr val="tx2"/>
                </a:solidFill>
                <a:cs typeface="Cambria"/>
              </a:rPr>
              <a:t>5/17/2018</a:t>
            </a:r>
            <a:endParaRPr lang="en-US" sz="2000" dirty="0">
              <a:solidFill>
                <a:schemeClr val="tx2"/>
              </a:solidFill>
              <a:cs typeface="Cambria"/>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21" y="17888"/>
            <a:ext cx="4270793" cy="908804"/>
          </a:xfrm>
          <a:prstGeom prst="rect">
            <a:avLst/>
          </a:prstGeom>
          <a:extLst>
            <a:ext uri="{FAA26D3D-D897-4be2-8F04-BA451C77F1D7}">
              <ma14:placeholderFlag xmlns:ma14="http://schemas.microsoft.com/office/mac/drawingml/2011/main"/>
            </a:ext>
          </a:extLst>
        </p:spPr>
      </p:pic>
      <p:pic>
        <p:nvPicPr>
          <p:cNvPr id="7" name="Picture 6"/>
          <p:cNvPicPr>
            <a:picLocks noChangeAspect="1"/>
          </p:cNvPicPr>
          <p:nvPr/>
        </p:nvPicPr>
        <p:blipFill>
          <a:blip r:embed="rId3"/>
          <a:stretch>
            <a:fillRect/>
          </a:stretch>
        </p:blipFill>
        <p:spPr>
          <a:xfrm>
            <a:off x="-5" y="3191244"/>
            <a:ext cx="9144000" cy="3666756"/>
          </a:xfrm>
          <a:prstGeom prst="rect">
            <a:avLst/>
          </a:prstGeom>
        </p:spPr>
      </p:pic>
    </p:spTree>
    <p:extLst>
      <p:ext uri="{BB962C8B-B14F-4D97-AF65-F5344CB8AC3E}">
        <p14:creationId xmlns:p14="http://schemas.microsoft.com/office/powerpoint/2010/main" val="23078606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smtClean="0"/>
              <a:t>Policy Potentials and Opportunities </a:t>
            </a:r>
            <a:endParaRPr lang="en-US" sz="2800" b="1" dirty="0"/>
          </a:p>
        </p:txBody>
      </p:sp>
      <p:sp>
        <p:nvSpPr>
          <p:cNvPr id="3" name="Content Placeholder 2"/>
          <p:cNvSpPr>
            <a:spLocks noGrp="1"/>
          </p:cNvSpPr>
          <p:nvPr>
            <p:ph idx="1"/>
          </p:nvPr>
        </p:nvSpPr>
        <p:spPr>
          <a:xfrm>
            <a:off x="457200" y="1620687"/>
            <a:ext cx="8229600" cy="4876800"/>
          </a:xfrm>
        </p:spPr>
        <p:txBody>
          <a:bodyPr/>
          <a:lstStyle/>
          <a:p>
            <a:r>
              <a:rPr lang="en-US" dirty="0" smtClean="0">
                <a:solidFill>
                  <a:srgbClr val="000000"/>
                </a:solidFill>
              </a:rPr>
              <a:t>Texas </a:t>
            </a:r>
            <a:r>
              <a:rPr lang="en-US" dirty="0">
                <a:solidFill>
                  <a:srgbClr val="000000"/>
                </a:solidFill>
              </a:rPr>
              <a:t>Supreme Court: </a:t>
            </a:r>
            <a:r>
              <a:rPr lang="en-US" i="1" dirty="0">
                <a:solidFill>
                  <a:srgbClr val="000000"/>
                </a:solidFill>
              </a:rPr>
              <a:t>Laredo Merchants Association v. The City of </a:t>
            </a:r>
            <a:r>
              <a:rPr lang="en-US" i="1" dirty="0" smtClean="0">
                <a:solidFill>
                  <a:srgbClr val="000000"/>
                </a:solidFill>
              </a:rPr>
              <a:t>Laredo</a:t>
            </a:r>
          </a:p>
          <a:p>
            <a:r>
              <a:rPr lang="en-US" dirty="0" smtClean="0">
                <a:solidFill>
                  <a:srgbClr val="000000"/>
                </a:solidFill>
              </a:rPr>
              <a:t>Texas House </a:t>
            </a:r>
            <a:r>
              <a:rPr lang="en-US" dirty="0">
                <a:solidFill>
                  <a:srgbClr val="000000"/>
                </a:solidFill>
              </a:rPr>
              <a:t>i</a:t>
            </a:r>
            <a:r>
              <a:rPr lang="en-US" dirty="0" smtClean="0">
                <a:solidFill>
                  <a:srgbClr val="000000"/>
                </a:solidFill>
              </a:rPr>
              <a:t>nterim charges in Environmental Regulations &amp; Appropriations committees</a:t>
            </a:r>
            <a:endParaRPr lang="en-US" dirty="0">
              <a:solidFill>
                <a:srgbClr val="000000"/>
              </a:solidFill>
            </a:endParaRPr>
          </a:p>
          <a:p>
            <a:r>
              <a:rPr lang="en-US" dirty="0" smtClean="0">
                <a:solidFill>
                  <a:srgbClr val="000000"/>
                </a:solidFill>
              </a:rPr>
              <a:t>Landfill permitting </a:t>
            </a:r>
            <a:r>
              <a:rPr lang="en-US" dirty="0" smtClean="0">
                <a:solidFill>
                  <a:srgbClr val="000000"/>
                </a:solidFill>
              </a:rPr>
              <a:t>process</a:t>
            </a:r>
            <a:endParaRPr lang="en-US" dirty="0" smtClean="0">
              <a:solidFill>
                <a:srgbClr val="000000"/>
              </a:solidFill>
            </a:endParaRPr>
          </a:p>
          <a:p>
            <a:r>
              <a:rPr lang="en-US" dirty="0" smtClean="0"/>
              <a:t>Innovative approaches to Funding</a:t>
            </a:r>
            <a:r>
              <a:rPr lang="en-US" dirty="0"/>
              <a:t>!</a:t>
            </a:r>
          </a:p>
          <a:p>
            <a:endParaRPr lang="en-US" i="1" dirty="0">
              <a:solidFill>
                <a:srgbClr val="000000"/>
              </a:solidFill>
            </a:endParaRPr>
          </a:p>
          <a:p>
            <a:pPr marL="0" indent="0">
              <a:buNone/>
            </a:pPr>
            <a:endParaRPr lang="en-US" dirty="0" smtClean="0">
              <a:solidFill>
                <a:srgbClr val="000000"/>
              </a:solidFill>
            </a:endParaRPr>
          </a:p>
          <a:p>
            <a:endParaRPr lang="en-US" i="1" dirty="0">
              <a:solidFill>
                <a:srgbClr val="000000"/>
              </a:solidFill>
            </a:endParaRPr>
          </a:p>
          <a:p>
            <a:endParaRPr lang="en-US" dirty="0"/>
          </a:p>
        </p:txBody>
      </p:sp>
      <p:pic>
        <p:nvPicPr>
          <p:cNvPr id="4" name="Picture 3"/>
          <p:cNvPicPr>
            <a:picLocks noChangeAspect="1"/>
          </p:cNvPicPr>
          <p:nvPr/>
        </p:nvPicPr>
        <p:blipFill>
          <a:blip r:embed="rId3"/>
          <a:stretch>
            <a:fillRect/>
          </a:stretch>
        </p:blipFill>
        <p:spPr>
          <a:xfrm>
            <a:off x="0" y="4950514"/>
            <a:ext cx="9144000" cy="1931487"/>
          </a:xfrm>
          <a:prstGeom prst="rect">
            <a:avLst/>
          </a:prstGeom>
        </p:spPr>
      </p:pic>
    </p:spTree>
    <p:extLst>
      <p:ext uri="{BB962C8B-B14F-4D97-AF65-F5344CB8AC3E}">
        <p14:creationId xmlns:p14="http://schemas.microsoft.com/office/powerpoint/2010/main" val="80926430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Thank you!</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1532" y="5261634"/>
            <a:ext cx="4270793" cy="908804"/>
          </a:xfrm>
          <a:prstGeom prst="rect">
            <a:avLst/>
          </a:prstGeom>
          <a:extLst>
            <a:ext uri="{FAA26D3D-D897-4be2-8F04-BA451C77F1D7}">
              <ma14:placeholderFlag xmlns:ma14="http://schemas.microsoft.com/office/mac/drawingml/2011/main"/>
            </a:ext>
          </a:extLst>
        </p:spPr>
      </p:pic>
      <p:sp>
        <p:nvSpPr>
          <p:cNvPr id="7" name="Rectangle 6">
            <a:extLst>
              <a:ext uri="{FF2B5EF4-FFF2-40B4-BE49-F238E27FC236}">
                <a16:creationId xmlns="" xmlns:a16="http://schemas.microsoft.com/office/drawing/2014/main" id="{C48ED6E5-ED62-4B3F-A821-45758E304A68}"/>
              </a:ext>
            </a:extLst>
          </p:cNvPr>
          <p:cNvSpPr/>
          <p:nvPr/>
        </p:nvSpPr>
        <p:spPr>
          <a:xfrm>
            <a:off x="2828164" y="2486889"/>
            <a:ext cx="3534946" cy="1306549"/>
          </a:xfrm>
          <a:prstGeom prst="rect">
            <a:avLst/>
          </a:prstGeom>
          <a:noFill/>
          <a:ln w="25400" cap="flat" cmpd="sng" algn="ctr">
            <a:noFill/>
            <a:prstDash val="solid"/>
          </a:ln>
          <a:effectLst/>
        </p:spPr>
        <p:txBody>
          <a:bodyPr rtlCol="0" anchor="ctr"/>
          <a:lstStyle/>
          <a:p>
            <a:pPr lvl="0" algn="ctr">
              <a:defRPr/>
            </a:pPr>
            <a:r>
              <a:rPr lang="en-US" sz="2800" dirty="0"/>
              <a:t>Maia </a:t>
            </a:r>
            <a:r>
              <a:rPr lang="en-US" sz="2800" dirty="0" smtClean="0"/>
              <a:t>Corbitt</a:t>
            </a:r>
          </a:p>
          <a:p>
            <a:pPr lvl="0" algn="ctr">
              <a:defRPr/>
            </a:pPr>
            <a:r>
              <a:rPr lang="en-US" sz="2800" dirty="0" smtClean="0"/>
              <a:t>(512) 472-3263</a:t>
            </a:r>
          </a:p>
          <a:p>
            <a:pPr lvl="0" algn="ctr">
              <a:defRPr/>
            </a:pPr>
            <a:r>
              <a:rPr lang="en-US" sz="2800" dirty="0" err="1" smtClean="0"/>
              <a:t>mcorbitt</a:t>
            </a:r>
            <a:r>
              <a:rPr lang="en-US" sz="2800" dirty="0" err="1"/>
              <a:t>@baw.com</a:t>
            </a:r>
            <a:endParaRPr lang="en-US" sz="2800" dirty="0"/>
          </a:p>
        </p:txBody>
      </p:sp>
    </p:spTree>
    <p:extLst>
      <p:ext uri="{BB962C8B-B14F-4D97-AF65-F5344CB8AC3E}">
        <p14:creationId xmlns:p14="http://schemas.microsoft.com/office/powerpoint/2010/main" val="39831205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7565"/>
            <a:ext cx="8229600" cy="990600"/>
          </a:xfrm>
        </p:spPr>
        <p:txBody>
          <a:bodyPr/>
          <a:lstStyle/>
          <a:p>
            <a:r>
              <a:rPr lang="en-US" sz="2800" b="1" dirty="0" smtClean="0"/>
              <a:t>Plastics</a:t>
            </a:r>
            <a:endParaRPr lang="en-US" b="1" dirty="0"/>
          </a:p>
        </p:txBody>
      </p:sp>
      <p:sp>
        <p:nvSpPr>
          <p:cNvPr id="6" name="Content Placeholder 5"/>
          <p:cNvSpPr>
            <a:spLocks noGrp="1"/>
          </p:cNvSpPr>
          <p:nvPr>
            <p:ph idx="1"/>
          </p:nvPr>
        </p:nvSpPr>
        <p:spPr>
          <a:xfrm>
            <a:off x="344086" y="1442380"/>
            <a:ext cx="8342714" cy="4722046"/>
          </a:xfrm>
          <a:solidFill>
            <a:schemeClr val="tx2">
              <a:lumMod val="10000"/>
              <a:lumOff val="90000"/>
              <a:alpha val="64000"/>
            </a:schemeClr>
          </a:solidFill>
        </p:spPr>
        <p:txBody>
          <a:bodyPr>
            <a:normAutofit/>
          </a:bodyPr>
          <a:lstStyle/>
          <a:p>
            <a:r>
              <a:rPr lang="en-US" sz="2000" dirty="0" smtClean="0">
                <a:solidFill>
                  <a:srgbClr val="000000"/>
                </a:solidFill>
                <a:cs typeface="Arial" panose="020B0604020202020204" pitchFamily="34" charset="0"/>
              </a:rPr>
              <a:t>2017 </a:t>
            </a:r>
            <a:r>
              <a:rPr lang="en-US" sz="2000" dirty="0">
                <a:solidFill>
                  <a:srgbClr val="000000"/>
                </a:solidFill>
                <a:cs typeface="Arial" panose="020B0604020202020204" pitchFamily="34" charset="0"/>
              </a:rPr>
              <a:t>Don’t Mess With Texas Attitudes and Behaviors </a:t>
            </a:r>
            <a:r>
              <a:rPr lang="en-US" sz="2000" dirty="0" smtClean="0">
                <a:solidFill>
                  <a:srgbClr val="000000"/>
                </a:solidFill>
                <a:cs typeface="Arial" panose="020B0604020202020204" pitchFamily="34" charset="0"/>
              </a:rPr>
              <a:t>Study respondents</a:t>
            </a:r>
            <a:r>
              <a:rPr lang="en-US" sz="2000" b="1" dirty="0" smtClean="0">
                <a:solidFill>
                  <a:srgbClr val="000000"/>
                </a:solidFill>
                <a:cs typeface="Arial" panose="020B0604020202020204" pitchFamily="34" charset="0"/>
              </a:rPr>
              <a:t> </a:t>
            </a:r>
            <a:r>
              <a:rPr lang="en-US" sz="2000" b="1" dirty="0">
                <a:solidFill>
                  <a:srgbClr val="000000"/>
                </a:solidFill>
                <a:cs typeface="Arial" panose="020B0604020202020204" pitchFamily="34" charset="0"/>
              </a:rPr>
              <a:t>ranked plastic bags/other plastic as the highest “very serious” form of litter</a:t>
            </a:r>
            <a:r>
              <a:rPr lang="en-US" sz="2000" i="1" dirty="0" smtClean="0">
                <a:solidFill>
                  <a:srgbClr val="000000"/>
                </a:solidFill>
              </a:rPr>
              <a:t> </a:t>
            </a:r>
          </a:p>
          <a:p>
            <a:endParaRPr lang="en-US" sz="2000" i="1" dirty="0" smtClean="0">
              <a:solidFill>
                <a:srgbClr val="000000"/>
              </a:solidFill>
            </a:endParaRPr>
          </a:p>
          <a:p>
            <a:pPr>
              <a:lnSpc>
                <a:spcPts val="2400"/>
              </a:lnSpc>
              <a:spcBef>
                <a:spcPts val="0"/>
              </a:spcBef>
            </a:pPr>
            <a:r>
              <a:rPr lang="en-US" sz="2000" b="1" dirty="0">
                <a:solidFill>
                  <a:srgbClr val="000000"/>
                </a:solidFill>
                <a:cs typeface="Arial" panose="020B0604020202020204" pitchFamily="34" charset="0"/>
              </a:rPr>
              <a:t>13 million plastic film items &amp; 17 million water bottles littered</a:t>
            </a:r>
            <a:r>
              <a:rPr lang="en-US" sz="2000" dirty="0">
                <a:solidFill>
                  <a:srgbClr val="000000"/>
                </a:solidFill>
                <a:cs typeface="Arial" panose="020B0604020202020204" pitchFamily="34" charset="0"/>
              </a:rPr>
              <a:t> in </a:t>
            </a:r>
            <a:r>
              <a:rPr lang="en-US" sz="2000" dirty="0" smtClean="0">
                <a:solidFill>
                  <a:srgbClr val="000000"/>
                </a:solidFill>
                <a:cs typeface="Arial" panose="020B0604020202020204" pitchFamily="34" charset="0"/>
              </a:rPr>
              <a:t>2014</a:t>
            </a:r>
          </a:p>
          <a:p>
            <a:pPr>
              <a:lnSpc>
                <a:spcPts val="2400"/>
              </a:lnSpc>
              <a:spcBef>
                <a:spcPts val="0"/>
              </a:spcBef>
            </a:pPr>
            <a:endParaRPr lang="en-US" sz="2000" dirty="0">
              <a:solidFill>
                <a:srgbClr val="000000"/>
              </a:solidFill>
              <a:cs typeface="Arial" panose="020B0604020202020204" pitchFamily="34" charset="0"/>
            </a:endParaRPr>
          </a:p>
          <a:p>
            <a:pPr>
              <a:lnSpc>
                <a:spcPts val="2400"/>
              </a:lnSpc>
              <a:spcBef>
                <a:spcPts val="0"/>
              </a:spcBef>
            </a:pPr>
            <a:r>
              <a:rPr lang="en-US" sz="2000" b="1" dirty="0">
                <a:solidFill>
                  <a:srgbClr val="000000"/>
                </a:solidFill>
                <a:cs typeface="Arial" panose="020B0604020202020204" pitchFamily="34" charset="0"/>
              </a:rPr>
              <a:t>Plastics accounted for 44% of items </a:t>
            </a:r>
            <a:r>
              <a:rPr lang="en-US" sz="2000" dirty="0">
                <a:solidFill>
                  <a:srgbClr val="000000"/>
                </a:solidFill>
                <a:cs typeface="Arial" panose="020B0604020202020204" pitchFamily="34" charset="0"/>
              </a:rPr>
              <a:t>removed from Adopt a Beach </a:t>
            </a:r>
            <a:r>
              <a:rPr lang="en-US" sz="2000" dirty="0" smtClean="0">
                <a:solidFill>
                  <a:srgbClr val="000000"/>
                </a:solidFill>
                <a:cs typeface="Arial" panose="020B0604020202020204" pitchFamily="34" charset="0"/>
              </a:rPr>
              <a:t>Program</a:t>
            </a:r>
          </a:p>
          <a:p>
            <a:pPr>
              <a:lnSpc>
                <a:spcPts val="2400"/>
              </a:lnSpc>
              <a:spcBef>
                <a:spcPts val="0"/>
              </a:spcBef>
            </a:pPr>
            <a:endParaRPr lang="en-US" sz="2000" dirty="0" smtClean="0">
              <a:solidFill>
                <a:srgbClr val="000000"/>
              </a:solidFill>
              <a:cs typeface="Arial" panose="020B0604020202020204" pitchFamily="34" charset="0"/>
            </a:endParaRPr>
          </a:p>
          <a:p>
            <a:pPr>
              <a:lnSpc>
                <a:spcPts val="2400"/>
              </a:lnSpc>
              <a:spcBef>
                <a:spcPts val="0"/>
              </a:spcBef>
            </a:pPr>
            <a:r>
              <a:rPr lang="en-US" sz="2000" dirty="0">
                <a:solidFill>
                  <a:srgbClr val="000000"/>
                </a:solidFill>
                <a:ea typeface="Arial Black" charset="0"/>
                <a:cs typeface="Arial" panose="020B0604020202020204" pitchFamily="34" charset="0"/>
              </a:rPr>
              <a:t>Nine Texas cities spend </a:t>
            </a:r>
            <a:r>
              <a:rPr lang="en-US" sz="2000" b="1" dirty="0">
                <a:solidFill>
                  <a:srgbClr val="000000"/>
                </a:solidFill>
                <a:ea typeface="Arial Black" charset="0"/>
                <a:cs typeface="Arial" panose="020B0604020202020204" pitchFamily="34" charset="0"/>
              </a:rPr>
              <a:t>$50 million annually </a:t>
            </a:r>
            <a:r>
              <a:rPr lang="en-US" sz="2000" dirty="0">
                <a:solidFill>
                  <a:srgbClr val="000000"/>
                </a:solidFill>
                <a:ea typeface="Arial Black" charset="0"/>
                <a:cs typeface="Arial" panose="020B0604020202020204" pitchFamily="34" charset="0"/>
              </a:rPr>
              <a:t>on litter &amp; illegal </a:t>
            </a:r>
            <a:r>
              <a:rPr lang="en-US" sz="2000" dirty="0" smtClean="0">
                <a:solidFill>
                  <a:srgbClr val="000000"/>
                </a:solidFill>
                <a:ea typeface="Arial Black" charset="0"/>
                <a:cs typeface="Arial" panose="020B0604020202020204" pitchFamily="34" charset="0"/>
              </a:rPr>
              <a:t>dumping</a:t>
            </a:r>
          </a:p>
          <a:p>
            <a:pPr>
              <a:lnSpc>
                <a:spcPts val="2400"/>
              </a:lnSpc>
              <a:spcBef>
                <a:spcPts val="0"/>
              </a:spcBef>
            </a:pPr>
            <a:endParaRPr lang="en-US" sz="2000" dirty="0">
              <a:solidFill>
                <a:srgbClr val="000000"/>
              </a:solidFill>
              <a:ea typeface="Arial Black" charset="0"/>
              <a:cs typeface="Arial" panose="020B0604020202020204" pitchFamily="34" charset="0"/>
            </a:endParaRPr>
          </a:p>
          <a:p>
            <a:pPr>
              <a:lnSpc>
                <a:spcPts val="2400"/>
              </a:lnSpc>
              <a:spcBef>
                <a:spcPts val="0"/>
              </a:spcBef>
            </a:pPr>
            <a:r>
              <a:rPr lang="en-US" sz="2000" dirty="0" err="1" smtClean="0">
                <a:solidFill>
                  <a:srgbClr val="000000"/>
                </a:solidFill>
                <a:ea typeface="Arial Black" charset="0"/>
                <a:cs typeface="Arial" panose="020B0604020202020204" pitchFamily="34" charset="0"/>
              </a:rPr>
              <a:t>TxDOT</a:t>
            </a:r>
            <a:r>
              <a:rPr lang="en-US" sz="2000" dirty="0" smtClean="0">
                <a:solidFill>
                  <a:srgbClr val="000000"/>
                </a:solidFill>
                <a:ea typeface="Arial Black" charset="0"/>
                <a:cs typeface="Arial" panose="020B0604020202020204" pitchFamily="34" charset="0"/>
              </a:rPr>
              <a:t> </a:t>
            </a:r>
            <a:r>
              <a:rPr lang="en-US" sz="2000" dirty="0">
                <a:solidFill>
                  <a:srgbClr val="000000"/>
                </a:solidFill>
                <a:ea typeface="Arial Black" charset="0"/>
                <a:cs typeface="Arial" panose="020B0604020202020204" pitchFamily="34" charset="0"/>
              </a:rPr>
              <a:t>spends </a:t>
            </a:r>
            <a:r>
              <a:rPr lang="en-US" sz="2000" b="1" dirty="0">
                <a:solidFill>
                  <a:srgbClr val="000000"/>
                </a:solidFill>
                <a:ea typeface="Arial Black" charset="0"/>
                <a:cs typeface="Arial" panose="020B0604020202020204" pitchFamily="34" charset="0"/>
              </a:rPr>
              <a:t>$47 million annually on </a:t>
            </a:r>
            <a:r>
              <a:rPr lang="en-US" sz="2000" b="1" dirty="0" err="1">
                <a:solidFill>
                  <a:srgbClr val="000000"/>
                </a:solidFill>
                <a:ea typeface="Arial Black" charset="0"/>
                <a:cs typeface="Arial" panose="020B0604020202020204" pitchFamily="34" charset="0"/>
              </a:rPr>
              <a:t>clean-ups</a:t>
            </a:r>
            <a:endParaRPr lang="en-US" sz="2000" b="1" dirty="0">
              <a:solidFill>
                <a:srgbClr val="000000"/>
              </a:solidFill>
              <a:ea typeface="Arial Black" charset="0"/>
              <a:cs typeface="Arial" panose="020B0604020202020204" pitchFamily="34" charset="0"/>
            </a:endParaRPr>
          </a:p>
          <a:p>
            <a:pPr>
              <a:lnSpc>
                <a:spcPts val="2400"/>
              </a:lnSpc>
              <a:spcBef>
                <a:spcPts val="0"/>
              </a:spcBef>
            </a:pPr>
            <a:endParaRPr lang="en-US" sz="2000" dirty="0">
              <a:solidFill>
                <a:srgbClr val="0052BB"/>
              </a:solidFill>
              <a:latin typeface="Arial" panose="020B0604020202020204" pitchFamily="34" charset="0"/>
              <a:cs typeface="Arial" panose="020B0604020202020204" pitchFamily="34" charset="0"/>
            </a:endParaRPr>
          </a:p>
          <a:p>
            <a:endParaRPr lang="en-US" sz="2000" i="1" dirty="0" smtClean="0">
              <a:solidFill>
                <a:srgbClr val="000000"/>
              </a:solidFill>
            </a:endParaRPr>
          </a:p>
          <a:p>
            <a:pPr marL="0" indent="0">
              <a:buNone/>
            </a:pPr>
            <a:endParaRPr lang="en-US" dirty="0"/>
          </a:p>
        </p:txBody>
      </p:sp>
    </p:spTree>
    <p:extLst>
      <p:ext uri="{BB962C8B-B14F-4D97-AF65-F5344CB8AC3E}">
        <p14:creationId xmlns:p14="http://schemas.microsoft.com/office/powerpoint/2010/main" val="373598657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2637865" y="3088342"/>
            <a:ext cx="2959100" cy="2743200"/>
          </a:xfrm>
          <a:prstGeom prst="rect">
            <a:avLst/>
          </a:prstGeom>
        </p:spPr>
      </p:pic>
      <p:sp>
        <p:nvSpPr>
          <p:cNvPr id="2" name="Title 1"/>
          <p:cNvSpPr>
            <a:spLocks noGrp="1"/>
          </p:cNvSpPr>
          <p:nvPr>
            <p:ph type="title"/>
          </p:nvPr>
        </p:nvSpPr>
        <p:spPr>
          <a:xfrm>
            <a:off x="317500" y="357421"/>
            <a:ext cx="7620000" cy="817562"/>
          </a:xfrm>
        </p:spPr>
        <p:txBody>
          <a:bodyPr>
            <a:normAutofit/>
          </a:bodyPr>
          <a:lstStyle/>
          <a:p>
            <a:pPr algn="ctr"/>
            <a:r>
              <a:rPr lang="is-IS" sz="2800" b="1" dirty="0" smtClean="0"/>
              <a:t>Plastic to Work System</a:t>
            </a:r>
            <a:endParaRPr lang="en-US" sz="2800" b="1" dirty="0"/>
          </a:p>
        </p:txBody>
      </p:sp>
      <p:sp>
        <p:nvSpPr>
          <p:cNvPr id="3" name="TextBox 2"/>
          <p:cNvSpPr txBox="1"/>
          <p:nvPr/>
        </p:nvSpPr>
        <p:spPr>
          <a:xfrm>
            <a:off x="532611" y="1042022"/>
            <a:ext cx="7968672" cy="646331"/>
          </a:xfrm>
          <a:prstGeom prst="rect">
            <a:avLst/>
          </a:prstGeom>
          <a:noFill/>
        </p:spPr>
        <p:txBody>
          <a:bodyPr wrap="square" rtlCol="0">
            <a:spAutoFit/>
          </a:bodyPr>
          <a:lstStyle/>
          <a:p>
            <a:r>
              <a:rPr lang="en-US" dirty="0" smtClean="0"/>
              <a:t>Create monetary incentive for aggregation and return of plastics with end markets in Texas – PET and plastic film – while funding critical state needs.</a:t>
            </a:r>
            <a:endParaRPr lang="en-US" dirty="0"/>
          </a:p>
        </p:txBody>
      </p:sp>
      <p:sp>
        <p:nvSpPr>
          <p:cNvPr id="6" name="Donut 5"/>
          <p:cNvSpPr/>
          <p:nvPr/>
        </p:nvSpPr>
        <p:spPr>
          <a:xfrm>
            <a:off x="1957294" y="2271060"/>
            <a:ext cx="4512235" cy="4273179"/>
          </a:xfrm>
          <a:prstGeom prst="donut">
            <a:avLst>
              <a:gd name="adj" fmla="val 8749"/>
            </a:avLst>
          </a:prstGeom>
          <a:ln>
            <a:solidFill>
              <a:srgbClr val="0052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Half Frame 11"/>
          <p:cNvSpPr/>
          <p:nvPr/>
        </p:nvSpPr>
        <p:spPr>
          <a:xfrm rot="239934">
            <a:off x="5268257" y="2617695"/>
            <a:ext cx="917389" cy="941293"/>
          </a:xfrm>
          <a:prstGeom prst="halfFrame">
            <a:avLst/>
          </a:prstGeom>
          <a:ln>
            <a:solidFill>
              <a:srgbClr val="0052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346048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848" y="25158"/>
            <a:ext cx="7620000" cy="1143000"/>
          </a:xfrm>
        </p:spPr>
        <p:txBody>
          <a:bodyPr/>
          <a:lstStyle/>
          <a:p>
            <a:pPr algn="ctr"/>
            <a:r>
              <a:rPr lang="en-US" sz="2800" b="1" dirty="0" smtClean="0"/>
              <a:t>Plastic to Work </a:t>
            </a:r>
            <a:r>
              <a:rPr lang="en-US" dirty="0" smtClean="0"/>
              <a:t>	</a:t>
            </a:r>
            <a:endParaRPr lang="en-US" dirty="0"/>
          </a:p>
        </p:txBody>
      </p:sp>
      <p:sp>
        <p:nvSpPr>
          <p:cNvPr id="3" name="Content Placeholder 2"/>
          <p:cNvSpPr>
            <a:spLocks noGrp="1"/>
          </p:cNvSpPr>
          <p:nvPr>
            <p:ph idx="1"/>
          </p:nvPr>
        </p:nvSpPr>
        <p:spPr>
          <a:xfrm>
            <a:off x="457200" y="1168158"/>
            <a:ext cx="7620000" cy="5232642"/>
          </a:xfrm>
        </p:spPr>
        <p:txBody>
          <a:bodyPr>
            <a:normAutofit lnSpcReduction="10000"/>
          </a:bodyPr>
          <a:lstStyle/>
          <a:p>
            <a:r>
              <a:rPr lang="en-US" sz="2200" dirty="0" smtClean="0"/>
              <a:t>Place a </a:t>
            </a:r>
            <a:r>
              <a:rPr lang="en-US" sz="2200" b="1" dirty="0" smtClean="0"/>
              <a:t>1</a:t>
            </a:r>
            <a:r>
              <a:rPr lang="en-US" sz="2200" b="1" dirty="0"/>
              <a:t>¢ collection</a:t>
            </a:r>
            <a:r>
              <a:rPr lang="en-US" sz="2200" dirty="0"/>
              <a:t> at the point of sale for non-alcoholic PET beverage bottles and plastic bags/film used to carry or transport purchased items </a:t>
            </a:r>
          </a:p>
          <a:p>
            <a:r>
              <a:rPr lang="en-US" sz="2200" dirty="0"/>
              <a:t>Consumers can then receive an initial </a:t>
            </a:r>
            <a:r>
              <a:rPr lang="en-US" sz="2200" b="1" dirty="0"/>
              <a:t>rebate of 25¢ per pound </a:t>
            </a:r>
            <a:r>
              <a:rPr lang="en-US" sz="2200" dirty="0"/>
              <a:t>for redeemed PET beverage bottles and plastic bag/film material, </a:t>
            </a:r>
            <a:r>
              <a:rPr lang="en-US" sz="2200" u="sng" dirty="0"/>
              <a:t>including</a:t>
            </a:r>
            <a:r>
              <a:rPr lang="en-US" sz="2200" dirty="0"/>
              <a:t> additional film plastic not included in collection amount (ex. clean, dry film packaging) </a:t>
            </a:r>
          </a:p>
          <a:p>
            <a:r>
              <a:rPr lang="en-US" sz="2200" dirty="0" smtClean="0"/>
              <a:t>Processors would receive </a:t>
            </a:r>
            <a:r>
              <a:rPr lang="en-US" sz="2200" b="1" dirty="0" smtClean="0"/>
              <a:t>handling fees (60¢ per pound in an urban area, 90¢ per pound in a rural area) </a:t>
            </a:r>
            <a:r>
              <a:rPr lang="en-US" sz="2200" dirty="0" smtClean="0"/>
              <a:t>once material is sold to an end market for ‘recycling’</a:t>
            </a:r>
          </a:p>
          <a:p>
            <a:r>
              <a:rPr lang="en-US" sz="2200" dirty="0"/>
              <a:t>A consortium of system representatives would have </a:t>
            </a:r>
            <a:r>
              <a:rPr lang="en-US" sz="2200" b="1" dirty="0"/>
              <a:t>ability to adjust variables </a:t>
            </a:r>
            <a:r>
              <a:rPr lang="en-US" sz="2200" dirty="0"/>
              <a:t>to ensure viable incentive to return material, appropriate amount in handling fee to support redemption options for public convenience, and provide for positive program funding</a:t>
            </a:r>
            <a:r>
              <a:rPr lang="en-US" sz="2200" dirty="0" smtClean="0"/>
              <a:t>.</a:t>
            </a:r>
            <a:endParaRPr lang="en-US" sz="2200" dirty="0"/>
          </a:p>
          <a:p>
            <a:endParaRPr lang="en-US" dirty="0"/>
          </a:p>
        </p:txBody>
      </p:sp>
    </p:spTree>
    <p:extLst>
      <p:ext uri="{BB962C8B-B14F-4D97-AF65-F5344CB8AC3E}">
        <p14:creationId xmlns:p14="http://schemas.microsoft.com/office/powerpoint/2010/main" val="193853703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7922"/>
          <a:stretch/>
        </p:blipFill>
        <p:spPr>
          <a:xfrm>
            <a:off x="0" y="1701032"/>
            <a:ext cx="9144000" cy="5157015"/>
          </a:xfrm>
          <a:prstGeom prst="rect">
            <a:avLst/>
          </a:prstGeom>
        </p:spPr>
      </p:pic>
      <p:sp>
        <p:nvSpPr>
          <p:cNvPr id="2" name="Title 1"/>
          <p:cNvSpPr>
            <a:spLocks noGrp="1"/>
          </p:cNvSpPr>
          <p:nvPr>
            <p:ph type="title"/>
          </p:nvPr>
        </p:nvSpPr>
        <p:spPr>
          <a:xfrm>
            <a:off x="457200" y="0"/>
            <a:ext cx="8686800" cy="1756316"/>
          </a:xfrm>
          <a:solidFill>
            <a:srgbClr val="FFFFFF"/>
          </a:solidFill>
        </p:spPr>
        <p:txBody>
          <a:bodyPr/>
          <a:lstStyle/>
          <a:p>
            <a:pPr algn="ctr"/>
            <a:r>
              <a:rPr lang="en-US" sz="4000" dirty="0" smtClean="0"/>
              <a:t>Number of plastic items in a pound</a:t>
            </a:r>
            <a:endParaRPr lang="en-US" sz="4000" dirty="0"/>
          </a:p>
        </p:txBody>
      </p:sp>
    </p:spTree>
    <p:extLst>
      <p:ext uri="{BB962C8B-B14F-4D97-AF65-F5344CB8AC3E}">
        <p14:creationId xmlns:p14="http://schemas.microsoft.com/office/powerpoint/2010/main" val="353843950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920613" y="273037"/>
            <a:ext cx="823237" cy="1023904"/>
            <a:chOff x="3710842" y="198119"/>
            <a:chExt cx="823237" cy="1023904"/>
          </a:xfrm>
        </p:grpSpPr>
        <p:pic>
          <p:nvPicPr>
            <p:cNvPr id="5" name="Picture 4"/>
            <p:cNvPicPr>
              <a:picLocks noChangeAspect="1"/>
            </p:cNvPicPr>
            <p:nvPr/>
          </p:nvPicPr>
          <p:blipFill rotWithShape="1">
            <a:blip r:embed="rId2"/>
            <a:srcRect l="20193" r="28657"/>
            <a:stretch/>
          </p:blipFill>
          <p:spPr>
            <a:xfrm>
              <a:off x="4010354" y="198119"/>
              <a:ext cx="523725" cy="1023904"/>
            </a:xfrm>
            <a:prstGeom prst="rect">
              <a:avLst/>
            </a:prstGeom>
            <a:noFill/>
            <a:ln>
              <a:noFill/>
            </a:ln>
          </p:spPr>
        </p:pic>
        <p:pic>
          <p:nvPicPr>
            <p:cNvPr id="6" name="Picture 5"/>
            <p:cNvPicPr>
              <a:picLocks noChangeAspect="1"/>
            </p:cNvPicPr>
            <p:nvPr/>
          </p:nvPicPr>
          <p:blipFill rotWithShape="1">
            <a:blip r:embed="rId3"/>
            <a:srcRect r="7693"/>
            <a:stretch/>
          </p:blipFill>
          <p:spPr>
            <a:xfrm>
              <a:off x="3710842" y="644956"/>
              <a:ext cx="395352" cy="430708"/>
            </a:xfrm>
            <a:prstGeom prst="rect">
              <a:avLst/>
            </a:prstGeom>
          </p:spPr>
        </p:pic>
      </p:grpSp>
      <p:graphicFrame>
        <p:nvGraphicFramePr>
          <p:cNvPr id="7" name="Diagram 6"/>
          <p:cNvGraphicFramePr/>
          <p:nvPr>
            <p:extLst>
              <p:ext uri="{D42A27DB-BD31-4B8C-83A1-F6EECF244321}">
                <p14:modId xmlns:p14="http://schemas.microsoft.com/office/powerpoint/2010/main" val="3753043457"/>
              </p:ext>
            </p:extLst>
          </p:nvPr>
        </p:nvGraphicFramePr>
        <p:xfrm>
          <a:off x="1524114" y="1145049"/>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p:cNvPicPr>
            <a:picLocks noChangeAspect="1"/>
          </p:cNvPicPr>
          <p:nvPr/>
        </p:nvPicPr>
        <p:blipFill rotWithShape="1">
          <a:blip r:embed="rId2"/>
          <a:srcRect l="20193" r="28657"/>
          <a:stretch/>
        </p:blipFill>
        <p:spPr>
          <a:xfrm>
            <a:off x="4332232" y="249073"/>
            <a:ext cx="523725" cy="1023904"/>
          </a:xfrm>
          <a:prstGeom prst="rect">
            <a:avLst/>
          </a:prstGeom>
        </p:spPr>
      </p:pic>
      <p:grpSp>
        <p:nvGrpSpPr>
          <p:cNvPr id="9" name="Group 8"/>
          <p:cNvGrpSpPr/>
          <p:nvPr/>
        </p:nvGrpSpPr>
        <p:grpSpPr>
          <a:xfrm>
            <a:off x="6814150" y="1543159"/>
            <a:ext cx="1259889" cy="1154513"/>
            <a:chOff x="781476" y="4816558"/>
            <a:chExt cx="1259889" cy="1154513"/>
          </a:xfrm>
        </p:grpSpPr>
        <p:pic>
          <p:nvPicPr>
            <p:cNvPr id="10" name="Picture 9"/>
            <p:cNvPicPr>
              <a:picLocks noChangeAspect="1"/>
            </p:cNvPicPr>
            <p:nvPr/>
          </p:nvPicPr>
          <p:blipFill>
            <a:blip r:embed="rId9"/>
            <a:stretch>
              <a:fillRect/>
            </a:stretch>
          </p:blipFill>
          <p:spPr>
            <a:xfrm>
              <a:off x="781476" y="4816558"/>
              <a:ext cx="1259889" cy="1154513"/>
            </a:xfrm>
            <a:prstGeom prst="rect">
              <a:avLst/>
            </a:prstGeom>
          </p:spPr>
        </p:pic>
        <p:sp>
          <p:nvSpPr>
            <p:cNvPr id="11" name="Rounded Rectangle 10"/>
            <p:cNvSpPr/>
            <p:nvPr/>
          </p:nvSpPr>
          <p:spPr>
            <a:xfrm>
              <a:off x="1113341" y="4842298"/>
              <a:ext cx="620095" cy="146107"/>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b="1" dirty="0" smtClean="0">
                  <a:solidFill>
                    <a:srgbClr val="FF0000"/>
                  </a:solidFill>
                  <a:latin typeface="Comic Sans MS"/>
                  <a:cs typeface="Comic Sans MS"/>
                </a:rPr>
                <a:t>Store</a:t>
              </a:r>
            </a:p>
          </p:txBody>
        </p:sp>
      </p:grpSp>
      <p:pic>
        <p:nvPicPr>
          <p:cNvPr id="12" name="Picture 11"/>
          <p:cNvPicPr>
            <a:picLocks noChangeAspect="1"/>
          </p:cNvPicPr>
          <p:nvPr/>
        </p:nvPicPr>
        <p:blipFill rotWithShape="1">
          <a:blip r:embed="rId10"/>
          <a:srcRect l="26405" r="24533"/>
          <a:stretch/>
        </p:blipFill>
        <p:spPr>
          <a:xfrm>
            <a:off x="6984280" y="2756584"/>
            <a:ext cx="323469" cy="845260"/>
          </a:xfrm>
          <a:prstGeom prst="rect">
            <a:avLst/>
          </a:prstGeom>
        </p:spPr>
      </p:pic>
      <p:pic>
        <p:nvPicPr>
          <p:cNvPr id="13" name="Picture 12"/>
          <p:cNvPicPr>
            <a:picLocks noChangeAspect="1"/>
          </p:cNvPicPr>
          <p:nvPr/>
        </p:nvPicPr>
        <p:blipFill>
          <a:blip r:embed="rId11"/>
          <a:stretch>
            <a:fillRect/>
          </a:stretch>
        </p:blipFill>
        <p:spPr>
          <a:xfrm>
            <a:off x="6779622" y="3562639"/>
            <a:ext cx="732785" cy="1285354"/>
          </a:xfrm>
          <a:prstGeom prst="rect">
            <a:avLst/>
          </a:prstGeom>
        </p:spPr>
      </p:pic>
      <p:pic>
        <p:nvPicPr>
          <p:cNvPr id="14" name="Picture 13"/>
          <p:cNvPicPr>
            <a:picLocks noChangeAspect="1"/>
          </p:cNvPicPr>
          <p:nvPr/>
        </p:nvPicPr>
        <p:blipFill>
          <a:blip r:embed="rId12"/>
          <a:stretch>
            <a:fillRect/>
          </a:stretch>
        </p:blipFill>
        <p:spPr>
          <a:xfrm>
            <a:off x="8086086" y="3009071"/>
            <a:ext cx="371915" cy="370261"/>
          </a:xfrm>
          <a:prstGeom prst="rect">
            <a:avLst/>
          </a:prstGeom>
        </p:spPr>
      </p:pic>
      <p:pic>
        <p:nvPicPr>
          <p:cNvPr id="15" name="Picture 14"/>
          <p:cNvPicPr>
            <a:picLocks noChangeAspect="1"/>
          </p:cNvPicPr>
          <p:nvPr/>
        </p:nvPicPr>
        <p:blipFill>
          <a:blip r:embed="rId12"/>
          <a:stretch>
            <a:fillRect/>
          </a:stretch>
        </p:blipFill>
        <p:spPr>
          <a:xfrm>
            <a:off x="8086086" y="3991737"/>
            <a:ext cx="371915" cy="370261"/>
          </a:xfrm>
          <a:prstGeom prst="rect">
            <a:avLst/>
          </a:prstGeom>
        </p:spPr>
      </p:pic>
      <p:sp>
        <p:nvSpPr>
          <p:cNvPr id="16" name="Equal 15"/>
          <p:cNvSpPr/>
          <p:nvPr/>
        </p:nvSpPr>
        <p:spPr>
          <a:xfrm>
            <a:off x="7667525" y="3099960"/>
            <a:ext cx="239607" cy="279372"/>
          </a:xfrm>
          <a:prstGeom prst="mathEqual">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Equal 16"/>
          <p:cNvSpPr/>
          <p:nvPr/>
        </p:nvSpPr>
        <p:spPr>
          <a:xfrm>
            <a:off x="7700125" y="4019208"/>
            <a:ext cx="239607" cy="279372"/>
          </a:xfrm>
          <a:prstGeom prst="mathEqual">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8" name="Picture 17"/>
          <p:cNvPicPr>
            <a:picLocks noChangeAspect="1"/>
          </p:cNvPicPr>
          <p:nvPr/>
        </p:nvPicPr>
        <p:blipFill>
          <a:blip r:embed="rId13"/>
          <a:stretch>
            <a:fillRect/>
          </a:stretch>
        </p:blipFill>
        <p:spPr>
          <a:xfrm>
            <a:off x="4070369" y="5248540"/>
            <a:ext cx="1125500" cy="1125500"/>
          </a:xfrm>
          <a:prstGeom prst="rect">
            <a:avLst/>
          </a:prstGeom>
        </p:spPr>
      </p:pic>
      <p:grpSp>
        <p:nvGrpSpPr>
          <p:cNvPr id="19" name="Group 18"/>
          <p:cNvGrpSpPr/>
          <p:nvPr/>
        </p:nvGrpSpPr>
        <p:grpSpPr>
          <a:xfrm>
            <a:off x="583093" y="1416067"/>
            <a:ext cx="1259889" cy="1151673"/>
            <a:chOff x="151533" y="2625229"/>
            <a:chExt cx="1259889" cy="1151673"/>
          </a:xfrm>
        </p:grpSpPr>
        <p:pic>
          <p:nvPicPr>
            <p:cNvPr id="20" name="Picture 19"/>
            <p:cNvPicPr>
              <a:picLocks noChangeAspect="1"/>
            </p:cNvPicPr>
            <p:nvPr/>
          </p:nvPicPr>
          <p:blipFill>
            <a:blip r:embed="rId9"/>
            <a:stretch>
              <a:fillRect/>
            </a:stretch>
          </p:blipFill>
          <p:spPr>
            <a:xfrm>
              <a:off x="151533" y="2625229"/>
              <a:ext cx="1259889" cy="1151673"/>
            </a:xfrm>
            <a:prstGeom prst="rect">
              <a:avLst/>
            </a:prstGeom>
          </p:spPr>
        </p:pic>
        <p:sp>
          <p:nvSpPr>
            <p:cNvPr id="21" name="Rounded Rectangle 20"/>
            <p:cNvSpPr/>
            <p:nvPr/>
          </p:nvSpPr>
          <p:spPr>
            <a:xfrm>
              <a:off x="487672" y="2645593"/>
              <a:ext cx="620095" cy="146107"/>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b="1" dirty="0" smtClean="0">
                  <a:solidFill>
                    <a:srgbClr val="FF0000"/>
                  </a:solidFill>
                  <a:latin typeface="Comic Sans MS"/>
                  <a:cs typeface="Comic Sans MS"/>
                </a:rPr>
                <a:t>Redemption </a:t>
              </a:r>
              <a:endParaRPr lang="en-US" sz="600" b="1" dirty="0">
                <a:solidFill>
                  <a:srgbClr val="FF0000"/>
                </a:solidFill>
                <a:latin typeface="Comic Sans MS"/>
                <a:cs typeface="Comic Sans MS"/>
              </a:endParaRPr>
            </a:p>
          </p:txBody>
        </p:sp>
      </p:grpSp>
      <p:pic>
        <p:nvPicPr>
          <p:cNvPr id="22" name="Picture 21"/>
          <p:cNvPicPr>
            <a:picLocks noChangeAspect="1"/>
          </p:cNvPicPr>
          <p:nvPr/>
        </p:nvPicPr>
        <p:blipFill rotWithShape="1">
          <a:blip r:embed="rId14"/>
          <a:srcRect l="6379" t="9845" r="1949" b="9007"/>
          <a:stretch/>
        </p:blipFill>
        <p:spPr>
          <a:xfrm>
            <a:off x="137322" y="3516941"/>
            <a:ext cx="944748" cy="612065"/>
          </a:xfrm>
          <a:prstGeom prst="rect">
            <a:avLst/>
          </a:prstGeom>
        </p:spPr>
      </p:pic>
      <p:pic>
        <p:nvPicPr>
          <p:cNvPr id="23" name="Picture 22"/>
          <p:cNvPicPr>
            <a:picLocks noChangeAspect="1"/>
          </p:cNvPicPr>
          <p:nvPr/>
        </p:nvPicPr>
        <p:blipFill rotWithShape="1">
          <a:blip r:embed="rId15"/>
          <a:srcRect l="13606" t="9156" r="9555" b="6668"/>
          <a:stretch/>
        </p:blipFill>
        <p:spPr>
          <a:xfrm>
            <a:off x="137324" y="2567740"/>
            <a:ext cx="1078231" cy="786024"/>
          </a:xfrm>
          <a:prstGeom prst="rect">
            <a:avLst/>
          </a:prstGeom>
        </p:spPr>
      </p:pic>
      <p:grpSp>
        <p:nvGrpSpPr>
          <p:cNvPr id="24" name="Group 23"/>
          <p:cNvGrpSpPr/>
          <p:nvPr/>
        </p:nvGrpSpPr>
        <p:grpSpPr>
          <a:xfrm>
            <a:off x="1251907" y="2730435"/>
            <a:ext cx="964573" cy="600969"/>
            <a:chOff x="1191892" y="2658883"/>
            <a:chExt cx="964573" cy="600969"/>
          </a:xfrm>
        </p:grpSpPr>
        <p:pic>
          <p:nvPicPr>
            <p:cNvPr id="25" name="Picture 24"/>
            <p:cNvPicPr>
              <a:picLocks noChangeAspect="1"/>
            </p:cNvPicPr>
            <p:nvPr/>
          </p:nvPicPr>
          <p:blipFill>
            <a:blip r:embed="rId16"/>
            <a:stretch>
              <a:fillRect/>
            </a:stretch>
          </p:blipFill>
          <p:spPr>
            <a:xfrm>
              <a:off x="1555496" y="2658883"/>
              <a:ext cx="600969" cy="600969"/>
            </a:xfrm>
            <a:prstGeom prst="rect">
              <a:avLst/>
            </a:prstGeom>
          </p:spPr>
        </p:pic>
        <p:sp>
          <p:nvSpPr>
            <p:cNvPr id="26" name="Equal 25"/>
            <p:cNvSpPr/>
            <p:nvPr/>
          </p:nvSpPr>
          <p:spPr>
            <a:xfrm>
              <a:off x="1191892" y="2786630"/>
              <a:ext cx="239607" cy="279372"/>
            </a:xfrm>
            <a:prstGeom prst="mathEqual">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27" name="Group 26"/>
          <p:cNvGrpSpPr/>
          <p:nvPr/>
        </p:nvGrpSpPr>
        <p:grpSpPr>
          <a:xfrm>
            <a:off x="1284507" y="3554753"/>
            <a:ext cx="943953" cy="600969"/>
            <a:chOff x="1224492" y="3483201"/>
            <a:chExt cx="943953" cy="600969"/>
          </a:xfrm>
        </p:grpSpPr>
        <p:pic>
          <p:nvPicPr>
            <p:cNvPr id="28" name="Picture 27"/>
            <p:cNvPicPr>
              <a:picLocks noChangeAspect="1"/>
            </p:cNvPicPr>
            <p:nvPr/>
          </p:nvPicPr>
          <p:blipFill>
            <a:blip r:embed="rId16"/>
            <a:stretch>
              <a:fillRect/>
            </a:stretch>
          </p:blipFill>
          <p:spPr>
            <a:xfrm>
              <a:off x="1567476" y="3483201"/>
              <a:ext cx="600969" cy="600969"/>
            </a:xfrm>
            <a:prstGeom prst="rect">
              <a:avLst/>
            </a:prstGeom>
          </p:spPr>
        </p:pic>
        <p:sp>
          <p:nvSpPr>
            <p:cNvPr id="29" name="Equal 28"/>
            <p:cNvSpPr/>
            <p:nvPr/>
          </p:nvSpPr>
          <p:spPr>
            <a:xfrm>
              <a:off x="1224492" y="3705878"/>
              <a:ext cx="239607" cy="279372"/>
            </a:xfrm>
            <a:prstGeom prst="mathEqual">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pic>
        <p:nvPicPr>
          <p:cNvPr id="30" name="Picture 29"/>
          <p:cNvPicPr>
            <a:picLocks noChangeAspect="1"/>
          </p:cNvPicPr>
          <p:nvPr/>
        </p:nvPicPr>
        <p:blipFill>
          <a:blip r:embed="rId17"/>
          <a:stretch>
            <a:fillRect/>
          </a:stretch>
        </p:blipFill>
        <p:spPr>
          <a:xfrm>
            <a:off x="640178" y="5226374"/>
            <a:ext cx="1097085" cy="1097085"/>
          </a:xfrm>
          <a:prstGeom prst="rect">
            <a:avLst/>
          </a:prstGeom>
        </p:spPr>
      </p:pic>
      <p:sp>
        <p:nvSpPr>
          <p:cNvPr id="31" name="Right Arrow 30"/>
          <p:cNvSpPr/>
          <p:nvPr/>
        </p:nvSpPr>
        <p:spPr>
          <a:xfrm rot="5400000">
            <a:off x="795970" y="4620088"/>
            <a:ext cx="669606" cy="24226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p:cNvGrpSpPr/>
          <p:nvPr/>
        </p:nvGrpSpPr>
        <p:grpSpPr>
          <a:xfrm>
            <a:off x="1842982" y="5648641"/>
            <a:ext cx="1499237" cy="528142"/>
            <a:chOff x="1782967" y="5577089"/>
            <a:chExt cx="1499237" cy="528142"/>
          </a:xfrm>
        </p:grpSpPr>
        <p:sp>
          <p:nvSpPr>
            <p:cNvPr id="33" name="Plus 32"/>
            <p:cNvSpPr/>
            <p:nvPr/>
          </p:nvSpPr>
          <p:spPr>
            <a:xfrm>
              <a:off x="1782967" y="5655341"/>
              <a:ext cx="373498" cy="383413"/>
            </a:xfrm>
            <a:prstGeom prst="mathPlus">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Connector 33"/>
            <p:cNvCxnSpPr/>
            <p:nvPr/>
          </p:nvCxnSpPr>
          <p:spPr>
            <a:xfrm flipH="1">
              <a:off x="2498478" y="5577089"/>
              <a:ext cx="287733" cy="528142"/>
            </a:xfrm>
            <a:prstGeom prst="line">
              <a:avLst/>
            </a:prstGeom>
            <a:ln w="38100" cmpd="sng"/>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2325009" y="5594484"/>
              <a:ext cx="957195" cy="461665"/>
            </a:xfrm>
            <a:prstGeom prst="rect">
              <a:avLst/>
            </a:prstGeom>
            <a:noFill/>
          </p:spPr>
          <p:txBody>
            <a:bodyPr wrap="square" rtlCol="0">
              <a:spAutoFit/>
            </a:bodyPr>
            <a:lstStyle/>
            <a:p>
              <a:r>
                <a:rPr lang="en-US" sz="2400" b="1" dirty="0" smtClean="0">
                  <a:solidFill>
                    <a:schemeClr val="accent1"/>
                  </a:solidFill>
                </a:rPr>
                <a:t>$  </a:t>
              </a:r>
              <a:r>
                <a:rPr lang="en-US" sz="2400" b="1" dirty="0" err="1" smtClean="0">
                  <a:solidFill>
                    <a:schemeClr val="accent1"/>
                  </a:solidFill>
                </a:rPr>
                <a:t>lb</a:t>
              </a:r>
              <a:endParaRPr lang="en-US" sz="2400" b="1" dirty="0">
                <a:solidFill>
                  <a:schemeClr val="accent1"/>
                </a:solidFill>
              </a:endParaRPr>
            </a:p>
          </p:txBody>
        </p:sp>
      </p:grpSp>
      <p:sp>
        <p:nvSpPr>
          <p:cNvPr id="36" name="TextBox 35"/>
          <p:cNvSpPr txBox="1"/>
          <p:nvPr/>
        </p:nvSpPr>
        <p:spPr>
          <a:xfrm>
            <a:off x="5297623" y="5741086"/>
            <a:ext cx="3802015" cy="584776"/>
          </a:xfrm>
          <a:prstGeom prst="rect">
            <a:avLst/>
          </a:prstGeom>
          <a:noFill/>
        </p:spPr>
        <p:txBody>
          <a:bodyPr wrap="square" rtlCol="0">
            <a:spAutoFit/>
          </a:bodyPr>
          <a:lstStyle/>
          <a:p>
            <a:r>
              <a:rPr lang="en-US" sz="1600" b="1" dirty="0" smtClean="0"/>
              <a:t>$ collected – ($ redemption + handling fee) = administration, savings, program funds  </a:t>
            </a:r>
            <a:endParaRPr lang="en-US" sz="1600" b="1" dirty="0"/>
          </a:p>
        </p:txBody>
      </p:sp>
    </p:spTree>
    <p:extLst>
      <p:ext uri="{BB962C8B-B14F-4D97-AF65-F5344CB8AC3E}">
        <p14:creationId xmlns:p14="http://schemas.microsoft.com/office/powerpoint/2010/main" val="23800097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1171 -2.3911E-6 C 0.02225 -0.00278 0.0298 -0.01413 0.04047 -0.01737 C 0.04698 -0.02224 0.05205 -0.02363 0.05934 -0.02618 C 0.06546 -0.02572 0.07184 -0.02687 0.07795 -0.02433 C 0.08121 -0.02317 0.08485 -0.00903 0.0868 -0.00509 C 0.08993 0.00881 0.09084 0.00348 0.09682 -0.00347 C 0.09825 -0.00556 0.10008 -0.00672 0.10177 -0.00857 C 0.10476 -0.01228 0.1058 -0.01807 0.10945 -0.02085 C 0.11257 -0.02363 0.11947 -0.02803 0.11947 -0.0278 C 0.12441 -0.02757 0.12949 -0.02826 0.13443 -0.02618 C 0.13782 -0.02502 0.14003 -0.01413 0.14198 -0.01042 C 0.14354 -0.00231 0.14445 0.00417 0.1507 0.00695 C 0.15513 0.0007 0.1563 -0.00324 0.16202 -0.00695 C 0.1658 -0.01552 0.17478 -0.02178 0.18193 -0.02433 C 0.18519 -0.02572 0.19209 -0.02803 0.19209 -0.0278 C 0.20887 -0.02456 0.20341 -0.01622 0.20458 0.01066 L 0.22332 -2.3911E-6 C 0.22332 0.00023 0.22332 -2.3911E-6 0.22332 0.00023 C 0.22983 -0.00301 0.23568 -0.00764 0.24219 -0.01042 C 0.24831 -0.0132 0.25468 -0.01483 0.26106 -0.01737 C 0.26483 -0.00069 0.26015 0.01205 0.25338 0.02456 C 0.24557 0.07021 0.25104 0.03568 0.25338 0.15223 C 0.25338 0.16034 0.26184 0.17238 0.26457 0.18026 C 0.26588 0.18351 0.26718 0.19069 0.26718 0.19092 " pathEditMode="relative" rAng="0" ptsTypes="fffffffffffffffFfffffffA">
                                      <p:cBhvr>
                                        <p:cTn id="14" dur="2000" fill="hold"/>
                                        <p:tgtEl>
                                          <p:spTgt spid="8"/>
                                        </p:tgtEl>
                                        <p:attrNameLst>
                                          <p:attrName>ppt_x</p:attrName>
                                          <p:attrName>ppt_y</p:attrName>
                                        </p:attrNameLst>
                                      </p:cBhvr>
                                      <p:rCtr x="12767" y="8133"/>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32" presetClass="emph" presetSubtype="0" fill="hold" nodeType="clickEffect">
                                  <p:stCondLst>
                                    <p:cond delay="0"/>
                                  </p:stCondLst>
                                  <p:childTnLst>
                                    <p:animRot by="120000">
                                      <p:cBhvr>
                                        <p:cTn id="36" dur="100" fill="hold">
                                          <p:stCondLst>
                                            <p:cond delay="0"/>
                                          </p:stCondLst>
                                        </p:cTn>
                                        <p:tgtEl>
                                          <p:spTgt spid="9"/>
                                        </p:tgtEl>
                                        <p:attrNameLst>
                                          <p:attrName>r</p:attrName>
                                        </p:attrNameLst>
                                      </p:cBhvr>
                                    </p:animRot>
                                    <p:animRot by="-240000">
                                      <p:cBhvr>
                                        <p:cTn id="37" dur="200" fill="hold">
                                          <p:stCondLst>
                                            <p:cond delay="200"/>
                                          </p:stCondLst>
                                        </p:cTn>
                                        <p:tgtEl>
                                          <p:spTgt spid="9"/>
                                        </p:tgtEl>
                                        <p:attrNameLst>
                                          <p:attrName>r</p:attrName>
                                        </p:attrNameLst>
                                      </p:cBhvr>
                                    </p:animRot>
                                    <p:animRot by="240000">
                                      <p:cBhvr>
                                        <p:cTn id="38" dur="200" fill="hold">
                                          <p:stCondLst>
                                            <p:cond delay="400"/>
                                          </p:stCondLst>
                                        </p:cTn>
                                        <p:tgtEl>
                                          <p:spTgt spid="9"/>
                                        </p:tgtEl>
                                        <p:attrNameLst>
                                          <p:attrName>r</p:attrName>
                                        </p:attrNameLst>
                                      </p:cBhvr>
                                    </p:animRot>
                                    <p:animRot by="-240000">
                                      <p:cBhvr>
                                        <p:cTn id="39" dur="200" fill="hold">
                                          <p:stCondLst>
                                            <p:cond delay="600"/>
                                          </p:stCondLst>
                                        </p:cTn>
                                        <p:tgtEl>
                                          <p:spTgt spid="9"/>
                                        </p:tgtEl>
                                        <p:attrNameLst>
                                          <p:attrName>r</p:attrName>
                                        </p:attrNameLst>
                                      </p:cBhvr>
                                    </p:animRot>
                                    <p:animRot by="120000">
                                      <p:cBhvr>
                                        <p:cTn id="40" dur="200" fill="hold">
                                          <p:stCondLst>
                                            <p:cond delay="800"/>
                                          </p:stCondLst>
                                        </p:cTn>
                                        <p:tgtEl>
                                          <p:spTgt spid="9"/>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26" presetClass="emph" presetSubtype="0" fill="hold" nodeType="clickEffect">
                                  <p:stCondLst>
                                    <p:cond delay="0"/>
                                  </p:stCondLst>
                                  <p:childTnLst>
                                    <p:animEffect transition="out" filter="fade">
                                      <p:cBhvr>
                                        <p:cTn id="44" dur="500" tmFilter="0, 0; .2, .5; .8, .5; 1, 0"/>
                                        <p:tgtEl>
                                          <p:spTgt spid="14"/>
                                        </p:tgtEl>
                                      </p:cBhvr>
                                    </p:animEffect>
                                    <p:animScale>
                                      <p:cBhvr>
                                        <p:cTn id="45" dur="250" autoRev="1" fill="hold"/>
                                        <p:tgtEl>
                                          <p:spTgt spid="14"/>
                                        </p:tgtEl>
                                      </p:cBhvr>
                                      <p:by x="105000" y="105000"/>
                                    </p:animScale>
                                  </p:childTnLst>
                                </p:cTn>
                              </p:par>
                              <p:par>
                                <p:cTn id="46" presetID="26" presetClass="emph" presetSubtype="0" fill="hold" nodeType="withEffect">
                                  <p:stCondLst>
                                    <p:cond delay="0"/>
                                  </p:stCondLst>
                                  <p:childTnLst>
                                    <p:animEffect transition="out" filter="fade">
                                      <p:cBhvr>
                                        <p:cTn id="47" dur="500" tmFilter="0, 0; .2, .5; .8, .5; 1, 0"/>
                                        <p:tgtEl>
                                          <p:spTgt spid="15"/>
                                        </p:tgtEl>
                                      </p:cBhvr>
                                    </p:animEffect>
                                    <p:animScale>
                                      <p:cBhvr>
                                        <p:cTn id="48" dur="250" autoRev="1" fill="hold"/>
                                        <p:tgtEl>
                                          <p:spTgt spid="15"/>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4.72222E-6 0.00347 C -0.0059 -0.01551 -0.01076 -0.03449 -0.02378 -0.03912 C -0.04322 -0.0294 -0.06041 -0.00926 -0.07986 0.0007 C -0.08645 -0.00903 -0.08715 -0.02199 -0.09392 -0.0294 C -0.09843 -0.02754 -0.10243 -0.02708 -0.10677 -0.0243 C -0.13125 -0.00741 -0.10329 -0.01898 -0.12378 -0.01157 C -0.13767 -0.00046 -0.13194 -0.00393 -0.14114 0.0007 C -0.14982 -0.01366 -0.15729 -0.03125 -0.16736 -0.0419 C -0.17708 -0.03657 -0.175 -0.03055 -0.18645 -0.02685 C -0.19427 -0.01389 -0.19635 -0.00972 -0.20659 -0.00416 C -0.21024 -0.00532 -0.21458 -0.00393 -0.21753 -0.00648 C -0.2217 -0.01018 -0.22708 -0.02199 -0.22708 -0.02153 C -0.24878 -0.01898 -0.23993 -0.01782 -0.2552 -0.01157 C -0.27204 -0.01759 -0.28472 -0.04398 -0.3019 -0.04954 C -0.30381 -0.05116 -0.3052 -0.05532 -0.30677 -0.0544 C -0.30868 -0.05393 -0.30763 -0.04954 -0.30833 -0.04676 C -0.31093 -0.03842 -0.3144 -0.03125 -0.31614 -0.02199 C -0.31822 0.02222 -0.32013 0.06343 -0.32708 0.10648 C -0.32795 0.11875 -0.32934 0.13009 -0.33159 0.1419 C -0.33281 0.14699 -0.33489 0.15695 -0.33489 0.15741 C -0.33802 0.18519 -0.33802 0.17477 -0.33802 0.1875 " pathEditMode="relative" rAng="0" ptsTypes="ffffffffffffffffffffA">
                                      <p:cBhvr>
                                        <p:cTn id="64" dur="2000" fill="hold"/>
                                        <p:tgtEl>
                                          <p:spTgt spid="4"/>
                                        </p:tgtEl>
                                        <p:attrNameLst>
                                          <p:attrName>ppt_x</p:attrName>
                                          <p:attrName>ppt_y</p:attrName>
                                        </p:attrNameLst>
                                      </p:cBhvr>
                                      <p:rCtr x="-16910" y="6250"/>
                                    </p:animMotion>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32" presetClass="emph" presetSubtype="0" fill="hold" nodeType="clickEffect">
                                  <p:stCondLst>
                                    <p:cond delay="0"/>
                                  </p:stCondLst>
                                  <p:childTnLst>
                                    <p:animRot by="120000">
                                      <p:cBhvr>
                                        <p:cTn id="80" dur="100" fill="hold">
                                          <p:stCondLst>
                                            <p:cond delay="0"/>
                                          </p:stCondLst>
                                        </p:cTn>
                                        <p:tgtEl>
                                          <p:spTgt spid="19"/>
                                        </p:tgtEl>
                                        <p:attrNameLst>
                                          <p:attrName>r</p:attrName>
                                        </p:attrNameLst>
                                      </p:cBhvr>
                                    </p:animRot>
                                    <p:animRot by="-240000">
                                      <p:cBhvr>
                                        <p:cTn id="81" dur="200" fill="hold">
                                          <p:stCondLst>
                                            <p:cond delay="200"/>
                                          </p:stCondLst>
                                        </p:cTn>
                                        <p:tgtEl>
                                          <p:spTgt spid="19"/>
                                        </p:tgtEl>
                                        <p:attrNameLst>
                                          <p:attrName>r</p:attrName>
                                        </p:attrNameLst>
                                      </p:cBhvr>
                                    </p:animRot>
                                    <p:animRot by="240000">
                                      <p:cBhvr>
                                        <p:cTn id="82" dur="200" fill="hold">
                                          <p:stCondLst>
                                            <p:cond delay="400"/>
                                          </p:stCondLst>
                                        </p:cTn>
                                        <p:tgtEl>
                                          <p:spTgt spid="19"/>
                                        </p:tgtEl>
                                        <p:attrNameLst>
                                          <p:attrName>r</p:attrName>
                                        </p:attrNameLst>
                                      </p:cBhvr>
                                    </p:animRot>
                                    <p:animRot by="-240000">
                                      <p:cBhvr>
                                        <p:cTn id="83" dur="200" fill="hold">
                                          <p:stCondLst>
                                            <p:cond delay="600"/>
                                          </p:stCondLst>
                                        </p:cTn>
                                        <p:tgtEl>
                                          <p:spTgt spid="19"/>
                                        </p:tgtEl>
                                        <p:attrNameLst>
                                          <p:attrName>r</p:attrName>
                                        </p:attrNameLst>
                                      </p:cBhvr>
                                    </p:animRot>
                                    <p:animRot by="120000">
                                      <p:cBhvr>
                                        <p:cTn id="84" dur="200" fill="hold">
                                          <p:stCondLst>
                                            <p:cond delay="800"/>
                                          </p:stCondLst>
                                        </p:cTn>
                                        <p:tgtEl>
                                          <p:spTgt spid="19"/>
                                        </p:tgtEl>
                                        <p:attrNameLst>
                                          <p:attrName>r</p:attrName>
                                        </p:attrNameLst>
                                      </p:cBhvr>
                                    </p:animRot>
                                  </p:childTnLst>
                                </p:cTn>
                              </p:par>
                            </p:childTnLst>
                          </p:cTn>
                        </p:par>
                      </p:childTnLst>
                    </p:cTn>
                  </p:par>
                  <p:par>
                    <p:cTn id="85" fill="hold">
                      <p:stCondLst>
                        <p:cond delay="indefinite"/>
                      </p:stCondLst>
                      <p:childTnLst>
                        <p:par>
                          <p:cTn id="86" fill="hold">
                            <p:stCondLst>
                              <p:cond delay="0"/>
                            </p:stCondLst>
                            <p:childTnLst>
                              <p:par>
                                <p:cTn id="87" presetID="26" presetClass="emph" presetSubtype="0" fill="hold" nodeType="clickEffect">
                                  <p:stCondLst>
                                    <p:cond delay="0"/>
                                  </p:stCondLst>
                                  <p:childTnLst>
                                    <p:animEffect transition="out" filter="fade">
                                      <p:cBhvr>
                                        <p:cTn id="88" dur="500" tmFilter="0, 0; .2, .5; .8, .5; 1, 0"/>
                                        <p:tgtEl>
                                          <p:spTgt spid="23"/>
                                        </p:tgtEl>
                                      </p:cBhvr>
                                    </p:animEffect>
                                    <p:animScale>
                                      <p:cBhvr>
                                        <p:cTn id="89" dur="250" autoRev="1" fill="hold"/>
                                        <p:tgtEl>
                                          <p:spTgt spid="23"/>
                                        </p:tgtEl>
                                      </p:cBhvr>
                                      <p:by x="105000" y="105000"/>
                                    </p:animScale>
                                  </p:childTnLst>
                                </p:cTn>
                              </p:par>
                              <p:par>
                                <p:cTn id="90" presetID="26" presetClass="emph" presetSubtype="0" fill="hold" nodeType="withEffect">
                                  <p:stCondLst>
                                    <p:cond delay="0"/>
                                  </p:stCondLst>
                                  <p:childTnLst>
                                    <p:animEffect transition="out" filter="fade">
                                      <p:cBhvr>
                                        <p:cTn id="91" dur="500" tmFilter="0, 0; .2, .5; .8, .5; 1, 0"/>
                                        <p:tgtEl>
                                          <p:spTgt spid="22"/>
                                        </p:tgtEl>
                                      </p:cBhvr>
                                    </p:animEffect>
                                    <p:animScale>
                                      <p:cBhvr>
                                        <p:cTn id="92" dur="250" autoRev="1" fill="hold"/>
                                        <p:tgtEl>
                                          <p:spTgt spid="22"/>
                                        </p:tgtEl>
                                      </p:cBhvr>
                                      <p:by x="105000" y="105000"/>
                                    </p:animScale>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1"/>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3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26" presetClass="emph" presetSubtype="0" fill="hold" nodeType="clickEffect">
                                  <p:stCondLst>
                                    <p:cond delay="0"/>
                                  </p:stCondLst>
                                  <p:childTnLst>
                                    <p:animEffect transition="out" filter="fade">
                                      <p:cBhvr>
                                        <p:cTn id="102" dur="500" tmFilter="0, 0; .2, .5; .8, .5; 1, 0"/>
                                        <p:tgtEl>
                                          <p:spTgt spid="18"/>
                                        </p:tgtEl>
                                      </p:cBhvr>
                                    </p:animEffect>
                                    <p:animScale>
                                      <p:cBhvr>
                                        <p:cTn id="103" dur="250" autoRev="1" fill="hold"/>
                                        <p:tgtEl>
                                          <p:spTgt spid="18"/>
                                        </p:tgtEl>
                                      </p:cBhvr>
                                      <p:by x="105000" y="105000"/>
                                    </p:animScale>
                                  </p:childTnLst>
                                </p:cTn>
                              </p:par>
                            </p:childTnLst>
                          </p:cTn>
                        </p:par>
                      </p:childTnLst>
                    </p:cTn>
                  </p:par>
                  <p:par>
                    <p:cTn id="104" fill="hold">
                      <p:stCondLst>
                        <p:cond delay="indefinite"/>
                      </p:stCondLst>
                      <p:childTnLst>
                        <p:par>
                          <p:cTn id="105" fill="hold">
                            <p:stCondLst>
                              <p:cond delay="0"/>
                            </p:stCondLst>
                            <p:childTnLst>
                              <p:par>
                                <p:cTn id="106" presetID="26" presetClass="emph" presetSubtype="0" fill="hold" nodeType="clickEffect">
                                  <p:stCondLst>
                                    <p:cond delay="0"/>
                                  </p:stCondLst>
                                  <p:childTnLst>
                                    <p:animEffect transition="out" filter="fade">
                                      <p:cBhvr>
                                        <p:cTn id="107" dur="500" tmFilter="0, 0; .2, .5; .8, .5; 1, 0"/>
                                        <p:tgtEl>
                                          <p:spTgt spid="19"/>
                                        </p:tgtEl>
                                      </p:cBhvr>
                                    </p:animEffect>
                                    <p:animScale>
                                      <p:cBhvr>
                                        <p:cTn id="108" dur="250" autoRev="1" fill="hold"/>
                                        <p:tgtEl>
                                          <p:spTgt spid="19"/>
                                        </p:tgtEl>
                                      </p:cBhvr>
                                      <p:by x="105000" y="105000"/>
                                    </p:animScale>
                                  </p:childTnLst>
                                </p:cTn>
                              </p:par>
                            </p:childTnLst>
                          </p:cTn>
                        </p:par>
                      </p:childTnLst>
                    </p:cTn>
                  </p:par>
                  <p:par>
                    <p:cTn id="109" fill="hold">
                      <p:stCondLst>
                        <p:cond delay="indefinite"/>
                      </p:stCondLst>
                      <p:childTnLst>
                        <p:par>
                          <p:cTn id="110" fill="hold">
                            <p:stCondLst>
                              <p:cond delay="0"/>
                            </p:stCondLst>
                            <p:childTnLst>
                              <p:par>
                                <p:cTn id="111" presetID="26" presetClass="emph" presetSubtype="0" fill="hold" nodeType="clickEffect">
                                  <p:stCondLst>
                                    <p:cond delay="0"/>
                                  </p:stCondLst>
                                  <p:childTnLst>
                                    <p:animEffect transition="out" filter="fade">
                                      <p:cBhvr>
                                        <p:cTn id="112" dur="500" tmFilter="0, 0; .2, .5; .8, .5; 1, 0"/>
                                        <p:tgtEl>
                                          <p:spTgt spid="27"/>
                                        </p:tgtEl>
                                      </p:cBhvr>
                                    </p:animEffect>
                                    <p:animScale>
                                      <p:cBhvr>
                                        <p:cTn id="113" dur="250" autoRev="1" fill="hold"/>
                                        <p:tgtEl>
                                          <p:spTgt spid="27"/>
                                        </p:tgtEl>
                                      </p:cBhvr>
                                      <p:by x="105000" y="105000"/>
                                    </p:animScale>
                                  </p:childTnLst>
                                </p:cTn>
                              </p:par>
                              <p:par>
                                <p:cTn id="114" presetID="26" presetClass="emph" presetSubtype="0" fill="hold" nodeType="withEffect">
                                  <p:stCondLst>
                                    <p:cond delay="0"/>
                                  </p:stCondLst>
                                  <p:childTnLst>
                                    <p:animEffect transition="out" filter="fade">
                                      <p:cBhvr>
                                        <p:cTn id="115" dur="500" tmFilter="0, 0; .2, .5; .8, .5; 1, 0"/>
                                        <p:tgtEl>
                                          <p:spTgt spid="24"/>
                                        </p:tgtEl>
                                      </p:cBhvr>
                                    </p:animEffect>
                                    <p:animScale>
                                      <p:cBhvr>
                                        <p:cTn id="116" dur="250" autoRev="1" fill="hold"/>
                                        <p:tgtEl>
                                          <p:spTgt spid="24"/>
                                        </p:tgtEl>
                                      </p:cBhvr>
                                      <p:by x="105000" y="105000"/>
                                    </p:animScale>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32"/>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31" grpId="0" animBg="1"/>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D4BE2AFC-F614-479B-8A1F-16FB854401FE}"/>
              </a:ext>
            </a:extLst>
          </p:cNvPr>
          <p:cNvGrpSpPr>
            <a:grpSpLocks noChangeAspect="1"/>
          </p:cNvGrpSpPr>
          <p:nvPr/>
        </p:nvGrpSpPr>
        <p:grpSpPr>
          <a:xfrm>
            <a:off x="6391373" y="4997988"/>
            <a:ext cx="2752627" cy="1860012"/>
            <a:chOff x="8075904" y="3156721"/>
            <a:chExt cx="3185654" cy="2152622"/>
          </a:xfrm>
        </p:grpSpPr>
        <p:pic>
          <p:nvPicPr>
            <p:cNvPr id="13" name="Picture 12">
              <a:extLst>
                <a:ext uri="{FF2B5EF4-FFF2-40B4-BE49-F238E27FC236}">
                  <a16:creationId xmlns:a16="http://schemas.microsoft.com/office/drawing/2014/main" xmlns="" id="{671D85AC-C3C5-4C07-B18A-E9D2F1948F9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57293"/>
            <a:stretch/>
          </p:blipFill>
          <p:spPr>
            <a:xfrm>
              <a:off x="8087936" y="3156721"/>
              <a:ext cx="2915941" cy="923881"/>
            </a:xfrm>
            <a:prstGeom prst="rect">
              <a:avLst/>
            </a:prstGeom>
          </p:spPr>
        </p:pic>
        <p:pic>
          <p:nvPicPr>
            <p:cNvPr id="14" name="Picture 13">
              <a:extLst>
                <a:ext uri="{FF2B5EF4-FFF2-40B4-BE49-F238E27FC236}">
                  <a16:creationId xmlns:a16="http://schemas.microsoft.com/office/drawing/2014/main" xmlns="" id="{E00E0D3D-1C15-4826-B84A-6697F2B6C50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50992"/>
            <a:stretch/>
          </p:blipFill>
          <p:spPr>
            <a:xfrm>
              <a:off x="8087937" y="3832383"/>
              <a:ext cx="3152057" cy="1059506"/>
            </a:xfrm>
            <a:prstGeom prst="rect">
              <a:avLst/>
            </a:prstGeom>
          </p:spPr>
        </p:pic>
        <p:pic>
          <p:nvPicPr>
            <p:cNvPr id="15" name="Picture 14">
              <a:extLst>
                <a:ext uri="{FF2B5EF4-FFF2-40B4-BE49-F238E27FC236}">
                  <a16:creationId xmlns:a16="http://schemas.microsoft.com/office/drawing/2014/main" xmlns="" id="{26215C85-9125-4007-9E32-39186B5DA90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075904" y="4635277"/>
              <a:ext cx="2427664" cy="674066"/>
            </a:xfrm>
            <a:prstGeom prst="rect">
              <a:avLst/>
            </a:prstGeom>
          </p:spPr>
        </p:pic>
        <p:sp>
          <p:nvSpPr>
            <p:cNvPr id="16" name="Rectangle 15">
              <a:extLst>
                <a:ext uri="{FF2B5EF4-FFF2-40B4-BE49-F238E27FC236}">
                  <a16:creationId xmlns:a16="http://schemas.microsoft.com/office/drawing/2014/main" xmlns="" id="{B7FE8C84-F84B-4EB4-A393-D529BA46E1E6}"/>
                </a:ext>
              </a:extLst>
            </p:cNvPr>
            <p:cNvSpPr/>
            <p:nvPr/>
          </p:nvSpPr>
          <p:spPr>
            <a:xfrm>
              <a:off x="10814698" y="3989376"/>
              <a:ext cx="446860"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8" name="Picture 17">
            <a:extLst>
              <a:ext uri="{FF2B5EF4-FFF2-40B4-BE49-F238E27FC236}">
                <a16:creationId xmlns:a16="http://schemas.microsoft.com/office/drawing/2014/main" xmlns="" id="{BC7AD29C-316E-4F8C-98E2-5E4140CB584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462" b="44607"/>
          <a:stretch/>
        </p:blipFill>
        <p:spPr>
          <a:xfrm>
            <a:off x="490089" y="1525294"/>
            <a:ext cx="6137800" cy="4889653"/>
          </a:xfrm>
          <a:prstGeom prst="rect">
            <a:avLst/>
          </a:prstGeom>
        </p:spPr>
      </p:pic>
      <p:sp>
        <p:nvSpPr>
          <p:cNvPr id="19" name="Title 1">
            <a:extLst>
              <a:ext uri="{FF2B5EF4-FFF2-40B4-BE49-F238E27FC236}">
                <a16:creationId xmlns:a16="http://schemas.microsoft.com/office/drawing/2014/main" xmlns="" id="{C57EFBBB-0399-47CB-AFCD-69BA5A5CF26C}"/>
              </a:ext>
            </a:extLst>
          </p:cNvPr>
          <p:cNvSpPr>
            <a:spLocks noGrp="1"/>
          </p:cNvSpPr>
          <p:nvPr>
            <p:ph type="title"/>
          </p:nvPr>
        </p:nvSpPr>
        <p:spPr>
          <a:xfrm>
            <a:off x="609600" y="310420"/>
            <a:ext cx="9214268" cy="1143000"/>
          </a:xfrm>
        </p:spPr>
        <p:txBody>
          <a:bodyPr>
            <a:normAutofit/>
          </a:bodyPr>
          <a:lstStyle/>
          <a:p>
            <a:r>
              <a:rPr lang="en-US" sz="3200" b="0" dirty="0" smtClean="0">
                <a:solidFill>
                  <a:srgbClr val="1F497D"/>
                </a:solidFill>
                <a:latin typeface="Cambria"/>
                <a:cs typeface="Cambria"/>
              </a:rPr>
              <a:t>Plastic To Work Financial and Material Flow </a:t>
            </a:r>
            <a:endParaRPr lang="en-US" sz="3200" b="0" dirty="0">
              <a:solidFill>
                <a:srgbClr val="1F497D"/>
              </a:solidFill>
              <a:latin typeface="Cambria"/>
              <a:cs typeface="Cambria"/>
            </a:endParaRPr>
          </a:p>
        </p:txBody>
      </p:sp>
    </p:spTree>
    <p:extLst>
      <p:ext uri="{BB962C8B-B14F-4D97-AF65-F5344CB8AC3E}">
        <p14:creationId xmlns:p14="http://schemas.microsoft.com/office/powerpoint/2010/main" val="261912575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6582"/>
            <a:ext cx="8229600" cy="990600"/>
          </a:xfrm>
        </p:spPr>
        <p:txBody>
          <a:bodyPr>
            <a:normAutofit/>
          </a:bodyPr>
          <a:lstStyle/>
          <a:p>
            <a:r>
              <a:rPr lang="en-US" sz="2400" b="1" dirty="0">
                <a:solidFill>
                  <a:srgbClr val="1F497D"/>
                </a:solidFill>
                <a:latin typeface="+mn-lt"/>
                <a:cs typeface="Cambria"/>
              </a:rPr>
              <a:t>Who are the </a:t>
            </a:r>
            <a:r>
              <a:rPr lang="en-US" sz="2400" b="1" dirty="0" smtClean="0">
                <a:solidFill>
                  <a:srgbClr val="1F497D"/>
                </a:solidFill>
                <a:latin typeface="+mn-lt"/>
                <a:cs typeface="Cambria"/>
              </a:rPr>
              <a:t>Consortium and what would they do?</a:t>
            </a:r>
            <a:endParaRPr lang="en-US" sz="2400" b="1" dirty="0">
              <a:solidFill>
                <a:srgbClr val="1F497D"/>
              </a:solidFill>
              <a:latin typeface="+mn-lt"/>
              <a:cs typeface="Cambria"/>
            </a:endParaRPr>
          </a:p>
        </p:txBody>
      </p:sp>
      <p:sp>
        <p:nvSpPr>
          <p:cNvPr id="3" name="Content Placeholder 2"/>
          <p:cNvSpPr>
            <a:spLocks noGrp="1"/>
          </p:cNvSpPr>
          <p:nvPr>
            <p:ph idx="1"/>
          </p:nvPr>
        </p:nvSpPr>
        <p:spPr>
          <a:xfrm>
            <a:off x="457200" y="1038623"/>
            <a:ext cx="8229600" cy="4525963"/>
          </a:xfrm>
        </p:spPr>
        <p:txBody>
          <a:bodyPr/>
          <a:lstStyle/>
          <a:p>
            <a:pPr marL="0" indent="0">
              <a:buNone/>
            </a:pPr>
            <a:r>
              <a:rPr lang="en-US" sz="2000" dirty="0">
                <a:solidFill>
                  <a:srgbClr val="1F497D"/>
                </a:solidFill>
              </a:rPr>
              <a:t>Stakeholders along the value chain and participating in the </a:t>
            </a:r>
            <a:r>
              <a:rPr lang="en-US" sz="2000" dirty="0" smtClean="0">
                <a:solidFill>
                  <a:srgbClr val="1F497D"/>
                </a:solidFill>
              </a:rPr>
              <a:t>system, including plastic </a:t>
            </a:r>
            <a:r>
              <a:rPr lang="en-US" sz="2000" dirty="0">
                <a:solidFill>
                  <a:srgbClr val="1F497D"/>
                </a:solidFill>
              </a:rPr>
              <a:t>manufacturers and end users of recycled </a:t>
            </a:r>
            <a:r>
              <a:rPr lang="en-US" sz="2000" dirty="0" smtClean="0">
                <a:solidFill>
                  <a:srgbClr val="1F497D"/>
                </a:solidFill>
              </a:rPr>
              <a:t>plastics, retailers and processors</a:t>
            </a:r>
            <a:r>
              <a:rPr lang="en-US" sz="2000" dirty="0">
                <a:solidFill>
                  <a:srgbClr val="1F497D"/>
                </a:solidFill>
              </a:rPr>
              <a:t>/material </a:t>
            </a:r>
            <a:r>
              <a:rPr lang="en-US" sz="2000" dirty="0" smtClean="0">
                <a:solidFill>
                  <a:srgbClr val="1F497D"/>
                </a:solidFill>
              </a:rPr>
              <a:t>redeemers.</a:t>
            </a:r>
            <a:endParaRPr lang="en-US" sz="2000" dirty="0">
              <a:solidFill>
                <a:srgbClr val="1F497D"/>
              </a:solidFill>
            </a:endParaRPr>
          </a:p>
          <a:p>
            <a:pPr lvl="1">
              <a:buFont typeface="Wingdings" charset="2"/>
              <a:buChar char="§"/>
            </a:pPr>
            <a:endParaRPr lang="en-US" dirty="0" smtClean="0"/>
          </a:p>
          <a:p>
            <a:pPr marL="457200" lvl="1" indent="0">
              <a:buNone/>
            </a:pPr>
            <a:endParaRPr lang="en-US" dirty="0"/>
          </a:p>
        </p:txBody>
      </p:sp>
      <p:sp>
        <p:nvSpPr>
          <p:cNvPr id="5" name="Content Placeholder 2"/>
          <p:cNvSpPr txBox="1">
            <a:spLocks/>
          </p:cNvSpPr>
          <p:nvPr/>
        </p:nvSpPr>
        <p:spPr>
          <a:xfrm>
            <a:off x="444668" y="2265319"/>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5BBF"/>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005BB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005BBF"/>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005BB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005BB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a:solidFill>
                  <a:srgbClr val="1F497D"/>
                </a:solidFill>
              </a:rPr>
              <a:t>Receive information regarding material flow through the system including amount purchased, weight returned and sold to end </a:t>
            </a:r>
            <a:r>
              <a:rPr lang="en-US" sz="2000" dirty="0" smtClean="0">
                <a:solidFill>
                  <a:srgbClr val="1F497D"/>
                </a:solidFill>
              </a:rPr>
              <a:t>market.</a:t>
            </a:r>
          </a:p>
          <a:p>
            <a:pPr marL="0" indent="0">
              <a:buNone/>
            </a:pPr>
            <a:endParaRPr lang="en-US" sz="1800" dirty="0">
              <a:solidFill>
                <a:srgbClr val="1F497D"/>
              </a:solidFill>
            </a:endParaRPr>
          </a:p>
          <a:p>
            <a:pPr marL="0" indent="0">
              <a:buNone/>
            </a:pPr>
            <a:r>
              <a:rPr lang="en-US" sz="2000" dirty="0">
                <a:solidFill>
                  <a:srgbClr val="1F497D"/>
                </a:solidFill>
              </a:rPr>
              <a:t>Adjust financial variables as necessary to </a:t>
            </a:r>
            <a:r>
              <a:rPr lang="is-IS" sz="2000" dirty="0" smtClean="0">
                <a:solidFill>
                  <a:srgbClr val="1F497D"/>
                </a:solidFill>
              </a:rPr>
              <a:t>…</a:t>
            </a:r>
            <a:endParaRPr lang="en-US" sz="2000" dirty="0">
              <a:solidFill>
                <a:srgbClr val="1F497D"/>
              </a:solidFill>
            </a:endParaRPr>
          </a:p>
          <a:p>
            <a:pPr>
              <a:buFont typeface="Arial"/>
              <a:buChar char="•"/>
            </a:pPr>
            <a:r>
              <a:rPr lang="en-US" sz="1800" dirty="0">
                <a:solidFill>
                  <a:srgbClr val="1F497D"/>
                </a:solidFill>
              </a:rPr>
              <a:t>support entities that process material and provide consumer rebates through handling fee </a:t>
            </a:r>
          </a:p>
          <a:p>
            <a:pPr>
              <a:buFont typeface="Arial"/>
              <a:buChar char="•"/>
            </a:pPr>
            <a:r>
              <a:rPr lang="en-US" sz="1800" dirty="0">
                <a:solidFill>
                  <a:srgbClr val="1F497D"/>
                </a:solidFill>
              </a:rPr>
              <a:t>incentivize consumers to aggregate and return material through per pound rebate amount</a:t>
            </a:r>
          </a:p>
          <a:p>
            <a:pPr>
              <a:buFont typeface="Arial"/>
              <a:buChar char="•"/>
            </a:pPr>
            <a:r>
              <a:rPr lang="en-US" sz="1800" dirty="0">
                <a:solidFill>
                  <a:srgbClr val="1F497D"/>
                </a:solidFill>
              </a:rPr>
              <a:t>ensure positive returns as participation increases by adjusting per item amount and included materials </a:t>
            </a:r>
            <a:endParaRPr lang="en-US" sz="1800" dirty="0" smtClean="0">
              <a:solidFill>
                <a:srgbClr val="1F497D"/>
              </a:solidFill>
            </a:endParaRPr>
          </a:p>
          <a:p>
            <a:pPr marL="457200" lvl="1" indent="0">
              <a:buNone/>
            </a:pPr>
            <a:r>
              <a:rPr lang="en-US" sz="1600" dirty="0" smtClean="0">
                <a:solidFill>
                  <a:srgbClr val="1F497D"/>
                </a:solidFill>
              </a:rPr>
              <a:t> </a:t>
            </a:r>
            <a:endParaRPr lang="en-US" sz="1600" dirty="0">
              <a:solidFill>
                <a:srgbClr val="1F497D"/>
              </a:solidFill>
            </a:endParaRPr>
          </a:p>
          <a:p>
            <a:pPr marL="0" indent="0">
              <a:buNone/>
            </a:pPr>
            <a:r>
              <a:rPr lang="en-US" sz="2000" dirty="0">
                <a:solidFill>
                  <a:srgbClr val="1F497D"/>
                </a:solidFill>
              </a:rPr>
              <a:t>Certify end market entities are utilizing material per ‘recycling’ definition to verify handling fee </a:t>
            </a:r>
            <a:r>
              <a:rPr lang="en-US" sz="2000" dirty="0" smtClean="0">
                <a:solidFill>
                  <a:srgbClr val="1F497D"/>
                </a:solidFill>
              </a:rPr>
              <a:t>payments.</a:t>
            </a:r>
            <a:endParaRPr lang="en-US" sz="2000" dirty="0">
              <a:solidFill>
                <a:srgbClr val="1F497D"/>
              </a:solidFill>
            </a:endParaRPr>
          </a:p>
        </p:txBody>
      </p:sp>
    </p:spTree>
    <p:extLst>
      <p:ext uri="{BB962C8B-B14F-4D97-AF65-F5344CB8AC3E}">
        <p14:creationId xmlns:p14="http://schemas.microsoft.com/office/powerpoint/2010/main" val="195968426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9469"/>
            <a:ext cx="8229600" cy="1143000"/>
          </a:xfrm>
        </p:spPr>
        <p:txBody>
          <a:bodyPr>
            <a:noAutofit/>
          </a:bodyPr>
          <a:lstStyle/>
          <a:p>
            <a:r>
              <a:rPr lang="en-US" sz="2800" b="0" dirty="0" smtClean="0">
                <a:solidFill>
                  <a:srgbClr val="1F497D"/>
                </a:solidFill>
                <a:latin typeface="Cambria"/>
                <a:cs typeface="Cambria"/>
              </a:rPr>
              <a:t>Flexible Variables </a:t>
            </a:r>
            <a:r>
              <a:rPr lang="en-US" sz="2800" b="0" dirty="0">
                <a:solidFill>
                  <a:srgbClr val="1F497D"/>
                </a:solidFill>
                <a:latin typeface="Cambria"/>
                <a:cs typeface="Cambria"/>
              </a:rPr>
              <a:t>that Maximize Material Capture while Maintaining </a:t>
            </a:r>
            <a:r>
              <a:rPr lang="en-US" sz="2800" b="0" dirty="0" smtClean="0">
                <a:solidFill>
                  <a:srgbClr val="1F497D"/>
                </a:solidFill>
                <a:latin typeface="Cambria"/>
                <a:cs typeface="Cambria"/>
              </a:rPr>
              <a:t>a Positive Balance </a:t>
            </a:r>
            <a:endParaRPr lang="en-US" sz="2800" b="0" dirty="0">
              <a:solidFill>
                <a:srgbClr val="1F497D"/>
              </a:solidFill>
              <a:latin typeface="Cambria"/>
              <a:cs typeface="Cambria"/>
            </a:endParaRPr>
          </a:p>
        </p:txBody>
      </p:sp>
      <p:sp>
        <p:nvSpPr>
          <p:cNvPr id="14" name="Rectangle 13">
            <a:extLst>
              <a:ext uri="{FF2B5EF4-FFF2-40B4-BE49-F238E27FC236}">
                <a16:creationId xmlns:a16="http://schemas.microsoft.com/office/drawing/2014/main" xmlns="" id="{7DFD4DC6-79C2-4FCF-A965-7E054E9767AB}"/>
              </a:ext>
            </a:extLst>
          </p:cNvPr>
          <p:cNvSpPr/>
          <p:nvPr/>
        </p:nvSpPr>
        <p:spPr>
          <a:xfrm>
            <a:off x="333640" y="3205574"/>
            <a:ext cx="2482422" cy="7750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1F497D"/>
                </a:solidFill>
                <a:latin typeface="Arial Black" panose="020B0A04020102020204" pitchFamily="34" charset="0"/>
              </a:rPr>
              <a:t>COLLECTION</a:t>
            </a:r>
            <a:endParaRPr lang="en-US" sz="2400" dirty="0">
              <a:solidFill>
                <a:srgbClr val="1F497D"/>
              </a:solidFill>
            </a:endParaRPr>
          </a:p>
        </p:txBody>
      </p:sp>
      <p:sp>
        <p:nvSpPr>
          <p:cNvPr id="15" name="TextBox 14">
            <a:extLst>
              <a:ext uri="{FF2B5EF4-FFF2-40B4-BE49-F238E27FC236}">
                <a16:creationId xmlns:a16="http://schemas.microsoft.com/office/drawing/2014/main" xmlns="" id="{AD98F0B2-0985-41DE-9435-55B221B9E8F3}"/>
              </a:ext>
            </a:extLst>
          </p:cNvPr>
          <p:cNvSpPr txBox="1"/>
          <p:nvPr/>
        </p:nvSpPr>
        <p:spPr>
          <a:xfrm>
            <a:off x="326525" y="4140775"/>
            <a:ext cx="2496651" cy="1446550"/>
          </a:xfrm>
          <a:prstGeom prst="rect">
            <a:avLst/>
          </a:prstGeom>
          <a:noFill/>
        </p:spPr>
        <p:txBody>
          <a:bodyPr wrap="square" rtlCol="0">
            <a:spAutoFit/>
          </a:bodyPr>
          <a:lstStyle/>
          <a:p>
            <a:pPr algn="ctr"/>
            <a:r>
              <a:rPr lang="en-US" sz="2000" dirty="0">
                <a:solidFill>
                  <a:srgbClr val="1F497D"/>
                </a:solidFill>
                <a:latin typeface="Arial Black" panose="020B0A04020102020204" pitchFamily="34" charset="0"/>
              </a:rPr>
              <a:t>1</a:t>
            </a:r>
            <a:r>
              <a:rPr lang="en-US" sz="2000" dirty="0" smtClean="0">
                <a:solidFill>
                  <a:srgbClr val="1F497D"/>
                </a:solidFill>
                <a:latin typeface="Arial Black" panose="020B0A04020102020204" pitchFamily="34" charset="0"/>
              </a:rPr>
              <a:t>¢</a:t>
            </a:r>
            <a:r>
              <a:rPr lang="en-US" sz="2000" dirty="0">
                <a:solidFill>
                  <a:srgbClr val="1F497D"/>
                </a:solidFill>
                <a:latin typeface="Arial Black" panose="020B0A04020102020204" pitchFamily="34" charset="0"/>
              </a:rPr>
              <a:t>-5¢</a:t>
            </a:r>
            <a:endParaRPr lang="en-US" sz="2000" dirty="0" smtClean="0">
              <a:solidFill>
                <a:srgbClr val="1F497D"/>
              </a:solidFill>
              <a:latin typeface="Arial Black" panose="020B0A04020102020204" pitchFamily="34" charset="0"/>
            </a:endParaRPr>
          </a:p>
          <a:p>
            <a:pPr algn="ctr"/>
            <a:r>
              <a:rPr lang="en-US" sz="1600" dirty="0" smtClean="0">
                <a:solidFill>
                  <a:srgbClr val="1F497D"/>
                </a:solidFill>
                <a:latin typeface="Arial" panose="020B0604020202020204" pitchFamily="34" charset="0"/>
                <a:cs typeface="Arial" panose="020B0604020202020204" pitchFamily="34" charset="0"/>
              </a:rPr>
              <a:t>(at point of sale for PET </a:t>
            </a:r>
            <a:r>
              <a:rPr lang="en-US" sz="1600" dirty="0">
                <a:solidFill>
                  <a:srgbClr val="1F497D"/>
                </a:solidFill>
                <a:latin typeface="Arial" panose="020B0604020202020204" pitchFamily="34" charset="0"/>
                <a:cs typeface="Arial" panose="020B0604020202020204" pitchFamily="34" charset="0"/>
              </a:rPr>
              <a:t>beverage containers &amp; </a:t>
            </a:r>
            <a:r>
              <a:rPr lang="en-US" sz="1600" dirty="0" smtClean="0">
                <a:solidFill>
                  <a:srgbClr val="1F497D"/>
                </a:solidFill>
                <a:latin typeface="Arial" panose="020B0604020202020204" pitchFamily="34" charset="0"/>
                <a:cs typeface="Arial" panose="020B0604020202020204" pitchFamily="34" charset="0"/>
              </a:rPr>
              <a:t>film bags)</a:t>
            </a:r>
            <a:endParaRPr lang="en-US" sz="1600" dirty="0">
              <a:solidFill>
                <a:srgbClr val="1F497D"/>
              </a:solidFill>
              <a:latin typeface="Arial" panose="020B0604020202020204" pitchFamily="34" charset="0"/>
              <a:cs typeface="Arial" panose="020B0604020202020204" pitchFamily="34" charset="0"/>
            </a:endParaRPr>
          </a:p>
          <a:p>
            <a:pPr algn="ctr"/>
            <a:endParaRPr lang="en-US" sz="2000" dirty="0">
              <a:solidFill>
                <a:srgbClr val="1F497D"/>
              </a:solidFill>
              <a:latin typeface="Arial Black" panose="020B0A04020102020204" pitchFamily="34" charset="0"/>
            </a:endParaRPr>
          </a:p>
        </p:txBody>
      </p:sp>
      <p:sp>
        <p:nvSpPr>
          <p:cNvPr id="16" name="Rectangle 15">
            <a:extLst>
              <a:ext uri="{FF2B5EF4-FFF2-40B4-BE49-F238E27FC236}">
                <a16:creationId xmlns:a16="http://schemas.microsoft.com/office/drawing/2014/main" xmlns="" id="{4CA6EDEA-CA9C-47B4-9564-64D18EECA11F}"/>
              </a:ext>
            </a:extLst>
          </p:cNvPr>
          <p:cNvSpPr/>
          <p:nvPr/>
        </p:nvSpPr>
        <p:spPr>
          <a:xfrm>
            <a:off x="3330504" y="3219867"/>
            <a:ext cx="2482422" cy="7750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1F497D"/>
                </a:solidFill>
                <a:latin typeface="Arial Black" panose="020B0A04020102020204" pitchFamily="34" charset="0"/>
              </a:rPr>
              <a:t>REBATE</a:t>
            </a:r>
            <a:endParaRPr lang="en-US" sz="2400" dirty="0">
              <a:solidFill>
                <a:srgbClr val="1F497D"/>
              </a:solidFill>
            </a:endParaRPr>
          </a:p>
        </p:txBody>
      </p:sp>
      <p:sp>
        <p:nvSpPr>
          <p:cNvPr id="17" name="TextBox 16">
            <a:extLst>
              <a:ext uri="{FF2B5EF4-FFF2-40B4-BE49-F238E27FC236}">
                <a16:creationId xmlns:a16="http://schemas.microsoft.com/office/drawing/2014/main" xmlns="" id="{975559A3-C315-494D-8A7F-13CCB9A88705}"/>
              </a:ext>
            </a:extLst>
          </p:cNvPr>
          <p:cNvSpPr txBox="1"/>
          <p:nvPr/>
        </p:nvSpPr>
        <p:spPr>
          <a:xfrm>
            <a:off x="3323389" y="4155068"/>
            <a:ext cx="2496651" cy="1138773"/>
          </a:xfrm>
          <a:prstGeom prst="rect">
            <a:avLst/>
          </a:prstGeom>
          <a:noFill/>
        </p:spPr>
        <p:txBody>
          <a:bodyPr wrap="square" rtlCol="0">
            <a:spAutoFit/>
          </a:bodyPr>
          <a:lstStyle/>
          <a:p>
            <a:pPr algn="ctr"/>
            <a:r>
              <a:rPr lang="en-US" sz="2000" dirty="0">
                <a:solidFill>
                  <a:srgbClr val="1F497D"/>
                </a:solidFill>
                <a:latin typeface="Arial Black" panose="020B0A04020102020204" pitchFamily="34" charset="0"/>
              </a:rPr>
              <a:t>25</a:t>
            </a:r>
            <a:r>
              <a:rPr lang="en-US" sz="2000" dirty="0" smtClean="0">
                <a:solidFill>
                  <a:srgbClr val="1F497D"/>
                </a:solidFill>
                <a:latin typeface="Arial Black" panose="020B0A04020102020204" pitchFamily="34" charset="0"/>
              </a:rPr>
              <a:t>¢/</a:t>
            </a:r>
            <a:r>
              <a:rPr lang="en-US" sz="2000" dirty="0" err="1" smtClean="0">
                <a:solidFill>
                  <a:srgbClr val="1F497D"/>
                </a:solidFill>
                <a:latin typeface="Arial Black" panose="020B0A04020102020204" pitchFamily="34" charset="0"/>
              </a:rPr>
              <a:t>lb</a:t>
            </a:r>
            <a:r>
              <a:rPr lang="en-US" sz="2000" dirty="0">
                <a:solidFill>
                  <a:srgbClr val="1F497D"/>
                </a:solidFill>
                <a:latin typeface="Arial Black" panose="020B0A04020102020204" pitchFamily="34" charset="0"/>
              </a:rPr>
              <a:t> – 50</a:t>
            </a:r>
            <a:r>
              <a:rPr lang="en-US" sz="2000" dirty="0" smtClean="0">
                <a:solidFill>
                  <a:srgbClr val="1F497D"/>
                </a:solidFill>
                <a:latin typeface="Arial Black" panose="020B0A04020102020204" pitchFamily="34" charset="0"/>
              </a:rPr>
              <a:t>¢/</a:t>
            </a:r>
            <a:r>
              <a:rPr lang="en-US" sz="2000" dirty="0" err="1" smtClean="0">
                <a:solidFill>
                  <a:srgbClr val="1F497D"/>
                </a:solidFill>
                <a:latin typeface="Arial Black" panose="020B0A04020102020204" pitchFamily="34" charset="0"/>
              </a:rPr>
              <a:t>lb</a:t>
            </a:r>
            <a:endParaRPr lang="en-US" sz="2000" dirty="0" smtClean="0">
              <a:solidFill>
                <a:srgbClr val="1F497D"/>
              </a:solidFill>
              <a:latin typeface="Arial Black" panose="020B0A04020102020204" pitchFamily="34" charset="0"/>
            </a:endParaRPr>
          </a:p>
          <a:p>
            <a:pPr algn="ctr"/>
            <a:r>
              <a:rPr lang="en-US" sz="1600" dirty="0" smtClean="0">
                <a:solidFill>
                  <a:srgbClr val="1F497D"/>
                </a:solidFill>
                <a:latin typeface="Arial" panose="020B0604020202020204" pitchFamily="34" charset="0"/>
                <a:cs typeface="Arial" panose="020B0604020202020204" pitchFamily="34" charset="0"/>
              </a:rPr>
              <a:t>(includes PET beverage containers &amp; clean, dry film packaging)</a:t>
            </a:r>
            <a:endParaRPr lang="en-US" sz="1600" dirty="0">
              <a:solidFill>
                <a:srgbClr val="1F497D"/>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xmlns="" id="{369220DA-45D0-4A09-851C-83D7004D5271}"/>
              </a:ext>
            </a:extLst>
          </p:cNvPr>
          <p:cNvSpPr/>
          <p:nvPr/>
        </p:nvSpPr>
        <p:spPr>
          <a:xfrm>
            <a:off x="6320253" y="3219867"/>
            <a:ext cx="2482422" cy="7750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1F497D"/>
                </a:solidFill>
                <a:latin typeface="Arial Black" panose="020B0A04020102020204" pitchFamily="34" charset="0"/>
              </a:rPr>
              <a:t>HANDLING </a:t>
            </a:r>
            <a:r>
              <a:rPr lang="en-US" sz="2400" dirty="0" smtClean="0">
                <a:solidFill>
                  <a:srgbClr val="1F497D"/>
                </a:solidFill>
                <a:latin typeface="Arial Black" panose="020B0A04020102020204" pitchFamily="34" charset="0"/>
              </a:rPr>
              <a:t>FEES </a:t>
            </a:r>
            <a:endParaRPr lang="en-US" sz="2400" dirty="0">
              <a:solidFill>
                <a:srgbClr val="1F497D"/>
              </a:solidFill>
            </a:endParaRPr>
          </a:p>
        </p:txBody>
      </p:sp>
      <p:sp>
        <p:nvSpPr>
          <p:cNvPr id="19" name="TextBox 18">
            <a:extLst>
              <a:ext uri="{FF2B5EF4-FFF2-40B4-BE49-F238E27FC236}">
                <a16:creationId xmlns:a16="http://schemas.microsoft.com/office/drawing/2014/main" xmlns="" id="{4A968FB2-FFDD-4CEC-BE45-CEBC3E20BBC4}"/>
              </a:ext>
            </a:extLst>
          </p:cNvPr>
          <p:cNvSpPr txBox="1"/>
          <p:nvPr/>
        </p:nvSpPr>
        <p:spPr>
          <a:xfrm>
            <a:off x="6313138" y="4155068"/>
            <a:ext cx="2496651" cy="1508105"/>
          </a:xfrm>
          <a:prstGeom prst="rect">
            <a:avLst/>
          </a:prstGeom>
          <a:noFill/>
        </p:spPr>
        <p:txBody>
          <a:bodyPr wrap="square" rtlCol="0">
            <a:spAutoFit/>
          </a:bodyPr>
          <a:lstStyle/>
          <a:p>
            <a:pPr algn="ctr"/>
            <a:r>
              <a:rPr lang="en-US" sz="2000" dirty="0">
                <a:solidFill>
                  <a:srgbClr val="1F497D"/>
                </a:solidFill>
                <a:latin typeface="Arial Black" panose="020B0A04020102020204" pitchFamily="34" charset="0"/>
              </a:rPr>
              <a:t>6</a:t>
            </a:r>
            <a:r>
              <a:rPr lang="en-US" sz="2000" dirty="0" smtClean="0">
                <a:solidFill>
                  <a:srgbClr val="1F497D"/>
                </a:solidFill>
                <a:latin typeface="Arial Black" panose="020B0A04020102020204" pitchFamily="34" charset="0"/>
              </a:rPr>
              <a:t>0</a:t>
            </a:r>
            <a:r>
              <a:rPr lang="en-US" sz="2000" dirty="0">
                <a:solidFill>
                  <a:srgbClr val="1F497D"/>
                </a:solidFill>
                <a:latin typeface="Arial Black" panose="020B0A04020102020204" pitchFamily="34" charset="0"/>
              </a:rPr>
              <a:t>¢/</a:t>
            </a:r>
            <a:r>
              <a:rPr lang="en-US" sz="2000" dirty="0" err="1">
                <a:solidFill>
                  <a:srgbClr val="1F497D"/>
                </a:solidFill>
                <a:latin typeface="Arial Black" panose="020B0A04020102020204" pitchFamily="34" charset="0"/>
              </a:rPr>
              <a:t>lb</a:t>
            </a:r>
            <a:r>
              <a:rPr lang="en-US" sz="2000" dirty="0">
                <a:solidFill>
                  <a:srgbClr val="1F497D"/>
                </a:solidFill>
                <a:latin typeface="Arial Black" panose="020B0A04020102020204" pitchFamily="34" charset="0"/>
              </a:rPr>
              <a:t> urban 90¢/</a:t>
            </a:r>
            <a:r>
              <a:rPr lang="en-US" sz="2000" dirty="0" err="1">
                <a:solidFill>
                  <a:srgbClr val="1F497D"/>
                </a:solidFill>
                <a:latin typeface="Arial Black" panose="020B0A04020102020204" pitchFamily="34" charset="0"/>
              </a:rPr>
              <a:t>lb</a:t>
            </a:r>
            <a:r>
              <a:rPr lang="en-US" sz="2000" dirty="0">
                <a:solidFill>
                  <a:srgbClr val="1F497D"/>
                </a:solidFill>
                <a:latin typeface="Arial Black" panose="020B0A04020102020204" pitchFamily="34" charset="0"/>
              </a:rPr>
              <a:t> </a:t>
            </a:r>
            <a:r>
              <a:rPr lang="en-US" sz="2000" dirty="0" smtClean="0">
                <a:solidFill>
                  <a:srgbClr val="1F497D"/>
                </a:solidFill>
                <a:latin typeface="Arial Black" panose="020B0A04020102020204" pitchFamily="34" charset="0"/>
              </a:rPr>
              <a:t>rural</a:t>
            </a:r>
          </a:p>
          <a:p>
            <a:pPr algn="ctr"/>
            <a:r>
              <a:rPr lang="en-US" sz="1600" dirty="0" smtClean="0">
                <a:solidFill>
                  <a:srgbClr val="1F497D"/>
                </a:solidFill>
                <a:latin typeface="Arial" panose="020B0604020202020204" pitchFamily="34" charset="0"/>
                <a:cs typeface="Arial" panose="020B0604020202020204" pitchFamily="34" charset="0"/>
              </a:rPr>
              <a:t>(once material is sold to recycling markets)</a:t>
            </a:r>
            <a:endParaRPr lang="en-US" sz="1600" dirty="0">
              <a:solidFill>
                <a:srgbClr val="1F497D"/>
              </a:solidFill>
              <a:latin typeface="Arial" panose="020B0604020202020204" pitchFamily="34" charset="0"/>
              <a:cs typeface="Arial" panose="020B0604020202020204" pitchFamily="34" charset="0"/>
            </a:endParaRPr>
          </a:p>
          <a:p>
            <a:pPr algn="ctr"/>
            <a:endParaRPr lang="en-US" sz="2000" dirty="0">
              <a:solidFill>
                <a:srgbClr val="1F497D"/>
              </a:solidFill>
              <a:latin typeface="Arial Black" panose="020B0A04020102020204" pitchFamily="34" charset="0"/>
            </a:endParaRPr>
          </a:p>
        </p:txBody>
      </p:sp>
      <p:pic>
        <p:nvPicPr>
          <p:cNvPr id="21" name="Picture 2" descr="Image result for hand money bag icon">
            <a:extLst>
              <a:ext uri="{FF2B5EF4-FFF2-40B4-BE49-F238E27FC236}">
                <a16:creationId xmlns:a16="http://schemas.microsoft.com/office/drawing/2014/main" xmlns="" id="{1D2599AB-DEC2-4507-B445-9411632CD46E}"/>
              </a:ext>
            </a:extLst>
          </p:cNvPr>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6939" y="1759333"/>
            <a:ext cx="1286041" cy="12860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Image result for plastic bottle icon">
            <a:extLst>
              <a:ext uri="{FF2B5EF4-FFF2-40B4-BE49-F238E27FC236}">
                <a16:creationId xmlns:a16="http://schemas.microsoft.com/office/drawing/2014/main" xmlns="" id="{6073E894-8155-4281-8549-4C356AF3AB30}"/>
              </a:ext>
            </a:extLst>
          </p:cNvPr>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36574" y="2037138"/>
            <a:ext cx="954923" cy="954923"/>
          </a:xfrm>
          <a:prstGeom prst="rect">
            <a:avLst/>
          </a:prstGeom>
          <a:noFill/>
          <a:extLst>
            <a:ext uri="{909E8E84-426E-40dd-AFC4-6F175D3DCCD1}">
              <a14:hiddenFill xmlns:a14="http://schemas.microsoft.com/office/drawing/2010/main">
                <a:solidFill>
                  <a:srgbClr val="FFFFFF"/>
                </a:solidFill>
              </a14:hiddenFill>
            </a:ext>
          </a:extLst>
        </p:spPr>
      </p:pic>
      <p:pic>
        <p:nvPicPr>
          <p:cNvPr id="24" name="Graphic 32" descr="Line Arrow: Slight curve">
            <a:extLst>
              <a:ext uri="{FF2B5EF4-FFF2-40B4-BE49-F238E27FC236}">
                <a16:creationId xmlns:a16="http://schemas.microsoft.com/office/drawing/2014/main" xmlns="" id="{E0063EAC-6BCE-417B-B3BF-70EC1B93745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4081982" y="2224274"/>
            <a:ext cx="751838" cy="751838"/>
          </a:xfrm>
          <a:prstGeom prst="rect">
            <a:avLst/>
          </a:prstGeom>
        </p:spPr>
      </p:pic>
      <p:pic>
        <p:nvPicPr>
          <p:cNvPr id="25" name="Graphic 34" descr="Money">
            <a:extLst>
              <a:ext uri="{FF2B5EF4-FFF2-40B4-BE49-F238E27FC236}">
                <a16:creationId xmlns:a16="http://schemas.microsoft.com/office/drawing/2014/main" xmlns="" id="{D6BF7DDD-FF85-4131-A4AE-3FD8953B672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rot="18374902">
            <a:off x="4658272" y="2057401"/>
            <a:ext cx="914400" cy="914400"/>
          </a:xfrm>
          <a:prstGeom prst="rect">
            <a:avLst/>
          </a:prstGeom>
        </p:spPr>
      </p:pic>
      <p:pic>
        <p:nvPicPr>
          <p:cNvPr id="26" name="Picture 14" descr="Image result for price tag icon">
            <a:extLst>
              <a:ext uri="{FF2B5EF4-FFF2-40B4-BE49-F238E27FC236}">
                <a16:creationId xmlns:a16="http://schemas.microsoft.com/office/drawing/2014/main" xmlns="" id="{8CA10037-AC6F-4089-A928-3E60010F3853}"/>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89962" y="1943098"/>
            <a:ext cx="1143001" cy="114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51727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598" y="636798"/>
            <a:ext cx="7620000" cy="1143000"/>
          </a:xfrm>
        </p:spPr>
        <p:txBody>
          <a:bodyPr>
            <a:normAutofit/>
          </a:bodyPr>
          <a:lstStyle/>
          <a:p>
            <a:pPr algn="l"/>
            <a:r>
              <a:rPr lang="en-US" sz="2800" b="1" dirty="0" smtClean="0">
                <a:solidFill>
                  <a:schemeClr val="tx1"/>
                </a:solidFill>
              </a:rPr>
              <a:t>Policy landscape</a:t>
            </a:r>
            <a:endParaRPr lang="en-US" sz="2800" b="1" dirty="0">
              <a:solidFill>
                <a:schemeClr val="tx1"/>
              </a:solidFill>
            </a:endParaRPr>
          </a:p>
        </p:txBody>
      </p:sp>
      <p:sp>
        <p:nvSpPr>
          <p:cNvPr id="3" name="Content Placeholder 2"/>
          <p:cNvSpPr>
            <a:spLocks noGrp="1"/>
          </p:cNvSpPr>
          <p:nvPr>
            <p:ph idx="1"/>
          </p:nvPr>
        </p:nvSpPr>
        <p:spPr>
          <a:xfrm>
            <a:off x="457200" y="1884704"/>
            <a:ext cx="8217304" cy="2658973"/>
          </a:xfrm>
        </p:spPr>
        <p:txBody>
          <a:bodyPr>
            <a:normAutofit/>
          </a:bodyPr>
          <a:lstStyle/>
          <a:p>
            <a:r>
              <a:rPr lang="en-US" sz="2400" dirty="0"/>
              <a:t>Positive state economics of recycling </a:t>
            </a:r>
            <a:endParaRPr lang="en-US" sz="2400" dirty="0" smtClean="0"/>
          </a:p>
          <a:p>
            <a:r>
              <a:rPr lang="en-US" sz="2400" dirty="0" smtClean="0"/>
              <a:t>Changing consumer habits and brand owner response </a:t>
            </a:r>
          </a:p>
          <a:p>
            <a:r>
              <a:rPr lang="en-US" sz="2400" dirty="0"/>
              <a:t>Constituent </a:t>
            </a:r>
            <a:r>
              <a:rPr lang="en-US" sz="2400" dirty="0" smtClean="0"/>
              <a:t>pressures </a:t>
            </a:r>
            <a:endParaRPr lang="en-US" sz="2400" dirty="0"/>
          </a:p>
          <a:p>
            <a:r>
              <a:rPr lang="en-US" sz="2400" dirty="0" smtClean="0"/>
              <a:t>State budget</a:t>
            </a:r>
            <a:endParaRPr lang="en-US" dirty="0"/>
          </a:p>
        </p:txBody>
      </p:sp>
      <p:sp>
        <p:nvSpPr>
          <p:cNvPr id="6" name="Rectangle 5"/>
          <p:cNvSpPr/>
          <p:nvPr/>
        </p:nvSpPr>
        <p:spPr>
          <a:xfrm>
            <a:off x="2414548" y="3146044"/>
            <a:ext cx="801220" cy="584776"/>
          </a:xfrm>
          <a:prstGeom prst="rect">
            <a:avLst/>
          </a:prstGeom>
        </p:spPr>
        <p:txBody>
          <a:bodyPr wrap="square">
            <a:spAutoFit/>
          </a:bodyPr>
          <a:lstStyle/>
          <a:p>
            <a:r>
              <a:rPr lang="en-US" sz="3200" dirty="0"/>
              <a:t> 😳</a:t>
            </a:r>
          </a:p>
        </p:txBody>
      </p:sp>
    </p:spTree>
    <p:extLst>
      <p:ext uri="{BB962C8B-B14F-4D97-AF65-F5344CB8AC3E}">
        <p14:creationId xmlns:p14="http://schemas.microsoft.com/office/powerpoint/2010/main" val="25745627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53A706-52C1-4AE4-9597-48020F5EE07D}"/>
              </a:ext>
            </a:extLst>
          </p:cNvPr>
          <p:cNvSpPr>
            <a:spLocks noGrp="1"/>
          </p:cNvSpPr>
          <p:nvPr>
            <p:ph type="title"/>
          </p:nvPr>
        </p:nvSpPr>
        <p:spPr>
          <a:xfrm>
            <a:off x="457200" y="97690"/>
            <a:ext cx="8229600" cy="1143000"/>
          </a:xfrm>
        </p:spPr>
        <p:txBody>
          <a:bodyPr>
            <a:normAutofit/>
          </a:bodyPr>
          <a:lstStyle/>
          <a:p>
            <a:r>
              <a:rPr lang="en-US" sz="3600" b="0" dirty="0" smtClean="0">
                <a:solidFill>
                  <a:srgbClr val="1F497D"/>
                </a:solidFill>
                <a:latin typeface="Cambria"/>
                <a:cs typeface="Cambria"/>
              </a:rPr>
              <a:t>Funding and Impacts</a:t>
            </a:r>
            <a:endParaRPr lang="en-US" sz="3600" b="0" dirty="0">
              <a:solidFill>
                <a:srgbClr val="1F497D"/>
              </a:solidFill>
              <a:latin typeface="Cambria"/>
              <a:cs typeface="Cambria"/>
            </a:endParaRPr>
          </a:p>
        </p:txBody>
      </p:sp>
      <p:sp>
        <p:nvSpPr>
          <p:cNvPr id="3" name="Content Placeholder 2">
            <a:extLst>
              <a:ext uri="{FF2B5EF4-FFF2-40B4-BE49-F238E27FC236}">
                <a16:creationId xmlns="" xmlns:a16="http://schemas.microsoft.com/office/drawing/2014/main" id="{9DC5268A-3C3D-4A06-8977-C3C13D85E772}"/>
              </a:ext>
            </a:extLst>
          </p:cNvPr>
          <p:cNvSpPr>
            <a:spLocks noGrp="1"/>
          </p:cNvSpPr>
          <p:nvPr>
            <p:ph idx="1"/>
          </p:nvPr>
        </p:nvSpPr>
        <p:spPr>
          <a:xfrm>
            <a:off x="457200" y="1357258"/>
            <a:ext cx="8229600" cy="5198172"/>
          </a:xfrm>
        </p:spPr>
        <p:txBody>
          <a:bodyPr>
            <a:noAutofit/>
          </a:bodyPr>
          <a:lstStyle/>
          <a:p>
            <a:pPr>
              <a:buFont typeface="Arial"/>
              <a:buChar char="•"/>
            </a:pPr>
            <a:r>
              <a:rPr lang="en-US" sz="2000" dirty="0" smtClean="0">
                <a:latin typeface="+mn-lt"/>
              </a:rPr>
              <a:t>Sustained funding to local communities for litter/illegal dumping education, abatement, and enforcement programs</a:t>
            </a:r>
          </a:p>
          <a:p>
            <a:pPr>
              <a:buFont typeface="Arial"/>
              <a:buChar char="•"/>
            </a:pPr>
            <a:r>
              <a:rPr lang="en-US" sz="2000" dirty="0" smtClean="0">
                <a:latin typeface="+mn-lt"/>
              </a:rPr>
              <a:t>Substantial amount in early program years for flood mitigation planning and infrastructure</a:t>
            </a:r>
          </a:p>
          <a:p>
            <a:pPr>
              <a:buFont typeface="Arial"/>
              <a:buChar char="•"/>
            </a:pPr>
            <a:r>
              <a:rPr lang="en-US" sz="2000" dirty="0" smtClean="0">
                <a:latin typeface="+mn-lt"/>
              </a:rPr>
              <a:t>Provide economic development funds to further attract recycling infrastructure and end market growth </a:t>
            </a:r>
          </a:p>
          <a:p>
            <a:pPr>
              <a:buFont typeface="Arial"/>
              <a:buChar char="•"/>
            </a:pPr>
            <a:r>
              <a:rPr lang="en-US" sz="2000" dirty="0" smtClean="0">
                <a:latin typeface="+mn-lt"/>
              </a:rPr>
              <a:t>Support </a:t>
            </a:r>
            <a:r>
              <a:rPr lang="en-US" sz="2000" dirty="0">
                <a:latin typeface="+mn-lt"/>
              </a:rPr>
              <a:t>Texas markets for post consumer </a:t>
            </a:r>
            <a:r>
              <a:rPr lang="en-US" sz="2000" dirty="0" smtClean="0">
                <a:latin typeface="+mn-lt"/>
              </a:rPr>
              <a:t>PET </a:t>
            </a:r>
            <a:r>
              <a:rPr lang="en-US" sz="2000" dirty="0">
                <a:latin typeface="+mn-lt"/>
              </a:rPr>
              <a:t>beverage containers and film plastic recycling</a:t>
            </a:r>
          </a:p>
          <a:p>
            <a:pPr>
              <a:buFont typeface="Arial"/>
              <a:buChar char="•"/>
            </a:pPr>
            <a:r>
              <a:rPr lang="en-US" sz="2000" dirty="0" smtClean="0">
                <a:latin typeface="+mn-lt"/>
              </a:rPr>
              <a:t>Remove </a:t>
            </a:r>
            <a:r>
              <a:rPr lang="en-US" sz="2000" dirty="0">
                <a:latin typeface="+mn-lt"/>
              </a:rPr>
              <a:t>difficult film plastic from municipal curbside recycling </a:t>
            </a:r>
            <a:r>
              <a:rPr lang="en-US" sz="2000" dirty="0" smtClean="0">
                <a:latin typeface="+mn-lt"/>
              </a:rPr>
              <a:t>stream and/or incentivize a ‘better mousetrap’   </a:t>
            </a:r>
            <a:endParaRPr lang="en-US" sz="2000" i="1" dirty="0"/>
          </a:p>
          <a:p>
            <a:pPr>
              <a:buFont typeface="Arial"/>
              <a:buChar char="•"/>
            </a:pPr>
            <a:r>
              <a:rPr lang="en-US" sz="2000" dirty="0" smtClean="0">
                <a:latin typeface="+mn-lt"/>
              </a:rPr>
              <a:t>Provide </a:t>
            </a:r>
            <a:r>
              <a:rPr lang="en-US" sz="2000" dirty="0">
                <a:latin typeface="+mn-lt"/>
              </a:rPr>
              <a:t>expansive employment potential from entrepreneurial opportunities for material redemption facilities to low-skill, entry collection, sorting, etc.  </a:t>
            </a:r>
          </a:p>
          <a:p>
            <a:pPr>
              <a:buFont typeface="Arial"/>
              <a:buChar char="•"/>
            </a:pPr>
            <a:endParaRPr lang="en-US" sz="2000" dirty="0" smtClean="0">
              <a:latin typeface="+mn-lt"/>
            </a:endParaRPr>
          </a:p>
          <a:p>
            <a:pPr>
              <a:buFont typeface="Arial"/>
              <a:buChar char="•"/>
            </a:pPr>
            <a:endParaRPr lang="en-US" sz="2000" dirty="0">
              <a:latin typeface="+mn-lt"/>
            </a:endParaRPr>
          </a:p>
        </p:txBody>
      </p:sp>
    </p:spTree>
    <p:extLst>
      <p:ext uri="{BB962C8B-B14F-4D97-AF65-F5344CB8AC3E}">
        <p14:creationId xmlns:p14="http://schemas.microsoft.com/office/powerpoint/2010/main" val="411929083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DD72F7-BF93-4BFD-88B1-10EBA7CD7450}"/>
              </a:ext>
            </a:extLst>
          </p:cNvPr>
          <p:cNvSpPr>
            <a:spLocks noGrp="1"/>
          </p:cNvSpPr>
          <p:nvPr>
            <p:ph type="title"/>
          </p:nvPr>
        </p:nvSpPr>
        <p:spPr>
          <a:xfrm>
            <a:off x="457200" y="97690"/>
            <a:ext cx="8229600" cy="1143000"/>
          </a:xfrm>
        </p:spPr>
        <p:txBody>
          <a:bodyPr>
            <a:normAutofit/>
          </a:bodyPr>
          <a:lstStyle/>
          <a:p>
            <a:r>
              <a:rPr lang="en-US" sz="2800" b="0" dirty="0" smtClean="0">
                <a:solidFill>
                  <a:srgbClr val="1F497D"/>
                </a:solidFill>
                <a:latin typeface="Cambria"/>
                <a:cs typeface="Cambria"/>
              </a:rPr>
              <a:t>Long Term, Extensive Positive Economic Impacts </a:t>
            </a:r>
            <a:endParaRPr lang="en-US" sz="2800" b="0" dirty="0">
              <a:solidFill>
                <a:srgbClr val="1F497D"/>
              </a:solidFill>
              <a:latin typeface="Cambria"/>
              <a:cs typeface="Cambria"/>
            </a:endParaRPr>
          </a:p>
        </p:txBody>
      </p:sp>
      <p:sp>
        <p:nvSpPr>
          <p:cNvPr id="3" name="Right Brace 2"/>
          <p:cNvSpPr/>
          <p:nvPr/>
        </p:nvSpPr>
        <p:spPr>
          <a:xfrm>
            <a:off x="7001565" y="3433860"/>
            <a:ext cx="145799" cy="2656382"/>
          </a:xfrm>
          <a:prstGeom prst="righ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ight Brace 7"/>
          <p:cNvSpPr/>
          <p:nvPr/>
        </p:nvSpPr>
        <p:spPr>
          <a:xfrm>
            <a:off x="7001565" y="2320085"/>
            <a:ext cx="145799" cy="1036637"/>
          </a:xfrm>
          <a:prstGeom prst="righ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7212533" y="2241729"/>
            <a:ext cx="1931467" cy="1077218"/>
          </a:xfrm>
          <a:prstGeom prst="rect">
            <a:avLst/>
          </a:prstGeom>
          <a:noFill/>
        </p:spPr>
        <p:txBody>
          <a:bodyPr wrap="square" rtlCol="0">
            <a:spAutoFit/>
          </a:bodyPr>
          <a:lstStyle/>
          <a:p>
            <a:r>
              <a:rPr lang="en-US" sz="1600" dirty="0" smtClean="0"/>
              <a:t>Paid to consumers, non-profit/civic groups, municipalities, </a:t>
            </a:r>
            <a:r>
              <a:rPr lang="en-US" sz="1600" dirty="0" err="1" smtClean="0"/>
              <a:t>etc</a:t>
            </a:r>
            <a:endParaRPr lang="en-US" sz="1600" dirty="0"/>
          </a:p>
        </p:txBody>
      </p:sp>
      <p:sp>
        <p:nvSpPr>
          <p:cNvPr id="10" name="TextBox 9"/>
          <p:cNvSpPr txBox="1"/>
          <p:nvPr/>
        </p:nvSpPr>
        <p:spPr>
          <a:xfrm>
            <a:off x="7232071" y="3754113"/>
            <a:ext cx="1827342" cy="1815882"/>
          </a:xfrm>
          <a:prstGeom prst="rect">
            <a:avLst/>
          </a:prstGeom>
          <a:noFill/>
        </p:spPr>
        <p:txBody>
          <a:bodyPr wrap="square" rtlCol="0">
            <a:spAutoFit/>
          </a:bodyPr>
          <a:lstStyle/>
          <a:p>
            <a:r>
              <a:rPr lang="en-US" sz="1600" dirty="0" smtClean="0"/>
              <a:t>Paid to retailers, processors, entrepreneurs, non-profit/civic groups, </a:t>
            </a:r>
            <a:r>
              <a:rPr lang="en-US" sz="1600" dirty="0" err="1" smtClean="0"/>
              <a:t>etc</a:t>
            </a:r>
            <a:r>
              <a:rPr lang="en-US" sz="1600" dirty="0" smtClean="0"/>
              <a:t> participating in system</a:t>
            </a:r>
            <a:endParaRPr lang="en-US" sz="1600" dirty="0"/>
          </a:p>
        </p:txBody>
      </p:sp>
      <p:pic>
        <p:nvPicPr>
          <p:cNvPr id="11" name="Picture 10">
            <a:extLst>
              <a:ext uri="{FF2B5EF4-FFF2-40B4-BE49-F238E27FC236}">
                <a16:creationId xmlns:a16="http://schemas.microsoft.com/office/drawing/2014/main" xmlns="" id="{3128AFC0-4245-4031-B224-71368F1E4C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1389"/>
          <a:stretch/>
        </p:blipFill>
        <p:spPr>
          <a:xfrm>
            <a:off x="-1634" y="1434849"/>
            <a:ext cx="6949859" cy="5027586"/>
          </a:xfrm>
          <a:prstGeom prst="rect">
            <a:avLst/>
          </a:prstGeom>
        </p:spPr>
      </p:pic>
    </p:spTree>
    <p:extLst>
      <p:ext uri="{BB962C8B-B14F-4D97-AF65-F5344CB8AC3E}">
        <p14:creationId xmlns:p14="http://schemas.microsoft.com/office/powerpoint/2010/main" val="381856063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Study on the Economic Impacts of Recycling </a:t>
            </a:r>
            <a:endParaRPr lang="en-US" sz="2800" b="1" dirty="0"/>
          </a:p>
        </p:txBody>
      </p:sp>
      <p:pic>
        <p:nvPicPr>
          <p:cNvPr id="4" name="Picture 3">
            <a:extLst>
              <a:ext uri="{FF2B5EF4-FFF2-40B4-BE49-F238E27FC236}">
                <a16:creationId xmlns:a16="http://schemas.microsoft.com/office/drawing/2014/main" xmlns="" id="{5A91ECA5-EB5D-4F54-A489-A1C80328FE6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3585"/>
          <a:stretch/>
        </p:blipFill>
        <p:spPr>
          <a:xfrm>
            <a:off x="1116850" y="1696657"/>
            <a:ext cx="3489159" cy="4541438"/>
          </a:xfrm>
          <a:prstGeom prst="rect">
            <a:avLst/>
          </a:prstGeom>
          <a:ln>
            <a:solidFill>
              <a:srgbClr val="4F81BD"/>
            </a:solidFill>
          </a:ln>
        </p:spPr>
      </p:pic>
      <p:sp>
        <p:nvSpPr>
          <p:cNvPr id="5" name="Rectangle 4">
            <a:extLst>
              <a:ext uri="{FF2B5EF4-FFF2-40B4-BE49-F238E27FC236}">
                <a16:creationId xmlns:a16="http://schemas.microsoft.com/office/drawing/2014/main" xmlns="" id="{DADC417F-9EE8-47CD-9CF2-12DBDCF3E1B2}"/>
              </a:ext>
            </a:extLst>
          </p:cNvPr>
          <p:cNvSpPr/>
          <p:nvPr/>
        </p:nvSpPr>
        <p:spPr>
          <a:xfrm>
            <a:off x="5093953" y="2490422"/>
            <a:ext cx="3489159" cy="2643576"/>
          </a:xfrm>
          <a:prstGeom prst="rect">
            <a:avLst/>
          </a:prstGeom>
          <a:solidFill>
            <a:srgbClr val="FFFFFF">
              <a:alpha val="61000"/>
            </a:srgbClr>
          </a:solidFill>
          <a:ln w="25400" cap="flat" cmpd="sng" algn="ctr">
            <a:noFill/>
            <a:prstDash val="solid"/>
          </a:ln>
          <a:effectLst/>
        </p:spPr>
        <p:txBody>
          <a:bodyPr rtlCol="0" anchor="ctr"/>
          <a:lstStyle/>
          <a:p>
            <a:pPr lvl="0">
              <a:defRPr/>
            </a:pPr>
            <a:endParaRPr lang="en-US" dirty="0" smtClean="0"/>
          </a:p>
          <a:p>
            <a:pPr lvl="0">
              <a:defRPr/>
            </a:pPr>
            <a:r>
              <a:rPr lang="en-US" dirty="0" smtClean="0"/>
              <a:t>Scott </a:t>
            </a:r>
            <a:r>
              <a:rPr lang="en-US" dirty="0"/>
              <a:t>Pasternak</a:t>
            </a:r>
          </a:p>
          <a:p>
            <a:pPr lvl="0">
              <a:defRPr/>
            </a:pPr>
            <a:r>
              <a:rPr lang="en-US" dirty="0"/>
              <a:t>(512) 872-7141</a:t>
            </a:r>
          </a:p>
          <a:p>
            <a:pPr lvl="0">
              <a:defRPr/>
            </a:pPr>
            <a:r>
              <a:rPr lang="en-US" dirty="0"/>
              <a:t>spasternak@burnsmcd.com</a:t>
            </a:r>
          </a:p>
        </p:txBody>
      </p:sp>
    </p:spTree>
    <p:extLst>
      <p:ext uri="{BB962C8B-B14F-4D97-AF65-F5344CB8AC3E}">
        <p14:creationId xmlns:p14="http://schemas.microsoft.com/office/powerpoint/2010/main" val="88713277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t>Texas R</a:t>
            </a:r>
            <a:r>
              <a:rPr lang="en-US" sz="2800" b="1" dirty="0" smtClean="0"/>
              <a:t>ecycling </a:t>
            </a:r>
            <a:r>
              <a:rPr lang="en-US" sz="2800" b="1" dirty="0"/>
              <a:t>Direct </a:t>
            </a:r>
            <a:r>
              <a:rPr lang="en-US" sz="2800" b="1" dirty="0" smtClean="0"/>
              <a:t>Employment</a:t>
            </a:r>
            <a:endParaRPr lang="en-US" sz="2800" b="1" dirty="0"/>
          </a:p>
        </p:txBody>
      </p:sp>
      <p:pic>
        <p:nvPicPr>
          <p:cNvPr id="4" name="Picture 3">
            <a:extLst>
              <a:ext uri="{FF2B5EF4-FFF2-40B4-BE49-F238E27FC236}">
                <a16:creationId xmlns="" xmlns:a16="http://schemas.microsoft.com/office/drawing/2014/main" id="{B16DAE20-5ECD-4939-A844-1353EBD2EFE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7589" t="32249" r="3637" b="10077"/>
          <a:stretch/>
        </p:blipFill>
        <p:spPr>
          <a:xfrm>
            <a:off x="516384" y="1799417"/>
            <a:ext cx="7878726" cy="3955312"/>
          </a:xfrm>
          <a:prstGeom prst="rect">
            <a:avLst/>
          </a:prstGeom>
        </p:spPr>
      </p:pic>
    </p:spTree>
    <p:extLst>
      <p:ext uri="{BB962C8B-B14F-4D97-AF65-F5344CB8AC3E}">
        <p14:creationId xmlns:p14="http://schemas.microsoft.com/office/powerpoint/2010/main" val="239669144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4118"/>
            <a:ext cx="8229600" cy="990600"/>
          </a:xfrm>
        </p:spPr>
        <p:txBody>
          <a:bodyPr>
            <a:noAutofit/>
          </a:bodyPr>
          <a:lstStyle/>
          <a:p>
            <a:r>
              <a:rPr lang="en-US" sz="2800" b="1" dirty="0"/>
              <a:t>Summary of Total Economic Impact of Recycling on the Texas Economy</a:t>
            </a:r>
          </a:p>
        </p:txBody>
      </p:sp>
      <p:graphicFrame>
        <p:nvGraphicFramePr>
          <p:cNvPr id="4" name="Table 3">
            <a:extLst>
              <a:ext uri="{FF2B5EF4-FFF2-40B4-BE49-F238E27FC236}">
                <a16:creationId xmlns="" xmlns:a16="http://schemas.microsoft.com/office/drawing/2014/main" id="{1B157C16-6B4A-441E-9044-E7880AF76199}"/>
              </a:ext>
            </a:extLst>
          </p:cNvPr>
          <p:cNvGraphicFramePr>
            <a:graphicFrameLocks noGrp="1"/>
          </p:cNvGraphicFramePr>
          <p:nvPr>
            <p:extLst>
              <p:ext uri="{D42A27DB-BD31-4B8C-83A1-F6EECF244321}">
                <p14:modId xmlns:p14="http://schemas.microsoft.com/office/powerpoint/2010/main" val="300860357"/>
              </p:ext>
            </p:extLst>
          </p:nvPr>
        </p:nvGraphicFramePr>
        <p:xfrm>
          <a:off x="99193" y="2332941"/>
          <a:ext cx="8977103" cy="3088469"/>
        </p:xfrm>
        <a:graphic>
          <a:graphicData uri="http://schemas.openxmlformats.org/drawingml/2006/table">
            <a:tbl>
              <a:tblPr firstRow="1" firstCol="1" lastRow="1" lastCol="1" bandRow="1" bandCol="1"/>
              <a:tblGrid>
                <a:gridCol w="1693652">
                  <a:extLst>
                    <a:ext uri="{9D8B030D-6E8A-4147-A177-3AD203B41FA5}">
                      <a16:colId xmlns="" xmlns:a16="http://schemas.microsoft.com/office/drawing/2014/main" val="2075968674"/>
                    </a:ext>
                  </a:extLst>
                </a:gridCol>
                <a:gridCol w="1830200">
                  <a:extLst>
                    <a:ext uri="{9D8B030D-6E8A-4147-A177-3AD203B41FA5}">
                      <a16:colId xmlns="" xmlns:a16="http://schemas.microsoft.com/office/drawing/2014/main" val="2586976171"/>
                    </a:ext>
                  </a:extLst>
                </a:gridCol>
                <a:gridCol w="1886228">
                  <a:extLst>
                    <a:ext uri="{9D8B030D-6E8A-4147-A177-3AD203B41FA5}">
                      <a16:colId xmlns="" xmlns:a16="http://schemas.microsoft.com/office/drawing/2014/main" val="3065597418"/>
                    </a:ext>
                  </a:extLst>
                </a:gridCol>
                <a:gridCol w="1811525">
                  <a:extLst>
                    <a:ext uri="{9D8B030D-6E8A-4147-A177-3AD203B41FA5}">
                      <a16:colId xmlns="" xmlns:a16="http://schemas.microsoft.com/office/drawing/2014/main" val="1540519692"/>
                    </a:ext>
                  </a:extLst>
                </a:gridCol>
                <a:gridCol w="1755498">
                  <a:extLst>
                    <a:ext uri="{9D8B030D-6E8A-4147-A177-3AD203B41FA5}">
                      <a16:colId xmlns="" xmlns:a16="http://schemas.microsoft.com/office/drawing/2014/main" val="3968782751"/>
                    </a:ext>
                  </a:extLst>
                </a:gridCol>
              </a:tblGrid>
              <a:tr h="622141">
                <a:tc>
                  <a:txBody>
                    <a:bodyPr/>
                    <a:lstStyle/>
                    <a:p>
                      <a:pPr marL="0" marR="0" algn="ctr" defTabSz="228600" rtl="0" eaLnBrk="1" latinLnBrk="0" hangingPunct="1">
                        <a:lnSpc>
                          <a:spcPct val="150000"/>
                        </a:lnSpc>
                        <a:spcBef>
                          <a:spcPts val="0"/>
                        </a:spcBef>
                        <a:spcAft>
                          <a:spcPts val="0"/>
                        </a:spcAft>
                      </a:pPr>
                      <a:r>
                        <a:rPr lang="en-US" sz="1800" b="0" kern="1200" dirty="0">
                          <a:solidFill>
                            <a:schemeClr val="bg1"/>
                          </a:solidFill>
                          <a:effectLst/>
                          <a:latin typeface="Arial Black" panose="020B0A04020102020204" pitchFamily="34" charset="0"/>
                          <a:ea typeface="Times New Roman" panose="02020603050405020304" pitchFamily="18" charset="0"/>
                          <a:cs typeface="+mn-cs"/>
                        </a:rPr>
                        <a:t>Measure</a:t>
                      </a:r>
                    </a:p>
                  </a:txBody>
                  <a:tcPr marL="73025" marR="730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6A39"/>
                    </a:solidFill>
                  </a:tcPr>
                </a:tc>
                <a:tc>
                  <a:txBody>
                    <a:bodyPr/>
                    <a:lstStyle/>
                    <a:p>
                      <a:pPr marL="0" marR="0" algn="ctr" defTabSz="228600" rtl="0" eaLnBrk="1" latinLnBrk="0" hangingPunct="1">
                        <a:lnSpc>
                          <a:spcPct val="150000"/>
                        </a:lnSpc>
                        <a:spcBef>
                          <a:spcPts val="0"/>
                        </a:spcBef>
                        <a:spcAft>
                          <a:spcPts val="0"/>
                        </a:spcAft>
                      </a:pPr>
                      <a:r>
                        <a:rPr lang="en-US" sz="1800" b="0" kern="1200" dirty="0">
                          <a:solidFill>
                            <a:schemeClr val="bg1"/>
                          </a:solidFill>
                          <a:effectLst/>
                          <a:latin typeface="Arial Black" panose="020B0A04020102020204" pitchFamily="34" charset="0"/>
                          <a:ea typeface="Times New Roman" panose="02020603050405020304" pitchFamily="18" charset="0"/>
                          <a:cs typeface="+mn-cs"/>
                        </a:rPr>
                        <a:t>Direct</a:t>
                      </a:r>
                    </a:p>
                  </a:txBody>
                  <a:tcPr marL="73025" marR="730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6A39"/>
                    </a:solidFill>
                  </a:tcPr>
                </a:tc>
                <a:tc>
                  <a:txBody>
                    <a:bodyPr/>
                    <a:lstStyle/>
                    <a:p>
                      <a:pPr marL="0" marR="0" algn="ctr" defTabSz="228600" rtl="0" eaLnBrk="1" latinLnBrk="0" hangingPunct="1">
                        <a:lnSpc>
                          <a:spcPct val="150000"/>
                        </a:lnSpc>
                        <a:spcBef>
                          <a:spcPts val="0"/>
                        </a:spcBef>
                        <a:spcAft>
                          <a:spcPts val="0"/>
                        </a:spcAft>
                      </a:pPr>
                      <a:r>
                        <a:rPr lang="en-US" sz="1800" b="0" kern="1200" dirty="0">
                          <a:solidFill>
                            <a:schemeClr val="bg1"/>
                          </a:solidFill>
                          <a:effectLst/>
                          <a:latin typeface="Arial Black" panose="020B0A04020102020204" pitchFamily="34" charset="0"/>
                          <a:ea typeface="Times New Roman" panose="02020603050405020304" pitchFamily="18" charset="0"/>
                          <a:cs typeface="+mn-cs"/>
                        </a:rPr>
                        <a:t>Indirect</a:t>
                      </a:r>
                    </a:p>
                  </a:txBody>
                  <a:tcPr marL="73025" marR="730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6A39"/>
                    </a:solidFill>
                  </a:tcPr>
                </a:tc>
                <a:tc>
                  <a:txBody>
                    <a:bodyPr/>
                    <a:lstStyle/>
                    <a:p>
                      <a:pPr marL="0" marR="0" algn="ctr" defTabSz="228600" rtl="0" eaLnBrk="1" latinLnBrk="0" hangingPunct="1">
                        <a:lnSpc>
                          <a:spcPct val="150000"/>
                        </a:lnSpc>
                        <a:spcBef>
                          <a:spcPts val="0"/>
                        </a:spcBef>
                        <a:spcAft>
                          <a:spcPts val="0"/>
                        </a:spcAft>
                      </a:pPr>
                      <a:r>
                        <a:rPr lang="en-US" sz="1800" b="0" kern="1200" dirty="0">
                          <a:solidFill>
                            <a:schemeClr val="bg1"/>
                          </a:solidFill>
                          <a:effectLst/>
                          <a:latin typeface="Arial Black" panose="020B0A04020102020204" pitchFamily="34" charset="0"/>
                          <a:ea typeface="Times New Roman" panose="02020603050405020304" pitchFamily="18" charset="0"/>
                          <a:cs typeface="+mn-cs"/>
                        </a:rPr>
                        <a:t>Induced</a:t>
                      </a:r>
                    </a:p>
                  </a:txBody>
                  <a:tcPr marL="73025" marR="730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6A39"/>
                    </a:solidFill>
                  </a:tcPr>
                </a:tc>
                <a:tc>
                  <a:txBody>
                    <a:bodyPr/>
                    <a:lstStyle/>
                    <a:p>
                      <a:pPr marL="0" marR="0" algn="ctr" defTabSz="228600" rtl="0" eaLnBrk="1" latinLnBrk="0" hangingPunct="1">
                        <a:lnSpc>
                          <a:spcPct val="150000"/>
                        </a:lnSpc>
                        <a:spcBef>
                          <a:spcPts val="0"/>
                        </a:spcBef>
                        <a:spcAft>
                          <a:spcPts val="0"/>
                        </a:spcAft>
                      </a:pPr>
                      <a:r>
                        <a:rPr lang="en-US" sz="1800" b="0" kern="1200" dirty="0">
                          <a:solidFill>
                            <a:schemeClr val="bg1"/>
                          </a:solidFill>
                          <a:effectLst/>
                          <a:latin typeface="Arial Black" panose="020B0A04020102020204" pitchFamily="34" charset="0"/>
                          <a:ea typeface="Times New Roman" panose="02020603050405020304" pitchFamily="18" charset="0"/>
                          <a:cs typeface="+mn-cs"/>
                        </a:rPr>
                        <a:t>Total</a:t>
                      </a:r>
                    </a:p>
                  </a:txBody>
                  <a:tcPr marL="73025" marR="730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6A39"/>
                    </a:solidFill>
                  </a:tcPr>
                </a:tc>
                <a:extLst>
                  <a:ext uri="{0D108BD9-81ED-4DB2-BD59-A6C34878D82A}">
                    <a16:rowId xmlns="" xmlns:a16="http://schemas.microsoft.com/office/drawing/2014/main" val="468449671"/>
                  </a:ext>
                </a:extLst>
              </a:tr>
              <a:tr h="616582">
                <a:tc>
                  <a:txBody>
                    <a:bodyPr/>
                    <a:lstStyle/>
                    <a:p>
                      <a:pPr marL="0" marR="0" algn="l">
                        <a:spcBef>
                          <a:spcPts val="200"/>
                        </a:spcBef>
                        <a:spcAft>
                          <a:spcPts val="200"/>
                        </a:spcAft>
                      </a:pPr>
                      <a:r>
                        <a:rPr lang="en-US" sz="1400" b="0" i="0" u="none" strike="noStrike" kern="1200" dirty="0">
                          <a:solidFill>
                            <a:srgbClr val="002060"/>
                          </a:solidFill>
                          <a:effectLst/>
                          <a:latin typeface="Arial Black" panose="020B0A04020102020204" pitchFamily="34" charset="0"/>
                          <a:ea typeface="+mn-ea"/>
                          <a:cs typeface="Arial" panose="020B0604020202020204" pitchFamily="34" charset="0"/>
                        </a:rPr>
                        <a:t>Employment</a:t>
                      </a:r>
                    </a:p>
                  </a:txBody>
                  <a:tcPr marL="73025" marR="730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rgbClr val="A2A4A4"/>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61000"/>
                      </a:schemeClr>
                    </a:solidFill>
                  </a:tcPr>
                </a:tc>
                <a:tc>
                  <a:txBody>
                    <a:bodyPr/>
                    <a:lstStyle/>
                    <a:p>
                      <a:pPr marL="0" marR="0" algn="r">
                        <a:spcBef>
                          <a:spcPts val="200"/>
                        </a:spcBef>
                        <a:spcAft>
                          <a:spcPts val="200"/>
                        </a:spcAft>
                      </a:pPr>
                      <a:r>
                        <a:rPr lang="en-US" sz="1600" b="0" kern="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7,868</a:t>
                      </a:r>
                      <a:endParaRPr lang="en-US" sz="16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rgbClr val="A2A4A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200"/>
                        </a:spcBef>
                        <a:spcAft>
                          <a:spcPts val="200"/>
                        </a:spcAft>
                      </a:pPr>
                      <a:r>
                        <a:rPr lang="en-US" sz="1600" b="0" kern="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5,040</a:t>
                      </a:r>
                      <a:endParaRPr lang="en-US" sz="16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rgbClr val="A2A4A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200"/>
                        </a:spcBef>
                        <a:spcAft>
                          <a:spcPts val="200"/>
                        </a:spcAft>
                      </a:pPr>
                      <a:r>
                        <a:rPr lang="en-US" sz="1600" b="0" kern="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4,129</a:t>
                      </a:r>
                      <a:endParaRPr lang="en-US" sz="16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rgbClr val="A2A4A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200"/>
                        </a:spcBef>
                        <a:spcAft>
                          <a:spcPts val="200"/>
                        </a:spcAft>
                      </a:pPr>
                      <a:r>
                        <a:rPr lang="en-US" sz="1600" b="1" kern="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17,037</a:t>
                      </a:r>
                      <a:endParaRPr lang="en-U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rgbClr val="A2A4A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855374681"/>
                  </a:ext>
                </a:extLst>
              </a:tr>
              <a:tr h="616582">
                <a:tc>
                  <a:txBody>
                    <a:bodyPr/>
                    <a:lstStyle/>
                    <a:p>
                      <a:pPr marL="0" marR="0" algn="l">
                        <a:spcBef>
                          <a:spcPts val="200"/>
                        </a:spcBef>
                        <a:spcAft>
                          <a:spcPts val="200"/>
                        </a:spcAft>
                      </a:pPr>
                      <a:r>
                        <a:rPr lang="en-US" sz="1400" b="0" i="0" u="none" strike="noStrike" kern="1200" dirty="0">
                          <a:solidFill>
                            <a:srgbClr val="002060"/>
                          </a:solidFill>
                          <a:effectLst/>
                          <a:latin typeface="Arial Black" panose="020B0A04020102020204" pitchFamily="34" charset="0"/>
                          <a:ea typeface="+mn-ea"/>
                          <a:cs typeface="Arial" panose="020B0604020202020204" pitchFamily="34" charset="0"/>
                        </a:rPr>
                        <a:t>Labor Income</a:t>
                      </a:r>
                    </a:p>
                  </a:txBody>
                  <a:tcPr marL="73025" marR="730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A2A4A4"/>
                      </a:solidFill>
                      <a:prstDash val="solid"/>
                      <a:round/>
                      <a:headEnd type="none" w="med" len="med"/>
                      <a:tailEnd type="none" w="med" len="med"/>
                    </a:lnT>
                    <a:lnB w="3175" cap="flat" cmpd="sng" algn="ctr">
                      <a:solidFill>
                        <a:srgbClr val="A2A4A4"/>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61000"/>
                      </a:schemeClr>
                    </a:solidFill>
                  </a:tcPr>
                </a:tc>
                <a:tc>
                  <a:txBody>
                    <a:bodyPr/>
                    <a:lstStyle/>
                    <a:p>
                      <a:pPr marL="0" marR="0" algn="r">
                        <a:spcBef>
                          <a:spcPts val="200"/>
                        </a:spcBef>
                        <a:spcAft>
                          <a:spcPts val="20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$342,862,641</a:t>
                      </a:r>
                    </a:p>
                  </a:txBody>
                  <a:tcPr marL="73025" marR="730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A2A4A4"/>
                      </a:solidFill>
                      <a:prstDash val="solid"/>
                      <a:round/>
                      <a:headEnd type="none" w="med" len="med"/>
                      <a:tailEnd type="none" w="med" len="med"/>
                    </a:lnT>
                    <a:lnB w="3175" cap="flat" cmpd="sng" algn="ctr">
                      <a:solidFill>
                        <a:srgbClr val="A2A4A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200"/>
                        </a:spcBef>
                        <a:spcAft>
                          <a:spcPts val="20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$314,883,480</a:t>
                      </a:r>
                    </a:p>
                  </a:txBody>
                  <a:tcPr marL="73025" marR="730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A2A4A4"/>
                      </a:solidFill>
                      <a:prstDash val="solid"/>
                      <a:round/>
                      <a:headEnd type="none" w="med" len="med"/>
                      <a:tailEnd type="none" w="med" len="med"/>
                    </a:lnT>
                    <a:lnB w="3175" cap="flat" cmpd="sng" algn="ctr">
                      <a:solidFill>
                        <a:srgbClr val="A2A4A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200"/>
                        </a:spcBef>
                        <a:spcAft>
                          <a:spcPts val="20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$199,242,509</a:t>
                      </a:r>
                    </a:p>
                  </a:txBody>
                  <a:tcPr marL="73025" marR="730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A2A4A4"/>
                      </a:solidFill>
                      <a:prstDash val="solid"/>
                      <a:round/>
                      <a:headEnd type="none" w="med" len="med"/>
                      <a:tailEnd type="none" w="med" len="med"/>
                    </a:lnT>
                    <a:lnB w="3175" cap="flat" cmpd="sng" algn="ctr">
                      <a:solidFill>
                        <a:srgbClr val="A2A4A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200"/>
                        </a:spcBef>
                        <a:spcAft>
                          <a:spcPts val="200"/>
                        </a:spcAft>
                      </a:pPr>
                      <a:r>
                        <a:rPr lang="en-US" sz="1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$856,988,630</a:t>
                      </a:r>
                    </a:p>
                  </a:txBody>
                  <a:tcPr marL="73025" marR="730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A2A4A4"/>
                      </a:solidFill>
                      <a:prstDash val="solid"/>
                      <a:round/>
                      <a:headEnd type="none" w="med" len="med"/>
                      <a:tailEnd type="none" w="med" len="med"/>
                    </a:lnT>
                    <a:lnB w="3175" cap="flat" cmpd="sng" algn="ctr">
                      <a:solidFill>
                        <a:srgbClr val="A2A4A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971374933"/>
                  </a:ext>
                </a:extLst>
              </a:tr>
              <a:tr h="616582">
                <a:tc>
                  <a:txBody>
                    <a:bodyPr/>
                    <a:lstStyle/>
                    <a:p>
                      <a:pPr marL="0" marR="0" algn="l">
                        <a:spcBef>
                          <a:spcPts val="200"/>
                        </a:spcBef>
                        <a:spcAft>
                          <a:spcPts val="200"/>
                        </a:spcAft>
                      </a:pPr>
                      <a:r>
                        <a:rPr lang="en-US" sz="1400" b="0" i="0" u="none" strike="noStrike" kern="1200" dirty="0">
                          <a:solidFill>
                            <a:srgbClr val="002060"/>
                          </a:solidFill>
                          <a:effectLst/>
                          <a:latin typeface="Arial Black" panose="020B0A04020102020204" pitchFamily="34" charset="0"/>
                          <a:ea typeface="+mn-ea"/>
                          <a:cs typeface="Arial" panose="020B0604020202020204" pitchFamily="34" charset="0"/>
                        </a:rPr>
                        <a:t>Value Added</a:t>
                      </a:r>
                    </a:p>
                  </a:txBody>
                  <a:tcPr marL="73025" marR="730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A2A4A4"/>
                      </a:solidFill>
                      <a:prstDash val="solid"/>
                      <a:round/>
                      <a:headEnd type="none" w="med" len="med"/>
                      <a:tailEnd type="none" w="med" len="med"/>
                    </a:lnT>
                    <a:lnB w="3175" cap="flat" cmpd="sng" algn="ctr">
                      <a:solidFill>
                        <a:srgbClr val="A2A4A4"/>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61000"/>
                      </a:schemeClr>
                    </a:solidFill>
                  </a:tcPr>
                </a:tc>
                <a:tc>
                  <a:txBody>
                    <a:bodyPr/>
                    <a:lstStyle/>
                    <a:p>
                      <a:pPr marL="0" marR="0" algn="r">
                        <a:spcBef>
                          <a:spcPts val="200"/>
                        </a:spcBef>
                        <a:spcAft>
                          <a:spcPts val="20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$793,557,644</a:t>
                      </a:r>
                    </a:p>
                  </a:txBody>
                  <a:tcPr marL="73025" marR="730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A2A4A4"/>
                      </a:solidFill>
                      <a:prstDash val="solid"/>
                      <a:round/>
                      <a:headEnd type="none" w="med" len="med"/>
                      <a:tailEnd type="none" w="med" len="med"/>
                    </a:lnT>
                    <a:lnB w="3175" cap="flat" cmpd="sng" algn="ctr">
                      <a:solidFill>
                        <a:srgbClr val="A2A4A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200"/>
                        </a:spcBef>
                        <a:spcAft>
                          <a:spcPts val="20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$490,200,422</a:t>
                      </a:r>
                    </a:p>
                  </a:txBody>
                  <a:tcPr marL="73025" marR="730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A2A4A4"/>
                      </a:solidFill>
                      <a:prstDash val="solid"/>
                      <a:round/>
                      <a:headEnd type="none" w="med" len="med"/>
                      <a:tailEnd type="none" w="med" len="med"/>
                    </a:lnT>
                    <a:lnB w="3175" cap="flat" cmpd="sng" algn="ctr">
                      <a:solidFill>
                        <a:srgbClr val="A2A4A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200"/>
                        </a:spcBef>
                        <a:spcAft>
                          <a:spcPts val="20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$343,903,017</a:t>
                      </a:r>
                    </a:p>
                  </a:txBody>
                  <a:tcPr marL="73025" marR="730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A2A4A4"/>
                      </a:solidFill>
                      <a:prstDash val="solid"/>
                      <a:round/>
                      <a:headEnd type="none" w="med" len="med"/>
                      <a:tailEnd type="none" w="med" len="med"/>
                    </a:lnT>
                    <a:lnB w="3175" cap="flat" cmpd="sng" algn="ctr">
                      <a:solidFill>
                        <a:srgbClr val="A2A4A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200"/>
                        </a:spcBef>
                        <a:spcAft>
                          <a:spcPts val="200"/>
                        </a:spcAft>
                      </a:pPr>
                      <a:r>
                        <a:rPr lang="en-U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$1,627,661,083</a:t>
                      </a:r>
                    </a:p>
                  </a:txBody>
                  <a:tcPr marL="73025" marR="730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A2A4A4"/>
                      </a:solidFill>
                      <a:prstDash val="solid"/>
                      <a:round/>
                      <a:headEnd type="none" w="med" len="med"/>
                      <a:tailEnd type="none" w="med" len="med"/>
                    </a:lnT>
                    <a:lnB w="3175" cap="flat" cmpd="sng" algn="ctr">
                      <a:solidFill>
                        <a:srgbClr val="A2A4A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726282648"/>
                  </a:ext>
                </a:extLst>
              </a:tr>
              <a:tr h="616582">
                <a:tc>
                  <a:txBody>
                    <a:bodyPr/>
                    <a:lstStyle/>
                    <a:p>
                      <a:pPr marL="0" marR="0" algn="l">
                        <a:spcBef>
                          <a:spcPts val="200"/>
                        </a:spcBef>
                        <a:spcAft>
                          <a:spcPts val="200"/>
                        </a:spcAft>
                      </a:pPr>
                      <a:r>
                        <a:rPr lang="en-US" sz="1400" b="0" i="0" u="none" strike="noStrike" kern="1200" dirty="0">
                          <a:solidFill>
                            <a:srgbClr val="002060"/>
                          </a:solidFill>
                          <a:effectLst/>
                          <a:latin typeface="Arial Black" panose="020B0A04020102020204" pitchFamily="34" charset="0"/>
                          <a:ea typeface="+mn-ea"/>
                          <a:cs typeface="Arial" panose="020B0604020202020204" pitchFamily="34" charset="0"/>
                        </a:rPr>
                        <a:t>Output</a:t>
                      </a:r>
                    </a:p>
                  </a:txBody>
                  <a:tcPr marL="73025" marR="730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A2A4A4"/>
                      </a:solidFill>
                      <a:prstDash val="solid"/>
                      <a:round/>
                      <a:headEnd type="none" w="med" len="med"/>
                      <a:tailEnd type="none" w="med" len="med"/>
                    </a:lnT>
                    <a:lnB w="3175" cap="flat" cmpd="sng" algn="ctr">
                      <a:solidFill>
                        <a:srgbClr val="A2A4A4"/>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61000"/>
                      </a:schemeClr>
                    </a:solidFill>
                  </a:tcPr>
                </a:tc>
                <a:tc>
                  <a:txBody>
                    <a:bodyPr/>
                    <a:lstStyle/>
                    <a:p>
                      <a:pPr marL="0" marR="0" algn="r">
                        <a:spcBef>
                          <a:spcPts val="200"/>
                        </a:spcBef>
                        <a:spcAft>
                          <a:spcPts val="20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$1,894,943,170</a:t>
                      </a:r>
                    </a:p>
                  </a:txBody>
                  <a:tcPr marL="73025" marR="730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A2A4A4"/>
                      </a:solidFill>
                      <a:prstDash val="solid"/>
                      <a:round/>
                      <a:headEnd type="none" w="med" len="med"/>
                      <a:tailEnd type="none" w="med" len="med"/>
                    </a:lnT>
                    <a:lnB w="3175" cap="flat" cmpd="sng" algn="ctr">
                      <a:solidFill>
                        <a:srgbClr val="A2A4A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200"/>
                        </a:spcBef>
                        <a:spcAft>
                          <a:spcPts val="20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$875,280,989</a:t>
                      </a:r>
                    </a:p>
                  </a:txBody>
                  <a:tcPr marL="73025" marR="730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A2A4A4"/>
                      </a:solidFill>
                      <a:prstDash val="solid"/>
                      <a:round/>
                      <a:headEnd type="none" w="med" len="med"/>
                      <a:tailEnd type="none" w="med" len="med"/>
                    </a:lnT>
                    <a:lnB w="3175" cap="flat" cmpd="sng" algn="ctr">
                      <a:solidFill>
                        <a:srgbClr val="A2A4A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200"/>
                        </a:spcBef>
                        <a:spcAft>
                          <a:spcPts val="20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$606,533,341</a:t>
                      </a:r>
                    </a:p>
                  </a:txBody>
                  <a:tcPr marL="73025" marR="730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A2A4A4"/>
                      </a:solidFill>
                      <a:prstDash val="solid"/>
                      <a:round/>
                      <a:headEnd type="none" w="med" len="med"/>
                      <a:tailEnd type="none" w="med" len="med"/>
                    </a:lnT>
                    <a:lnB w="3175" cap="flat" cmpd="sng" algn="ctr">
                      <a:solidFill>
                        <a:srgbClr val="A2A4A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200"/>
                        </a:spcBef>
                        <a:spcAft>
                          <a:spcPts val="200"/>
                        </a:spcAft>
                      </a:pPr>
                      <a:r>
                        <a:rPr lang="en-U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$3,376,757,500</a:t>
                      </a:r>
                    </a:p>
                  </a:txBody>
                  <a:tcPr marL="73025" marR="730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A2A4A4"/>
                      </a:solidFill>
                      <a:prstDash val="solid"/>
                      <a:round/>
                      <a:headEnd type="none" w="med" len="med"/>
                      <a:tailEnd type="none" w="med" len="med"/>
                    </a:lnT>
                    <a:lnB w="3175" cap="flat" cmpd="sng" algn="ctr">
                      <a:solidFill>
                        <a:srgbClr val="A2A4A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70825406"/>
                  </a:ext>
                </a:extLst>
              </a:tr>
            </a:tbl>
          </a:graphicData>
        </a:graphic>
      </p:graphicFrame>
    </p:spTree>
    <p:extLst>
      <p:ext uri="{BB962C8B-B14F-4D97-AF65-F5344CB8AC3E}">
        <p14:creationId xmlns:p14="http://schemas.microsoft.com/office/powerpoint/2010/main" val="37441367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t>Economic Impacts of Recycling on the Texas Economy</a:t>
            </a:r>
          </a:p>
        </p:txBody>
      </p:sp>
      <p:sp>
        <p:nvSpPr>
          <p:cNvPr id="3" name="Content Placeholder 2"/>
          <p:cNvSpPr>
            <a:spLocks noGrp="1"/>
          </p:cNvSpPr>
          <p:nvPr>
            <p:ph idx="1"/>
          </p:nvPr>
        </p:nvSpPr>
        <p:spPr>
          <a:xfrm>
            <a:off x="457200" y="1755690"/>
            <a:ext cx="8229600" cy="1100962"/>
          </a:xfrm>
        </p:spPr>
        <p:txBody>
          <a:bodyPr/>
          <a:lstStyle/>
          <a:p>
            <a:pPr marL="0" indent="0">
              <a:buNone/>
            </a:pPr>
            <a:r>
              <a:rPr lang="en-US" sz="2000" dirty="0"/>
              <a:t>With more than $3.3 billion of economic output and 17,037 jobs, the recycling sector is similar in size to:</a:t>
            </a:r>
          </a:p>
          <a:p>
            <a:pPr marL="0" indent="0">
              <a:buNone/>
            </a:pPr>
            <a:endParaRPr lang="en-US" dirty="0"/>
          </a:p>
        </p:txBody>
      </p:sp>
      <p:pic>
        <p:nvPicPr>
          <p:cNvPr id="4" name="Picture 3">
            <a:extLst>
              <a:ext uri="{FF2B5EF4-FFF2-40B4-BE49-F238E27FC236}">
                <a16:creationId xmlns="" xmlns:a16="http://schemas.microsoft.com/office/drawing/2014/main" id="{B3F0D784-6B97-4168-824B-7C1F8E7C85AD}"/>
              </a:ext>
            </a:extLst>
          </p:cNvPr>
          <p:cNvPicPr>
            <a:picLocks noChangeAspect="1"/>
          </p:cNvPicPr>
          <p:nvPr/>
        </p:nvPicPr>
        <p:blipFill>
          <a:blip r:embed="rId2"/>
          <a:stretch>
            <a:fillRect/>
          </a:stretch>
        </p:blipFill>
        <p:spPr>
          <a:xfrm>
            <a:off x="1326221" y="5484255"/>
            <a:ext cx="1015273" cy="1015273"/>
          </a:xfrm>
          <a:prstGeom prst="rect">
            <a:avLst/>
          </a:prstGeom>
        </p:spPr>
      </p:pic>
      <p:pic>
        <p:nvPicPr>
          <p:cNvPr id="5" name="Picture 4">
            <a:extLst>
              <a:ext uri="{FF2B5EF4-FFF2-40B4-BE49-F238E27FC236}">
                <a16:creationId xmlns="" xmlns:a16="http://schemas.microsoft.com/office/drawing/2014/main" id="{19420D75-ADA0-4917-A99B-52F17D3E922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52482" y="2964165"/>
            <a:ext cx="1121791" cy="1121791"/>
          </a:xfrm>
          <a:prstGeom prst="rect">
            <a:avLst/>
          </a:prstGeom>
        </p:spPr>
      </p:pic>
      <p:cxnSp>
        <p:nvCxnSpPr>
          <p:cNvPr id="6" name="Straight Connector 5">
            <a:extLst>
              <a:ext uri="{FF2B5EF4-FFF2-40B4-BE49-F238E27FC236}">
                <a16:creationId xmlns="" xmlns:a16="http://schemas.microsoft.com/office/drawing/2014/main" id="{536B52A0-2089-4351-8A78-107BCF073FDC}"/>
              </a:ext>
            </a:extLst>
          </p:cNvPr>
          <p:cNvCxnSpPr>
            <a:cxnSpLocks/>
          </p:cNvCxnSpPr>
          <p:nvPr/>
        </p:nvCxnSpPr>
        <p:spPr>
          <a:xfrm>
            <a:off x="769318" y="4239904"/>
            <a:ext cx="6908734"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7" name="Straight Connector 6">
            <a:extLst>
              <a:ext uri="{FF2B5EF4-FFF2-40B4-BE49-F238E27FC236}">
                <a16:creationId xmlns="" xmlns:a16="http://schemas.microsoft.com/office/drawing/2014/main" id="{57852BC9-FAE5-4BF8-A741-78365AC2A937}"/>
              </a:ext>
            </a:extLst>
          </p:cNvPr>
          <p:cNvCxnSpPr>
            <a:cxnSpLocks/>
          </p:cNvCxnSpPr>
          <p:nvPr/>
        </p:nvCxnSpPr>
        <p:spPr>
          <a:xfrm>
            <a:off x="716481" y="5417771"/>
            <a:ext cx="6971626" cy="0"/>
          </a:xfrm>
          <a:prstGeom prst="line">
            <a:avLst/>
          </a:prstGeom>
        </p:spPr>
        <p:style>
          <a:lnRef idx="2">
            <a:schemeClr val="accent3"/>
          </a:lnRef>
          <a:fillRef idx="0">
            <a:schemeClr val="accent3"/>
          </a:fillRef>
          <a:effectRef idx="1">
            <a:schemeClr val="accent3"/>
          </a:effectRef>
          <a:fontRef idx="minor">
            <a:schemeClr val="tx1"/>
          </a:fontRef>
        </p:style>
      </p:cxnSp>
      <p:sp>
        <p:nvSpPr>
          <p:cNvPr id="8" name="TextBox 7">
            <a:extLst>
              <a:ext uri="{FF2B5EF4-FFF2-40B4-BE49-F238E27FC236}">
                <a16:creationId xmlns="" xmlns:a16="http://schemas.microsoft.com/office/drawing/2014/main" id="{5E0DFB6A-DAF3-4B44-9192-D15AD342F326}"/>
              </a:ext>
            </a:extLst>
          </p:cNvPr>
          <p:cNvSpPr txBox="1"/>
          <p:nvPr/>
        </p:nvSpPr>
        <p:spPr>
          <a:xfrm>
            <a:off x="5731472" y="3323015"/>
            <a:ext cx="1966064" cy="461665"/>
          </a:xfrm>
          <a:prstGeom prst="rect">
            <a:avLst/>
          </a:prstGeom>
          <a:noFill/>
        </p:spPr>
        <p:txBody>
          <a:bodyPr wrap="square" rtlCol="0">
            <a:spAutoFit/>
          </a:bodyPr>
          <a:lstStyle/>
          <a:p>
            <a:pPr algn="ctr"/>
            <a:r>
              <a:rPr lang="en-US" sz="2400" b="1" dirty="0">
                <a:solidFill>
                  <a:srgbClr val="FF6A39"/>
                </a:solidFill>
                <a:latin typeface="Arial" panose="020B0604020202020204" pitchFamily="34" charset="0"/>
                <a:cs typeface="Arial" panose="020B0604020202020204" pitchFamily="34" charset="0"/>
              </a:rPr>
              <a:t>16,843</a:t>
            </a:r>
          </a:p>
        </p:txBody>
      </p:sp>
      <p:sp>
        <p:nvSpPr>
          <p:cNvPr id="9" name="TextBox 8">
            <a:extLst>
              <a:ext uri="{FF2B5EF4-FFF2-40B4-BE49-F238E27FC236}">
                <a16:creationId xmlns="" xmlns:a16="http://schemas.microsoft.com/office/drawing/2014/main" id="{F64A2165-20E4-4844-86F4-3A286E41B409}"/>
              </a:ext>
            </a:extLst>
          </p:cNvPr>
          <p:cNvSpPr txBox="1"/>
          <p:nvPr/>
        </p:nvSpPr>
        <p:spPr>
          <a:xfrm>
            <a:off x="6173967" y="4580253"/>
            <a:ext cx="2729552" cy="461665"/>
          </a:xfrm>
          <a:prstGeom prst="rect">
            <a:avLst/>
          </a:prstGeom>
          <a:noFill/>
        </p:spPr>
        <p:txBody>
          <a:bodyPr wrap="square" rtlCol="0">
            <a:spAutoFit/>
          </a:bodyPr>
          <a:lstStyle/>
          <a:p>
            <a:r>
              <a:rPr lang="en-US" sz="2400" b="1" dirty="0">
                <a:solidFill>
                  <a:srgbClr val="FF6A39"/>
                </a:solidFill>
                <a:latin typeface="Arial" panose="020B0604020202020204" pitchFamily="34" charset="0"/>
                <a:cs typeface="Arial" panose="020B0604020202020204" pitchFamily="34" charset="0"/>
              </a:rPr>
              <a:t>18,831</a:t>
            </a:r>
          </a:p>
        </p:txBody>
      </p:sp>
      <p:sp>
        <p:nvSpPr>
          <p:cNvPr id="10" name="TextBox 9">
            <a:extLst>
              <a:ext uri="{FF2B5EF4-FFF2-40B4-BE49-F238E27FC236}">
                <a16:creationId xmlns="" xmlns:a16="http://schemas.microsoft.com/office/drawing/2014/main" id="{87BB8B9A-6099-40C0-B8D2-940B3635FAFD}"/>
              </a:ext>
            </a:extLst>
          </p:cNvPr>
          <p:cNvSpPr txBox="1"/>
          <p:nvPr/>
        </p:nvSpPr>
        <p:spPr>
          <a:xfrm>
            <a:off x="6201749" y="5808211"/>
            <a:ext cx="2729552" cy="461665"/>
          </a:xfrm>
          <a:prstGeom prst="rect">
            <a:avLst/>
          </a:prstGeom>
          <a:noFill/>
        </p:spPr>
        <p:txBody>
          <a:bodyPr wrap="square" rtlCol="0">
            <a:spAutoFit/>
          </a:bodyPr>
          <a:lstStyle/>
          <a:p>
            <a:r>
              <a:rPr lang="en-US" sz="2400" b="1" dirty="0">
                <a:solidFill>
                  <a:srgbClr val="FF6A39"/>
                </a:solidFill>
                <a:latin typeface="Arial" panose="020B0604020202020204" pitchFamily="34" charset="0"/>
                <a:cs typeface="Arial" panose="020B0604020202020204" pitchFamily="34" charset="0"/>
              </a:rPr>
              <a:t>18,721</a:t>
            </a:r>
          </a:p>
        </p:txBody>
      </p:sp>
      <p:sp>
        <p:nvSpPr>
          <p:cNvPr id="11" name="TextBox 10">
            <a:extLst>
              <a:ext uri="{FF2B5EF4-FFF2-40B4-BE49-F238E27FC236}">
                <a16:creationId xmlns="" xmlns:a16="http://schemas.microsoft.com/office/drawing/2014/main" id="{317C8C86-6657-47F3-8689-FF7988DEBFAA}"/>
              </a:ext>
            </a:extLst>
          </p:cNvPr>
          <p:cNvSpPr txBox="1"/>
          <p:nvPr/>
        </p:nvSpPr>
        <p:spPr>
          <a:xfrm>
            <a:off x="2626743" y="3082556"/>
            <a:ext cx="3056338" cy="830997"/>
          </a:xfrm>
          <a:prstGeom prst="rect">
            <a:avLst/>
          </a:prstGeom>
          <a:noFill/>
        </p:spPr>
        <p:txBody>
          <a:bodyPr wrap="square" rtlCol="0">
            <a:spAutoFit/>
          </a:bodyPr>
          <a:lstStyle/>
          <a:p>
            <a:pPr algn="ctr"/>
            <a:r>
              <a:rPr lang="en-US" sz="2400" b="1" dirty="0">
                <a:solidFill>
                  <a:srgbClr val="FF6A39"/>
                </a:solidFill>
                <a:latin typeface="Arial" panose="020B0604020202020204" pitchFamily="34" charset="0"/>
                <a:cs typeface="Arial" panose="020B0604020202020204" pitchFamily="34" charset="0"/>
              </a:rPr>
              <a:t>Paper Manufacturing</a:t>
            </a:r>
          </a:p>
        </p:txBody>
      </p:sp>
      <p:sp>
        <p:nvSpPr>
          <p:cNvPr id="12" name="TextBox 11">
            <a:extLst>
              <a:ext uri="{FF2B5EF4-FFF2-40B4-BE49-F238E27FC236}">
                <a16:creationId xmlns="" xmlns:a16="http://schemas.microsoft.com/office/drawing/2014/main" id="{AB675E17-51D9-4D09-97F8-69554A42DE4E}"/>
              </a:ext>
            </a:extLst>
          </p:cNvPr>
          <p:cNvSpPr txBox="1"/>
          <p:nvPr/>
        </p:nvSpPr>
        <p:spPr>
          <a:xfrm>
            <a:off x="2504691" y="5787875"/>
            <a:ext cx="3593860" cy="461665"/>
          </a:xfrm>
          <a:prstGeom prst="rect">
            <a:avLst/>
          </a:prstGeom>
          <a:noFill/>
        </p:spPr>
        <p:txBody>
          <a:bodyPr wrap="square" rtlCol="0">
            <a:spAutoFit/>
          </a:bodyPr>
          <a:lstStyle/>
          <a:p>
            <a:pPr algn="ctr"/>
            <a:r>
              <a:rPr lang="en-US" sz="2400" b="1" dirty="0">
                <a:solidFill>
                  <a:srgbClr val="FF6A39"/>
                </a:solidFill>
                <a:latin typeface="Arial" panose="020B0604020202020204" pitchFamily="34" charset="0"/>
                <a:cs typeface="Arial" panose="020B0604020202020204" pitchFamily="34" charset="0"/>
              </a:rPr>
              <a:t>Broadcasting</a:t>
            </a:r>
          </a:p>
        </p:txBody>
      </p:sp>
      <p:sp>
        <p:nvSpPr>
          <p:cNvPr id="13" name="TextBox 12">
            <a:extLst>
              <a:ext uri="{FF2B5EF4-FFF2-40B4-BE49-F238E27FC236}">
                <a16:creationId xmlns="" xmlns:a16="http://schemas.microsoft.com/office/drawing/2014/main" id="{67A1096D-5EB7-4185-B609-0B44A62450C5}"/>
              </a:ext>
            </a:extLst>
          </p:cNvPr>
          <p:cNvSpPr txBox="1"/>
          <p:nvPr/>
        </p:nvSpPr>
        <p:spPr>
          <a:xfrm>
            <a:off x="2626743" y="4397958"/>
            <a:ext cx="3169460" cy="830997"/>
          </a:xfrm>
          <a:prstGeom prst="rect">
            <a:avLst/>
          </a:prstGeom>
          <a:noFill/>
        </p:spPr>
        <p:txBody>
          <a:bodyPr wrap="square" rtlCol="0">
            <a:spAutoFit/>
          </a:bodyPr>
          <a:lstStyle/>
          <a:p>
            <a:pPr algn="ctr"/>
            <a:r>
              <a:rPr lang="en-US" sz="2400" b="1" dirty="0">
                <a:solidFill>
                  <a:srgbClr val="FF6A39"/>
                </a:solidFill>
                <a:latin typeface="Arial" panose="020B0604020202020204" pitchFamily="34" charset="0"/>
                <a:cs typeface="Arial" panose="020B0604020202020204" pitchFamily="34" charset="0"/>
              </a:rPr>
              <a:t>Pipeline Transportation</a:t>
            </a:r>
          </a:p>
        </p:txBody>
      </p:sp>
      <p:pic>
        <p:nvPicPr>
          <p:cNvPr id="14" name="Picture 13">
            <a:extLst>
              <a:ext uri="{FF2B5EF4-FFF2-40B4-BE49-F238E27FC236}">
                <a16:creationId xmlns="" xmlns:a16="http://schemas.microsoft.com/office/drawing/2014/main" id="{7587E728-56CC-44A4-8BDE-792BADEBCBB9}"/>
              </a:ext>
            </a:extLst>
          </p:cNvPr>
          <p:cNvPicPr>
            <a:picLocks noChangeAspect="1"/>
          </p:cNvPicPr>
          <p:nvPr/>
        </p:nvPicPr>
        <p:blipFill>
          <a:blip r:embed="rId4"/>
          <a:stretch>
            <a:fillRect/>
          </a:stretch>
        </p:blipFill>
        <p:spPr>
          <a:xfrm>
            <a:off x="1329622" y="4346208"/>
            <a:ext cx="919357" cy="919357"/>
          </a:xfrm>
          <a:prstGeom prst="rect">
            <a:avLst/>
          </a:prstGeom>
        </p:spPr>
      </p:pic>
    </p:spTree>
    <p:extLst>
      <p:ext uri="{BB962C8B-B14F-4D97-AF65-F5344CB8AC3E}">
        <p14:creationId xmlns:p14="http://schemas.microsoft.com/office/powerpoint/2010/main" val="14538008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smtClean="0"/>
              <a:t>Changing Markets and Marketplaces </a:t>
            </a:r>
            <a:endParaRPr lang="en-US" sz="2800" b="1" dirty="0"/>
          </a:p>
        </p:txBody>
      </p:sp>
      <p:pic>
        <p:nvPicPr>
          <p:cNvPr id="4" name="Picture 3"/>
          <p:cNvPicPr>
            <a:picLocks noChangeAspect="1"/>
          </p:cNvPicPr>
          <p:nvPr/>
        </p:nvPicPr>
        <p:blipFill>
          <a:blip r:embed="rId3"/>
          <a:stretch>
            <a:fillRect/>
          </a:stretch>
        </p:blipFill>
        <p:spPr>
          <a:xfrm>
            <a:off x="0" y="1769541"/>
            <a:ext cx="9144000" cy="4284617"/>
          </a:xfrm>
          <a:prstGeom prst="rect">
            <a:avLst/>
          </a:prstGeom>
        </p:spPr>
      </p:pic>
    </p:spTree>
    <p:extLst>
      <p:ext uri="{BB962C8B-B14F-4D97-AF65-F5344CB8AC3E}">
        <p14:creationId xmlns:p14="http://schemas.microsoft.com/office/powerpoint/2010/main" val="110136004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876" y="477378"/>
            <a:ext cx="8229600" cy="990600"/>
          </a:xfrm>
        </p:spPr>
        <p:txBody>
          <a:bodyPr>
            <a:normAutofit/>
          </a:bodyPr>
          <a:lstStyle/>
          <a:p>
            <a:pPr algn="ctr"/>
            <a:r>
              <a:rPr lang="en-US" sz="2800" b="1" dirty="0" smtClean="0"/>
              <a:t>Constituent Pressures </a:t>
            </a:r>
            <a:endParaRPr lang="en-US" sz="2800" b="1" dirty="0"/>
          </a:p>
        </p:txBody>
      </p:sp>
      <p:sp>
        <p:nvSpPr>
          <p:cNvPr id="3" name="Content Placeholder 2"/>
          <p:cNvSpPr>
            <a:spLocks noGrp="1"/>
          </p:cNvSpPr>
          <p:nvPr>
            <p:ph idx="1"/>
          </p:nvPr>
        </p:nvSpPr>
        <p:spPr/>
        <p:txBody>
          <a:bodyPr/>
          <a:lstStyle/>
          <a:p>
            <a:pPr marL="0" indent="0">
              <a:buNone/>
            </a:pPr>
            <a:r>
              <a:rPr lang="en-US" dirty="0" smtClean="0"/>
              <a:t>   </a:t>
            </a:r>
          </a:p>
          <a:p>
            <a:endParaRPr lang="en-US" dirty="0" smtClean="0"/>
          </a:p>
          <a:p>
            <a:endParaRPr lang="en-US" dirty="0"/>
          </a:p>
        </p:txBody>
      </p:sp>
      <p:pic>
        <p:nvPicPr>
          <p:cNvPr id="5" name="Picture 4"/>
          <p:cNvPicPr>
            <a:picLocks noChangeAspect="1"/>
          </p:cNvPicPr>
          <p:nvPr/>
        </p:nvPicPr>
        <p:blipFill rotWithShape="1">
          <a:blip r:embed="rId3"/>
          <a:srcRect l="13591"/>
          <a:stretch/>
        </p:blipFill>
        <p:spPr>
          <a:xfrm>
            <a:off x="307792" y="1656221"/>
            <a:ext cx="4722276" cy="3753757"/>
          </a:xfrm>
          <a:prstGeom prst="rect">
            <a:avLst/>
          </a:prstGeom>
        </p:spPr>
      </p:pic>
      <p:pic>
        <p:nvPicPr>
          <p:cNvPr id="4" name="Picture 3"/>
          <p:cNvPicPr>
            <a:picLocks noChangeAspect="1"/>
          </p:cNvPicPr>
          <p:nvPr/>
        </p:nvPicPr>
        <p:blipFill>
          <a:blip r:embed="rId4"/>
          <a:stretch>
            <a:fillRect/>
          </a:stretch>
        </p:blipFill>
        <p:spPr>
          <a:xfrm>
            <a:off x="4538283" y="3535159"/>
            <a:ext cx="4444903" cy="3128581"/>
          </a:xfrm>
          <a:prstGeom prst="rect">
            <a:avLst/>
          </a:prstGeom>
        </p:spPr>
      </p:pic>
    </p:spTree>
    <p:extLst>
      <p:ext uri="{BB962C8B-B14F-4D97-AF65-F5344CB8AC3E}">
        <p14:creationId xmlns:p14="http://schemas.microsoft.com/office/powerpoint/2010/main" val="143132564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8-05-16 at 8.19.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94617"/>
            <a:ext cx="6596176" cy="2079230"/>
          </a:xfrm>
          <a:prstGeom prst="rect">
            <a:avLst/>
          </a:prstGeom>
        </p:spPr>
      </p:pic>
      <p:sp>
        <p:nvSpPr>
          <p:cNvPr id="2" name="Title 1"/>
          <p:cNvSpPr>
            <a:spLocks noGrp="1"/>
          </p:cNvSpPr>
          <p:nvPr>
            <p:ph type="title"/>
          </p:nvPr>
        </p:nvSpPr>
        <p:spPr>
          <a:xfrm>
            <a:off x="457200" y="173198"/>
            <a:ext cx="8229600" cy="990600"/>
          </a:xfrm>
        </p:spPr>
        <p:txBody>
          <a:bodyPr>
            <a:normAutofit/>
          </a:bodyPr>
          <a:lstStyle/>
          <a:p>
            <a:pPr algn="ctr"/>
            <a:r>
              <a:rPr lang="en-US" sz="2800" b="1" dirty="0" smtClean="0"/>
              <a:t>State budget</a:t>
            </a:r>
            <a:endParaRPr lang="en-US" sz="2800" b="1" dirty="0"/>
          </a:p>
        </p:txBody>
      </p:sp>
      <p:pic>
        <p:nvPicPr>
          <p:cNvPr id="6" name="Picture 5" descr="Screen Shot 2018-05-16 at 6.46.1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8455" y="2873325"/>
            <a:ext cx="6293305" cy="2581385"/>
          </a:xfrm>
          <a:prstGeom prst="rect">
            <a:avLst/>
          </a:prstGeom>
        </p:spPr>
      </p:pic>
      <p:pic>
        <p:nvPicPr>
          <p:cNvPr id="7" name="Picture 6" descr="Screen Shot 2018-05-16 at 6.51.0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708" y="5454710"/>
            <a:ext cx="9036025" cy="1302655"/>
          </a:xfrm>
          <a:prstGeom prst="rect">
            <a:avLst/>
          </a:prstGeom>
        </p:spPr>
      </p:pic>
    </p:spTree>
    <p:extLst>
      <p:ext uri="{BB962C8B-B14F-4D97-AF65-F5344CB8AC3E}">
        <p14:creationId xmlns:p14="http://schemas.microsoft.com/office/powerpoint/2010/main" val="2340392206"/>
      </p:ext>
    </p:extLst>
  </p:cSld>
  <p:clrMapOvr>
    <a:masterClrMapping/>
  </p:clrMapOvr>
  <p:timing>
    <p:tnLst>
      <p:par>
        <p:cTn xmlns:p14="http://schemas.microsoft.com/office/powerpoint/2010/main" id="1" dur="indefinite" restart="never" nodeType="tmRoot"/>
      </p:par>
    </p:tnLst>
  </p:timing>
</p:sld>
</file>

<file path=ppt/theme/_rels/theme6.xml.rels><?xml version="1.0" encoding="UTF-8" standalone="yes"?>
<Relationships xmlns="http://schemas.openxmlformats.org/package/2006/relationships"><Relationship Id="rId1" Type="http://schemas.openxmlformats.org/officeDocument/2006/relationships/image" Target="../media/image16.jpeg"/></Relationships>
</file>

<file path=ppt/theme/theme1.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BMcD_External_WIDESCREEN" id="{B6A033FB-760B-0548-8A86-D34A856B281B}" vid="{E013D535-3095-7C4C-97E4-03FE6C2069CC}"/>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BMcD_External_WIDESCREEN" id="{B6A033FB-760B-0548-8A86-D34A856B281B}" vid="{084CFBB0-B8CA-BB42-AAF2-8C4192CAAEA8}"/>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BMcD_External_WIDESCREEN" id="{B6A033FB-760B-0548-8A86-D34A856B281B}" vid="{47BBE8FA-838A-984A-9BDD-213620673D36}"/>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BMcD_External_WIDESCREEN" id="{B6A033FB-760B-0548-8A86-D34A856B281B}" vid="{2923012E-38E6-7644-83DF-AE8FBF979CE9}"/>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BMcD_External_WIDESCREEN" id="{B6A033FB-760B-0548-8A86-D34A856B281B}" vid="{5100A6E9-161E-DF45-9DC9-D5637D6AF8AC}"/>
    </a:ext>
  </a:extLst>
</a:theme>
</file>

<file path=ppt/theme/theme6.xml><?xml version="1.0" encoding="utf-8"?>
<a:theme xmlns:a="http://schemas.openxmlformats.org/drawingml/2006/main" name="Clarity">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e7f6332d6f77495ab3eb749b70e23e24 xmlns="c2eb276d-b517-4d69-a1dc-4858282838e3">
      <Terms xmlns="http://schemas.microsoft.com/office/infopath/2007/PartnerControls">
        <TermInfo xmlns="http://schemas.microsoft.com/office/infopath/2007/PartnerControls">
          <TermName xmlns="http://schemas.microsoft.com/office/infopath/2007/PartnerControls">Corporate Marketing</TermName>
          <TermId xmlns="http://schemas.microsoft.com/office/infopath/2007/PartnerControls">6bbe31a1-f757-4364-ab78-e3fafd160b43</TermId>
        </TermInfo>
      </Terms>
    </e7f6332d6f77495ab3eb749b70e23e24>
    <c6410064904c4586a87da4e3a1250bf2 xmlns="c2eb276d-b517-4d69-a1dc-4858282838e3">
      <Terms xmlns="http://schemas.microsoft.com/office/infopath/2007/PartnerControls"/>
    </c6410064904c4586a87da4e3a1250bf2>
    <od1c0ca754ae4b4c995814f321b9d0c8 xmlns="c2eb276d-b517-4d69-a1dc-4858282838e3">
      <Terms xmlns="http://schemas.microsoft.com/office/infopath/2007/PartnerControls"/>
    </od1c0ca754ae4b4c995814f321b9d0c8>
    <TaxCatchAll xmlns="c2eb276d-b517-4d69-a1dc-4858282838e3">
      <Value>3</Value>
    </TaxCatchAll>
  </documentManagement>
</p:properties>
</file>

<file path=customXml/item2.xml><?xml version="1.0" encoding="utf-8"?>
<?mso-contentType ?>
<SharedContentType xmlns="Microsoft.SharePoint.Taxonomy.ContentTypeSync" SourceId="7262229a-d276-4d87-a0de-f9a9d494c0f4" ContentTypeId="0x01010010389FB39A87EB46823449C5638A757D" PreviousValue="false"/>
</file>

<file path=customXml/item3.xml><?xml version="1.0" encoding="utf-8"?>
<ct:contentTypeSchema xmlns:ct="http://schemas.microsoft.com/office/2006/metadata/contentType" xmlns:ma="http://schemas.microsoft.com/office/2006/metadata/properties/metaAttributes" ct:_="" ma:_="" ma:contentTypeName="Intranet Publish Files" ma:contentTypeID="0x01010010389FB39A87EB46823449C5638A757D0089ABBAFC9700FC4CBC6E126DE0294243" ma:contentTypeVersion="9" ma:contentTypeDescription="Used to display operational site content in correct web parts on department presence pages." ma:contentTypeScope="" ma:versionID="487fc6cedcea37b9a1d2a1704d021c1d">
  <xsd:schema xmlns:xsd="http://www.w3.org/2001/XMLSchema" xmlns:xs="http://www.w3.org/2001/XMLSchema" xmlns:p="http://schemas.microsoft.com/office/2006/metadata/properties" xmlns:ns2="c2eb276d-b517-4d69-a1dc-4858282838e3" targetNamespace="http://schemas.microsoft.com/office/2006/metadata/properties" ma:root="true" ma:fieldsID="b99130627d8536e0f866cb371a9ca24c" ns2:_="">
    <xsd:import namespace="c2eb276d-b517-4d69-a1dc-4858282838e3"/>
    <xsd:element name="properties">
      <xsd:complexType>
        <xsd:sequence>
          <xsd:element name="documentManagement">
            <xsd:complexType>
              <xsd:all>
                <xsd:element ref="ns2:TaxCatchAll" minOccurs="0"/>
                <xsd:element ref="ns2:TaxCatchAllLabel" minOccurs="0"/>
                <xsd:element ref="ns2:od1c0ca754ae4b4c995814f321b9d0c8" minOccurs="0"/>
                <xsd:element ref="ns2:c6410064904c4586a87da4e3a1250bf2" minOccurs="0"/>
                <xsd:element ref="ns2:e7f6332d6f77495ab3eb749b70e23e24"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eb276d-b517-4d69-a1dc-4858282838e3"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1b31c835-66c9-489b-8360-18167c3bc802}" ma:internalName="TaxCatchAll" ma:showField="CatchAllData" ma:web="bb207271-0d5e-4271-87b0-2972c45e93ee">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1b31c835-66c9-489b-8360-18167c3bc802}" ma:internalName="TaxCatchAllLabel" ma:readOnly="true" ma:showField="CatchAllDataLabel" ma:web="bb207271-0d5e-4271-87b0-2972c45e93ee">
      <xsd:complexType>
        <xsd:complexContent>
          <xsd:extension base="dms:MultiChoiceLookup">
            <xsd:sequence>
              <xsd:element name="Value" type="dms:Lookup" maxOccurs="unbounded" minOccurs="0" nillable="true"/>
            </xsd:sequence>
          </xsd:extension>
        </xsd:complexContent>
      </xsd:complexType>
    </xsd:element>
    <xsd:element name="od1c0ca754ae4b4c995814f321b9d0c8" ma:index="10" nillable="true" ma:taxonomy="true" ma:internalName="od1c0ca754ae4b4c995814f321b9d0c8" ma:taxonomyFieldName="Heading" ma:displayName="Heading" ma:readOnly="false" ma:default="" ma:fieldId="{8d1c0ca7-54ae-4b4c-9958-14f321b9d0c8}" ma:sspId="7262229a-d276-4d87-a0de-f9a9d494c0f4" ma:termSetId="c95184f5-47db-4c45-a6d1-e1134a2a2d32" ma:anchorId="00000000-0000-0000-0000-000000000000" ma:open="false" ma:isKeyword="false">
      <xsd:complexType>
        <xsd:sequence>
          <xsd:element ref="pc:Terms" minOccurs="0" maxOccurs="1"/>
        </xsd:sequence>
      </xsd:complexType>
    </xsd:element>
    <xsd:element name="c6410064904c4586a87da4e3a1250bf2" ma:index="12" nillable="true" ma:taxonomy="true" ma:internalName="c6410064904c4586a87da4e3a1250bf2" ma:taxonomyFieldName="Sub_x002d_heading" ma:displayName="Sub-heading" ma:default="" ma:fieldId="{c6410064-904c-4586-a87d-a4e3a1250bf2}" ma:sspId="7262229a-d276-4d87-a0de-f9a9d494c0f4" ma:termSetId="676f972c-100f-4698-9c3e-9d0b0ccaf260" ma:anchorId="00000000-0000-0000-0000-000000000000" ma:open="false" ma:isKeyword="false">
      <xsd:complexType>
        <xsd:sequence>
          <xsd:element ref="pc:Terms" minOccurs="0" maxOccurs="1"/>
        </xsd:sequence>
      </xsd:complexType>
    </xsd:element>
    <xsd:element name="e7f6332d6f77495ab3eb749b70e23e24" ma:index="14" ma:taxonomy="true" ma:internalName="e7f6332d6f77495ab3eb749b70e23e24" ma:taxonomyFieldName="Department_x0020_Name" ma:displayName="Department Name" ma:readOnly="false" ma:default="" ma:fieldId="{e7f6332d-6f77-495a-b3eb-749b70e23e24}" ma:sspId="7262229a-d276-4d87-a0de-f9a9d494c0f4" ma:termSetId="d134f93a-82f8-4bc2-aecd-ca0ac6b21c97"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6189D6-D166-4AA8-B6A1-2B9CF458A33F}">
  <ds:schemaRefs>
    <ds:schemaRef ds:uri="http://purl.org/dc/dcmitype/"/>
    <ds:schemaRef ds:uri="http://purl.org/dc/elements/1.1/"/>
    <ds:schemaRef ds:uri="http://schemas.microsoft.com/office/infopath/2007/PartnerControls"/>
    <ds:schemaRef ds:uri="http://purl.org/dc/terms/"/>
    <ds:schemaRef ds:uri="http://schemas.microsoft.com/office/2006/documentManagement/types"/>
    <ds:schemaRef ds:uri="http://www.w3.org/XML/1998/namespace"/>
    <ds:schemaRef ds:uri="http://schemas.openxmlformats.org/package/2006/metadata/core-properties"/>
    <ds:schemaRef ds:uri="c2eb276d-b517-4d69-a1dc-4858282838e3"/>
    <ds:schemaRef ds:uri="http://schemas.microsoft.com/office/2006/metadata/properties"/>
  </ds:schemaRefs>
</ds:datastoreItem>
</file>

<file path=customXml/itemProps2.xml><?xml version="1.0" encoding="utf-8"?>
<ds:datastoreItem xmlns:ds="http://schemas.openxmlformats.org/officeDocument/2006/customXml" ds:itemID="{67DE3B7C-A9DC-4C70-8E69-38A5A97C7FBB}">
  <ds:schemaRefs>
    <ds:schemaRef ds:uri="Microsoft.SharePoint.Taxonomy.ContentTypeSync"/>
  </ds:schemaRefs>
</ds:datastoreItem>
</file>

<file path=customXml/itemProps3.xml><?xml version="1.0" encoding="utf-8"?>
<ds:datastoreItem xmlns:ds="http://schemas.openxmlformats.org/officeDocument/2006/customXml" ds:itemID="{3B726D85-6BBC-4B73-8713-7523235A20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eb276d-b517-4d69-a1dc-4858282838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6219847D-D2D9-41C1-9D09-B78D1F89B99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BMcD_External_WIDESCREEN (1)</Template>
  <TotalTime>13766</TotalTime>
  <Words>1449</Words>
  <Application>Microsoft Macintosh PowerPoint</Application>
  <PresentationFormat>On-screen Show (4:3)</PresentationFormat>
  <Paragraphs>180</Paragraphs>
  <Slides>21</Slides>
  <Notes>12</Notes>
  <HiddenSlides>0</HiddenSlides>
  <MMClips>0</MMClips>
  <ScaleCrop>false</ScaleCrop>
  <HeadingPairs>
    <vt:vector size="4" baseType="variant">
      <vt:variant>
        <vt:lpstr>Theme</vt:lpstr>
      </vt:variant>
      <vt:variant>
        <vt:i4>6</vt:i4>
      </vt:variant>
      <vt:variant>
        <vt:lpstr>Slide Titles</vt:lpstr>
      </vt:variant>
      <vt:variant>
        <vt:i4>21</vt:i4>
      </vt:variant>
    </vt:vector>
  </HeadingPairs>
  <TitlesOfParts>
    <vt:vector size="27" baseType="lpstr">
      <vt:lpstr>3_Custom Design</vt:lpstr>
      <vt:lpstr>1_Office Theme</vt:lpstr>
      <vt:lpstr>Custom Design</vt:lpstr>
      <vt:lpstr>1_Custom Design</vt:lpstr>
      <vt:lpstr>2_Custom Design</vt:lpstr>
      <vt:lpstr>Clarity</vt:lpstr>
      <vt:lpstr>Regional Recycling Roundtable</vt:lpstr>
      <vt:lpstr>Policy landscape</vt:lpstr>
      <vt:lpstr>Study on the Economic Impacts of Recycling </vt:lpstr>
      <vt:lpstr>Texas Recycling Direct Employment</vt:lpstr>
      <vt:lpstr>Summary of Total Economic Impact of Recycling on the Texas Economy</vt:lpstr>
      <vt:lpstr>Economic Impacts of Recycling on the Texas Economy</vt:lpstr>
      <vt:lpstr>Changing Markets and Marketplaces </vt:lpstr>
      <vt:lpstr>Constituent Pressures </vt:lpstr>
      <vt:lpstr>State budget</vt:lpstr>
      <vt:lpstr>Policy Potentials and Opportunities </vt:lpstr>
      <vt:lpstr>Thank you!</vt:lpstr>
      <vt:lpstr>Plastics</vt:lpstr>
      <vt:lpstr>Plastic to Work System</vt:lpstr>
      <vt:lpstr>Plastic to Work  </vt:lpstr>
      <vt:lpstr>Number of plastic items in a pound</vt:lpstr>
      <vt:lpstr>PowerPoint Presentation</vt:lpstr>
      <vt:lpstr>Plastic To Work Financial and Material Flow </vt:lpstr>
      <vt:lpstr>Who are the Consortium and what would they do?</vt:lpstr>
      <vt:lpstr>Flexible Variables that Maximize Material Capture while Maintaining a Positive Balance </vt:lpstr>
      <vt:lpstr>Funding and Impacts</vt:lpstr>
      <vt:lpstr>Long Term, Extensive Positive Economic Impacts </vt:lpstr>
    </vt:vector>
  </TitlesOfParts>
  <Company>Burns &amp; McDonnell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Economic Impacts of Recycling in Texas: Plastic Perspectives</dc:title>
  <dc:creator>Charman, Blake</dc:creator>
  <cp:lastModifiedBy>Maia Corbitt</cp:lastModifiedBy>
  <cp:revision>192</cp:revision>
  <dcterms:created xsi:type="dcterms:W3CDTF">2018-01-31T14:41:07Z</dcterms:created>
  <dcterms:modified xsi:type="dcterms:W3CDTF">2018-05-17T03:03:37Z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epartment Name">
    <vt:lpwstr>3;#Corporate Marketing|6bbe31a1-f757-4364-ab78-e3fafd160b43</vt:lpwstr>
  </property>
  <property fmtid="{D5CDD505-2E9C-101B-9397-08002B2CF9AE}" pid="3" name="ContentTypeId">
    <vt:lpwstr>0x01010010389FB39A87EB46823449C5638A757D0089ABBAFC9700FC4CBC6E126DE0294243</vt:lpwstr>
  </property>
  <property fmtid="{D5CDD505-2E9C-101B-9397-08002B2CF9AE}" pid="4" name="o353d588a3c848aaa7ae6793546a1cbd">
    <vt:lpwstr/>
  </property>
  <property fmtid="{D5CDD505-2E9C-101B-9397-08002B2CF9AE}" pid="5" name="Material Type">
    <vt:lpwstr/>
  </property>
  <property fmtid="{D5CDD505-2E9C-101B-9397-08002B2CF9AE}" pid="6" name="Heading">
    <vt:lpwstr/>
  </property>
  <property fmtid="{D5CDD505-2E9C-101B-9397-08002B2CF9AE}" pid="7" name="Sub-heading">
    <vt:lpwstr/>
  </property>
</Properties>
</file>