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74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</p:sldIdLst>
  <p:sldSz cx="12192000" cy="6858000"/>
  <p:notesSz cx="7023100" cy="9309100"/>
  <p:embeddedFontLst>
    <p:embeddedFont>
      <p:font typeface="Futura Bk BT" panose="020B0502020204020303" pitchFamily="34" charset="0"/>
      <p:regular r:id="rId23"/>
      <p:italic r:id="rId24"/>
    </p:embeddedFont>
    <p:embeddedFont>
      <p:font typeface="Futura Lt BT" panose="020B0402020204020303" pitchFamily="34" charset="0"/>
      <p:regular r:id="rId25"/>
      <p:italic r:id="rId26"/>
    </p:embeddedFont>
    <p:embeddedFont>
      <p:font typeface="Futura Md BT" panose="020B0602020204020303" pitchFamily="34" charset="0"/>
      <p:regular r:id="rId27"/>
      <p:italic r:id="rId28"/>
      <p:boldItalic r:id="rId29"/>
    </p:embeddedFont>
    <p:embeddedFont>
      <p:font typeface="Futura-Bold" pitchFamily="2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47"/>
    <a:srgbClr val="FFEC7C"/>
    <a:srgbClr val="25B5AF"/>
    <a:srgbClr val="055873"/>
    <a:srgbClr val="C60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54698E-58B4-41B1-AC60-8F5DF411401F}" v="20" dt="2025-01-23T16:40:58.591"/>
    <p1510:client id="{61C3F4FD-93C0-4E89-B1CA-02A89EC668C2}" v="1" dt="2025-01-23T21:07:15.8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bell, Allie" userId="5d2bd500-9a6c-424b-afb5-b3fabbe1d25b" providerId="ADAL" clId="{61C3F4FD-93C0-4E89-B1CA-02A89EC668C2}"/>
    <pc:docChg chg="custSel modSld">
      <pc:chgData name="Isbell, Allie" userId="5d2bd500-9a6c-424b-afb5-b3fabbe1d25b" providerId="ADAL" clId="{61C3F4FD-93C0-4E89-B1CA-02A89EC668C2}" dt="2025-01-23T21:08:30.024" v="36" actId="1076"/>
      <pc:docMkLst>
        <pc:docMk/>
      </pc:docMkLst>
      <pc:sldChg chg="addSp delSp modSp mod">
        <pc:chgData name="Isbell, Allie" userId="5d2bd500-9a6c-424b-afb5-b3fabbe1d25b" providerId="ADAL" clId="{61C3F4FD-93C0-4E89-B1CA-02A89EC668C2}" dt="2025-01-23T21:08:30.024" v="36" actId="1076"/>
        <pc:sldMkLst>
          <pc:docMk/>
          <pc:sldMk cId="1889983989" sldId="287"/>
        </pc:sldMkLst>
        <pc:spChg chg="add del mod">
          <ac:chgData name="Isbell, Allie" userId="5d2bd500-9a6c-424b-afb5-b3fabbe1d25b" providerId="ADAL" clId="{61C3F4FD-93C0-4E89-B1CA-02A89EC668C2}" dt="2025-01-23T21:03:25.364" v="1" actId="478"/>
          <ac:spMkLst>
            <pc:docMk/>
            <pc:sldMk cId="1889983989" sldId="287"/>
            <ac:spMk id="6" creationId="{0FAF4A76-5B4E-7F0C-EC88-04555643DE62}"/>
          </ac:spMkLst>
        </pc:spChg>
        <pc:graphicFrameChg chg="del">
          <ac:chgData name="Isbell, Allie" userId="5d2bd500-9a6c-424b-afb5-b3fabbe1d25b" providerId="ADAL" clId="{61C3F4FD-93C0-4E89-B1CA-02A89EC668C2}" dt="2025-01-23T21:00:49.510" v="0" actId="478"/>
          <ac:graphicFrameMkLst>
            <pc:docMk/>
            <pc:sldMk cId="1889983989" sldId="287"/>
            <ac:graphicFrameMk id="5" creationId="{D0583E46-6484-D8F1-EF39-89D3217F55D3}"/>
          </ac:graphicFrameMkLst>
        </pc:graphicFrameChg>
        <pc:graphicFrameChg chg="add mod modGraphic">
          <ac:chgData name="Isbell, Allie" userId="5d2bd500-9a6c-424b-afb5-b3fabbe1d25b" providerId="ADAL" clId="{61C3F4FD-93C0-4E89-B1CA-02A89EC668C2}" dt="2025-01-23T21:08:30.024" v="36" actId="1076"/>
          <ac:graphicFrameMkLst>
            <pc:docMk/>
            <pc:sldMk cId="1889983989" sldId="287"/>
            <ac:graphicFrameMk id="7" creationId="{A23E40F3-EDD2-7CBE-1D20-51FE8C4BE8CE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778B08-09D5-468E-BD5A-7960CC6EF9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B8F998-E325-434D-BC75-7C0F989F65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1BECDD2-485A-4D9C-AD18-D8867352E77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99F75C-4634-4FA7-BC2D-D547FC69D6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FC40B-F32A-4285-8740-B65DC61CFB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445E623-CE9C-444E-9B4E-96E43A32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548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4A3CB-55DD-4FC6-9C06-118EEFF0756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2BE00-9FD5-4B1E-809B-85BA4E091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296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2BE00-9FD5-4B1E-809B-85BA4E091B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75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Bylaws for the Transportation Policy Council (TPC) require the Chairman to appoint a Nominating Committee of three members in November prior to the first meeting of each calendar year.</a:t>
            </a:r>
          </a:p>
          <a:p>
            <a:endParaRPr lang="en-US" dirty="0"/>
          </a:p>
          <a:p>
            <a:r>
              <a:rPr lang="en-US" dirty="0"/>
              <a:t>The purpose of this Committee it to bring before the full body of the Council a slate of members for consideration.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In prior years, though the bylaws have stated three members, committees tended to have more. The Bylaws committee may be convened to update these guidelines for consistency and address other details.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Staff is ready to assist with this process, including sending nominations forms when the committee is ready.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2BE00-9FD5-4B1E-809B-85BA4E091B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79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The Nominations committee will focus on a number of positions including several for the Policy Council itself READ THEM.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The committee will also recommend  LIST THEM.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Additional details are forthcoming, but we wanted to make sure we were aware that this process if beginning.  Chair Beckendorff is there anything you'd like to add?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Great.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2BE00-9FD5-4B1E-809B-85BA4E091B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19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2F34C6-D889-4A9B-AD2E-3C74ACB590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53531CC-0EB2-4919-A949-39BA6995A47E}"/>
              </a:ext>
            </a:extLst>
          </p:cNvPr>
          <p:cNvSpPr/>
          <p:nvPr userDrawn="1"/>
        </p:nvSpPr>
        <p:spPr>
          <a:xfrm>
            <a:off x="0" y="2375458"/>
            <a:ext cx="12192000" cy="1619251"/>
          </a:xfrm>
          <a:prstGeom prst="rect">
            <a:avLst/>
          </a:prstGeom>
          <a:solidFill>
            <a:srgbClr val="25B5A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7D4BD-32FF-44EE-912C-C8010AC39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76525"/>
            <a:ext cx="12192000" cy="959194"/>
          </a:xfrm>
        </p:spPr>
        <p:txBody>
          <a:bodyPr anchor="b"/>
          <a:lstStyle>
            <a:lvl1pPr algn="ctr">
              <a:defRPr sz="6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-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C82EF5-1186-47EA-A8A8-A41E01713D11}"/>
              </a:ext>
            </a:extLst>
          </p:cNvPr>
          <p:cNvSpPr/>
          <p:nvPr userDrawn="1"/>
        </p:nvSpPr>
        <p:spPr>
          <a:xfrm>
            <a:off x="0" y="4003021"/>
            <a:ext cx="12192000" cy="2293925"/>
          </a:xfrm>
          <a:prstGeom prst="rect">
            <a:avLst/>
          </a:prstGeom>
          <a:solidFill>
            <a:srgbClr val="002F4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99C3E7-AB41-41B4-8FB3-E228B5D8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744" y="5662549"/>
            <a:ext cx="5280453" cy="557083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657896E-7EC0-488F-9174-45F8E755FC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56" y="5761653"/>
            <a:ext cx="915926" cy="9159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31195-6674-740C-C817-B47A1A4EB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DC440-43F0-4B38-A14C-D0318EDD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Futura-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D5377-2821-48FB-95B3-E2BDA1CC3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1313" indent="-341313">
              <a:defRPr/>
            </a:lvl1pPr>
            <a:lvl2pPr marL="798513" indent="-225425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393B8-655A-376D-77B4-1086CEBFD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8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731ECD-366D-4449-AF44-4449041BDC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9DC440-43F0-4B38-A14C-D0318EDD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D5377-2821-48FB-95B3-E2BDA1CC3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76" y="1615130"/>
            <a:ext cx="12339251" cy="4351338"/>
          </a:xfrm>
        </p:spPr>
        <p:txBody>
          <a:bodyPr/>
          <a:lstStyle>
            <a:lvl1pPr marL="341313" indent="-341313">
              <a:defRPr/>
            </a:lvl1pPr>
            <a:lvl2pPr marL="798513" indent="-228600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AA573AB-145E-43DB-80BA-CC396230DD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56" y="5761653"/>
            <a:ext cx="915926" cy="9159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05C58-4574-1EA2-9C02-32219DE0B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7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0BA0D-469E-4510-8712-A3DA6013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E6899-6C7B-4E69-B78B-DFE1D1289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9800" y="1610411"/>
            <a:ext cx="4870622" cy="4351338"/>
          </a:xfrm>
        </p:spPr>
        <p:txBody>
          <a:bodyPr/>
          <a:lstStyle>
            <a:lvl1pPr marL="341313" indent="-341313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1379EF-687D-4DD7-B733-4FEC8F835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9472" y="1610411"/>
            <a:ext cx="4870622" cy="4351338"/>
          </a:xfrm>
        </p:spPr>
        <p:txBody>
          <a:bodyPr/>
          <a:lstStyle>
            <a:lvl1pPr marL="341313" indent="-341313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E79A9B-F29F-E040-CB1B-23F4A52EB2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6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6D9FAF-18A4-44FA-8B19-23D7BDB957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98AE1-6E63-4A67-AE88-ECF748200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482" y="1321090"/>
            <a:ext cx="5038173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03522D-4A54-41F8-A627-6B7CE38F5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482" y="2145002"/>
            <a:ext cx="5038173" cy="3684588"/>
          </a:xfrm>
        </p:spPr>
        <p:txBody>
          <a:bodyPr/>
          <a:lstStyle>
            <a:lvl1pPr marL="341313" indent="-341313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14D3E-548A-4EDE-B3E5-0D238E460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52655" y="1321090"/>
            <a:ext cx="5923026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F5E5D4-91B8-4F71-82CA-998F866DA5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52655" y="2145002"/>
            <a:ext cx="5923026" cy="3684588"/>
          </a:xfrm>
        </p:spPr>
        <p:txBody>
          <a:bodyPr/>
          <a:lstStyle>
            <a:lvl1pPr marL="341313" indent="-341313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56EF9C3-5A5D-4640-9179-CFAC6907C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49" y="-24714"/>
            <a:ext cx="1108195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C6A426F1-C242-4D09-8A4F-0A31BF8B21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56" y="5761653"/>
            <a:ext cx="915926" cy="91592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AF11-8A2C-B19F-79DD-6BDE0BD4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1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F4155-4698-4517-83E0-F92864E6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E6E480-708E-FC07-98F3-59A5788323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8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7B6FDC-4C13-4B2E-AD8D-2041D7C56E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F4155-4698-4517-83E0-F92864E6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7E6F9BC0-5C0D-41F3-B708-D0E4BD134A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56" y="5761653"/>
            <a:ext cx="915926" cy="91592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460126-A9C9-EAC4-BA61-2EE71A8482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6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159BEB-1991-BAE1-3752-90FAC996A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0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7B6FDC-4C13-4B2E-AD8D-2041D7C56E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23F8AB2-D9F2-4561-BD86-F6E6CB36F9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56" y="5761653"/>
            <a:ext cx="915926" cy="91592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8809C6-0FF9-9714-054E-A0C6716507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4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1CECFF-CCBE-42A3-A741-66F0849458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071E1A-2272-4999-BAF0-6E9764780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54" y="-1"/>
            <a:ext cx="11788345" cy="1228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317D6-EF9C-4877-A962-8E25DB010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9727" y="161513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078346B-5266-4DDB-88C3-D20B26CC8CE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56" y="5761653"/>
            <a:ext cx="915926" cy="9159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74C45-7EF0-C7AE-EBE4-29E193DC6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7BFE457-4ABC-469A-848F-105606DD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8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62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Futura-Bold" pitchFamily="2" charset="0"/>
          <a:ea typeface="+mj-ea"/>
          <a:cs typeface="+mj-cs"/>
        </a:defRPr>
      </a:lvl1pPr>
    </p:titleStyle>
    <p:bodyStyle>
      <a:lvl1pPr marL="341313" indent="-341313" algn="l" defTabSz="914400" rtl="0" eaLnBrk="1" latinLnBrk="0" hangingPunct="1">
        <a:lnSpc>
          <a:spcPct val="90000"/>
        </a:lnSpc>
        <a:spcBef>
          <a:spcPts val="1000"/>
        </a:spcBef>
        <a:buClr>
          <a:srgbClr val="25B5AF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utura Bk BT" panose="020B0502020204020303" pitchFamily="34" charset="0"/>
          <a:ea typeface="+mn-ea"/>
          <a:cs typeface="+mn-cs"/>
        </a:defRPr>
      </a:lvl1pPr>
      <a:lvl2pPr marL="79851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B5A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utura Bk BT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B5AF"/>
        </a:buClr>
        <a:buSzPct val="8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Futura Bk BT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Bk BT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Bk BT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F4F179-204D-4AEF-B02F-E91C5E430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" y="2699440"/>
            <a:ext cx="12192000" cy="9591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400" dirty="0">
                <a:latin typeface="Futura-Bold"/>
              </a:rPr>
              <a:t>Item 9: Nominating Committee Recommendations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EC684DB-B18F-41DD-B5B7-72F06ECA5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744" y="5260439"/>
            <a:ext cx="5571575" cy="9591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Futura Md BT"/>
              </a:rPr>
              <a:t>Transportation Policy Council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Futura Md BT"/>
              </a:rPr>
              <a:t>January 24</a:t>
            </a:r>
            <a:r>
              <a:rPr lang="en-US" sz="2000" dirty="0">
                <a:latin typeface="Futura Md BT"/>
              </a:rPr>
              <a:t>, 2025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A9B779-F019-AE7B-8350-C5CBB9EAC2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15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79E95-AFEE-246A-6C82-A434D4359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TAC At-Large: Cities of Less Than 50,000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B23AA-E81B-F1CC-0C19-397707AE3D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151745-9B5C-86CA-0003-EC42571F7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112546"/>
              </p:ext>
            </p:extLst>
          </p:nvPr>
        </p:nvGraphicFramePr>
        <p:xfrm>
          <a:off x="1435287" y="2400300"/>
          <a:ext cx="9321426" cy="1885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91200">
                  <a:extLst>
                    <a:ext uri="{9D8B030D-6E8A-4147-A177-3AD203B41FA5}">
                      <a16:colId xmlns:a16="http://schemas.microsoft.com/office/drawing/2014/main" val="2928633101"/>
                    </a:ext>
                  </a:extLst>
                </a:gridCol>
                <a:gridCol w="1752449">
                  <a:extLst>
                    <a:ext uri="{9D8B030D-6E8A-4147-A177-3AD203B41FA5}">
                      <a16:colId xmlns:a16="http://schemas.microsoft.com/office/drawing/2014/main" val="2301159854"/>
                    </a:ext>
                  </a:extLst>
                </a:gridCol>
                <a:gridCol w="1777777">
                  <a:extLst>
                    <a:ext uri="{9D8B030D-6E8A-4147-A177-3AD203B41FA5}">
                      <a16:colId xmlns:a16="http://schemas.microsoft.com/office/drawing/2014/main" val="283784233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Futura Lt BT" panose="020B0402020204020303" pitchFamily="34" charset="0"/>
                        </a:rPr>
                        <a:t>Cities of Less Than 50,000 Position 1 Primary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Andy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Rodgers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11549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Futura Lt BT" panose="020B0402020204020303" pitchFamily="34" charset="0"/>
                        </a:rPr>
                        <a:t>Cities of Less Than 50,000 Position 1 Alternate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Brian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Winningham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2052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Futura Lt BT" panose="020B0402020204020303" pitchFamily="34" charset="0"/>
                        </a:rPr>
                        <a:t>Cities of Less Than 50,000 Position 2 Primary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Kathie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Reyer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0587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Futura Lt BT" panose="020B0402020204020303" pitchFamily="34" charset="0"/>
                        </a:rPr>
                        <a:t>Cities of Less Than 50,000 Position 2 Alternate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Byron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Hebert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85333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Futura Lt BT" panose="020B0402020204020303" pitchFamily="34" charset="0"/>
                        </a:rPr>
                        <a:t>Cities of Less Than 50,000 Position 3 Primary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Morad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Kabiri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9641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Futura Lt BT" panose="020B0402020204020303" pitchFamily="34" charset="0"/>
                        </a:rPr>
                        <a:t>Cities of Less Than 50,000 Position 3 Alternate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Jildardo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Futura Lt BT" panose="020B0402020204020303" pitchFamily="34" charset="0"/>
                        </a:rPr>
                        <a:t>Arias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7994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03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BFEC-0294-92EB-87FB-BA04EF0C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At-Large: Citizen Interests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24DB64C-1D11-7ADD-588E-F21E64DD90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738003"/>
              </p:ext>
            </p:extLst>
          </p:nvPr>
        </p:nvGraphicFramePr>
        <p:xfrm>
          <a:off x="2090692" y="2535086"/>
          <a:ext cx="7573261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4555">
                  <a:extLst>
                    <a:ext uri="{9D8B030D-6E8A-4147-A177-3AD203B41FA5}">
                      <a16:colId xmlns:a16="http://schemas.microsoft.com/office/drawing/2014/main" val="558418912"/>
                    </a:ext>
                  </a:extLst>
                </a:gridCol>
                <a:gridCol w="1425388">
                  <a:extLst>
                    <a:ext uri="{9D8B030D-6E8A-4147-A177-3AD203B41FA5}">
                      <a16:colId xmlns:a16="http://schemas.microsoft.com/office/drawing/2014/main" val="161632938"/>
                    </a:ext>
                  </a:extLst>
                </a:gridCol>
                <a:gridCol w="1443318">
                  <a:extLst>
                    <a:ext uri="{9D8B030D-6E8A-4147-A177-3AD203B41FA5}">
                      <a16:colId xmlns:a16="http://schemas.microsoft.com/office/drawing/2014/main" val="259873204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Futura Lt BT" panose="020B0402020204020303" pitchFamily="34" charset="0"/>
                        </a:rPr>
                        <a:t>Citizen Interests Position 1 Primary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Irma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Sanchez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9836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Futura Lt BT" panose="020B0402020204020303" pitchFamily="34" charset="0"/>
                        </a:rPr>
                        <a:t>Citizen Interests Position 1 Alternate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Futura Lt BT" panose="020B0402020204020303" pitchFamily="34" charset="0"/>
                        </a:rPr>
                        <a:t>Dexter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Futura Lt BT" panose="020B0402020204020303" pitchFamily="34" charset="0"/>
                        </a:rPr>
                        <a:t>Handy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14428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Futura Lt BT" panose="020B0402020204020303" pitchFamily="34" charset="0"/>
                        </a:rPr>
                        <a:t>Citizen Interests Position 2 Primary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Alan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Steinberg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3923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Futura Lt BT" panose="020B0402020204020303" pitchFamily="34" charset="0"/>
                        </a:rPr>
                        <a:t>Citizen Interests Position 2 Alternate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Sherry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Futura Lt BT" panose="020B0402020204020303" pitchFamily="34" charset="0"/>
                        </a:rPr>
                        <a:t>Weesner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726841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291B0-91F7-84B5-81EC-1D09110BEF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91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E402A-DCA0-3760-7383-B024113A9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At-Large: Environmental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CF74638-235E-AB9F-3BEB-CC59F04F22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84269"/>
              </p:ext>
            </p:extLst>
          </p:nvPr>
        </p:nvGraphicFramePr>
        <p:xfrm>
          <a:off x="2061135" y="2293620"/>
          <a:ext cx="7454900" cy="1135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36888">
                  <a:extLst>
                    <a:ext uri="{9D8B030D-6E8A-4147-A177-3AD203B41FA5}">
                      <a16:colId xmlns:a16="http://schemas.microsoft.com/office/drawing/2014/main" val="1198957728"/>
                    </a:ext>
                  </a:extLst>
                </a:gridCol>
                <a:gridCol w="1496218">
                  <a:extLst>
                    <a:ext uri="{9D8B030D-6E8A-4147-A177-3AD203B41FA5}">
                      <a16:colId xmlns:a16="http://schemas.microsoft.com/office/drawing/2014/main" val="1235420965"/>
                    </a:ext>
                  </a:extLst>
                </a:gridCol>
                <a:gridCol w="1421794">
                  <a:extLst>
                    <a:ext uri="{9D8B030D-6E8A-4147-A177-3AD203B41FA5}">
                      <a16:colId xmlns:a16="http://schemas.microsoft.com/office/drawing/2014/main" val="361978537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Futura Lt BT" panose="020B0402020204020303" pitchFamily="34" charset="0"/>
                        </a:rPr>
                        <a:t>Environmental Position 1 Primary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Futura Lt BT" panose="020B0402020204020303" pitchFamily="34" charset="0"/>
                        </a:rPr>
                        <a:t>Andrea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Futura Lt BT" panose="020B0402020204020303" pitchFamily="34" charset="0"/>
                        </a:rPr>
                        <a:t>French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59111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Futura Lt BT" panose="020B0402020204020303" pitchFamily="34" charset="0"/>
                        </a:rPr>
                        <a:t>Environmental Position 1 Alternate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Futura Lt BT" panose="020B0402020204020303" pitchFamily="34" charset="0"/>
                        </a:rPr>
                        <a:t>Sue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Futura Lt BT" panose="020B0402020204020303" pitchFamily="34" charset="0"/>
                        </a:rPr>
                        <a:t>Theiss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39317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Futura Lt BT" panose="020B0402020204020303" pitchFamily="34" charset="0"/>
                        </a:rPr>
                        <a:t>Environmental Position 2 Primary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Futura Lt BT" panose="020B0402020204020303" pitchFamily="34" charset="0"/>
                        </a:rPr>
                        <a:t>Scott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Futura Lt BT" panose="020B0402020204020303" pitchFamily="34" charset="0"/>
                        </a:rPr>
                        <a:t>Nichols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51833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Futura Lt BT" panose="020B0402020204020303" pitchFamily="34" charset="0"/>
                        </a:rPr>
                        <a:t>Environmental Position 2 Alternate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Futura Lt BT" panose="020B0402020204020303" pitchFamily="34" charset="0"/>
                        </a:rPr>
                        <a:t>Shelly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Futura Lt BT" panose="020B0402020204020303" pitchFamily="34" charset="0"/>
                        </a:rPr>
                        <a:t>Sekula</a:t>
                      </a:r>
                      <a:r>
                        <a:rPr lang="en-US" sz="1800" u="none" strike="noStrike" dirty="0">
                          <a:effectLst/>
                          <a:latin typeface="Futura Lt BT" panose="020B0402020204020303" pitchFamily="34" charset="0"/>
                        </a:rPr>
                        <a:t>-Gibbs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495437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11992-3EEA-5564-3A04-00E63C02B1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6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DC498-25E8-89F1-4379-CCF5A1F80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At-Large: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9358F-C545-C7D2-1A51-8E8DA53899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3E40F3-EDD2-7CBE-1D20-51FE8C4BE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824943"/>
              </p:ext>
            </p:extLst>
          </p:nvPr>
        </p:nvGraphicFramePr>
        <p:xfrm>
          <a:off x="3130550" y="2441273"/>
          <a:ext cx="5574723" cy="13511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4505">
                  <a:extLst>
                    <a:ext uri="{9D8B030D-6E8A-4147-A177-3AD203B41FA5}">
                      <a16:colId xmlns:a16="http://schemas.microsoft.com/office/drawing/2014/main" val="2576888380"/>
                    </a:ext>
                  </a:extLst>
                </a:gridCol>
                <a:gridCol w="1385454">
                  <a:extLst>
                    <a:ext uri="{9D8B030D-6E8A-4147-A177-3AD203B41FA5}">
                      <a16:colId xmlns:a16="http://schemas.microsoft.com/office/drawing/2014/main" val="2184070064"/>
                    </a:ext>
                  </a:extLst>
                </a:gridCol>
                <a:gridCol w="1514764">
                  <a:extLst>
                    <a:ext uri="{9D8B030D-6E8A-4147-A177-3AD203B41FA5}">
                      <a16:colId xmlns:a16="http://schemas.microsoft.com/office/drawing/2014/main" val="599988106"/>
                    </a:ext>
                  </a:extLst>
                </a:gridCol>
              </a:tblGrid>
              <a:tr h="227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Futura Lt BT" panose="020B0402020204020303" pitchFamily="34" charset="0"/>
                        </a:rPr>
                        <a:t>Planning Position 1 Primary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Catherine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McCreight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1288602"/>
                  </a:ext>
                </a:extLst>
              </a:tr>
              <a:tr h="227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Futura Lt BT" panose="020B0402020204020303" pitchFamily="34" charset="0"/>
                        </a:rPr>
                        <a:t>Planning Position 1 Alternate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Jeffrey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English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0952201"/>
                  </a:ext>
                </a:extLst>
              </a:tr>
              <a:tr h="227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Planning Position 2 Primary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Futura Lt BT" panose="020B0402020204020303" pitchFamily="34" charset="0"/>
                        </a:rPr>
                        <a:t>David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Futura Lt BT" panose="020B0402020204020303" pitchFamily="34" charset="0"/>
                        </a:rPr>
                        <a:t>Wurdlow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4176239"/>
                  </a:ext>
                </a:extLst>
              </a:tr>
              <a:tr h="1819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Futura Lt BT" panose="020B0402020204020303" pitchFamily="34" charset="0"/>
                        </a:rPr>
                        <a:t>Planning Position 2 Alternate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Katherine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Parker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672803"/>
                  </a:ext>
                </a:extLst>
              </a:tr>
              <a:tr h="1819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Futura Lt BT" panose="020B0402020204020303" pitchFamily="34" charset="0"/>
                        </a:rPr>
                        <a:t>Planning Position 3 Primary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Futura Lt BT" panose="020B0402020204020303" pitchFamily="34" charset="0"/>
                        </a:rPr>
                        <a:t>Marlene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Gafrick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3190929"/>
                  </a:ext>
                </a:extLst>
              </a:tr>
              <a:tr h="1819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Futura Lt BT" panose="020B0402020204020303" pitchFamily="34" charset="0"/>
                        </a:rPr>
                        <a:t>Planning Position 3 Alternate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Christina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Futura Lt BT" panose="020B0402020204020303" pitchFamily="34" charset="0"/>
                        </a:rPr>
                        <a:t>Cabral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6852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983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29E5B-4AA7-1602-6D8E-72C0EFB90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At-Large: Ports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6A2F3D6-C6CB-1C5D-0852-8DD41433D8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661823"/>
              </p:ext>
            </p:extLst>
          </p:nvPr>
        </p:nvGraphicFramePr>
        <p:xfrm>
          <a:off x="2269938" y="2800350"/>
          <a:ext cx="7454900" cy="62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8815">
                  <a:extLst>
                    <a:ext uri="{9D8B030D-6E8A-4147-A177-3AD203B41FA5}">
                      <a16:colId xmlns:a16="http://schemas.microsoft.com/office/drawing/2014/main" val="1929554871"/>
                    </a:ext>
                  </a:extLst>
                </a:gridCol>
                <a:gridCol w="1640541">
                  <a:extLst>
                    <a:ext uri="{9D8B030D-6E8A-4147-A177-3AD203B41FA5}">
                      <a16:colId xmlns:a16="http://schemas.microsoft.com/office/drawing/2014/main" val="535591016"/>
                    </a:ext>
                  </a:extLst>
                </a:gridCol>
                <a:gridCol w="1925544">
                  <a:extLst>
                    <a:ext uri="{9D8B030D-6E8A-4147-A177-3AD203B41FA5}">
                      <a16:colId xmlns:a16="http://schemas.microsoft.com/office/drawing/2014/main" val="342297925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Futura Lt BT" panose="020B0402020204020303" pitchFamily="34" charset="0"/>
                        </a:rPr>
                        <a:t>Ports Position 1 Primary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Futura Lt BT" panose="020B0402020204020303" pitchFamily="34" charset="0"/>
                        </a:rPr>
                        <a:t>Dean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  <a:latin typeface="Futura Lt BT" panose="020B0402020204020303" pitchFamily="34" charset="0"/>
                        </a:rPr>
                        <a:t>Corgey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2164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Futura Lt BT" panose="020B0402020204020303" pitchFamily="34" charset="0"/>
                        </a:rPr>
                        <a:t>Ports Position 1 Alternate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Rob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Futura Lt BT" panose="020B0402020204020303" pitchFamily="34" charset="0"/>
                        </a:rPr>
                        <a:t>Lowe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822485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035E6-F798-1F4E-33FA-C46C3342B9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17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DE22-140A-71CC-9AC8-F3FDDA98E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At-Large: Public Transit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BF32507-5EE2-E8AC-EDC8-FB502D3EFE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135448"/>
              </p:ext>
            </p:extLst>
          </p:nvPr>
        </p:nvGraphicFramePr>
        <p:xfrm>
          <a:off x="1326776" y="2142891"/>
          <a:ext cx="8900086" cy="1885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3083">
                  <a:extLst>
                    <a:ext uri="{9D8B030D-6E8A-4147-A177-3AD203B41FA5}">
                      <a16:colId xmlns:a16="http://schemas.microsoft.com/office/drawing/2014/main" val="1360734949"/>
                    </a:ext>
                  </a:extLst>
                </a:gridCol>
                <a:gridCol w="3159584">
                  <a:extLst>
                    <a:ext uri="{9D8B030D-6E8A-4147-A177-3AD203B41FA5}">
                      <a16:colId xmlns:a16="http://schemas.microsoft.com/office/drawing/2014/main" val="76389087"/>
                    </a:ext>
                  </a:extLst>
                </a:gridCol>
                <a:gridCol w="1697419">
                  <a:extLst>
                    <a:ext uri="{9D8B030D-6E8A-4147-A177-3AD203B41FA5}">
                      <a16:colId xmlns:a16="http://schemas.microsoft.com/office/drawing/2014/main" val="314631481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effectLst/>
                          <a:latin typeface="Futura Lt BT" panose="020B0402020204020303" pitchFamily="34" charset="0"/>
                        </a:rPr>
                        <a:t>Public Transit Position 1 Primary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Futura Lt BT" panose="020B0402020204020303" pitchFamily="34" charset="0"/>
                        </a:rPr>
                        <a:t>Ruthanne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Futura Lt BT" panose="020B0402020204020303" pitchFamily="34" charset="0"/>
                        </a:rPr>
                        <a:t>Haut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3585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effectLst/>
                          <a:latin typeface="Futura Lt BT" panose="020B0402020204020303" pitchFamily="34" charset="0"/>
                        </a:rPr>
                        <a:t>Public Transit Position 1 Alternate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Futura Lt BT" panose="020B0402020204020303" pitchFamily="34" charset="0"/>
                        </a:rPr>
                        <a:t>Todd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Futura Lt BT" panose="020B0402020204020303" pitchFamily="34" charset="0"/>
                        </a:rPr>
                        <a:t>Stephens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99504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effectLst/>
                          <a:latin typeface="Futura Lt BT" panose="020B0402020204020303" pitchFamily="34" charset="0"/>
                        </a:rPr>
                        <a:t>Public Transit Position 2 Primary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Futura Lt BT" panose="020B0402020204020303" pitchFamily="34" charset="0"/>
                        </a:rPr>
                        <a:t>Ken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  <a:latin typeface="Futura Lt BT" panose="020B0402020204020303" pitchFamily="34" charset="0"/>
                        </a:rPr>
                        <a:t>Fickes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25803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effectLst/>
                          <a:latin typeface="Futura Lt BT" panose="020B0402020204020303" pitchFamily="34" charset="0"/>
                        </a:rPr>
                        <a:t>Public Transit Position 2 Alternate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Vernon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Chambers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71364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effectLst/>
                          <a:latin typeface="Futura Lt BT" panose="020B0402020204020303" pitchFamily="34" charset="0"/>
                        </a:rPr>
                        <a:t>Public Transit Position 3 Primary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Futura Lt BT" panose="020B0402020204020303" pitchFamily="34" charset="0"/>
                        </a:rPr>
                        <a:t>Perri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Futura Lt BT" panose="020B0402020204020303" pitchFamily="34" charset="0"/>
                        </a:rPr>
                        <a:t>D’Armond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02525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effectLst/>
                          <a:latin typeface="Futura Lt BT" panose="020B0402020204020303" pitchFamily="34" charset="0"/>
                        </a:rPr>
                        <a:t>Public Transit Position 3 Alternate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Shawn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Futura Lt BT" panose="020B0402020204020303" pitchFamily="34" charset="0"/>
                        </a:rPr>
                        <a:t>Davis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872763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33740-A0A7-CD6B-B061-2F8F273D82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52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C3F2C-5EB1-F040-BFFA-52C115ECE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At-Large: Toll Roads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326F939-D4DB-1708-5759-04104C3370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08159"/>
              </p:ext>
            </p:extLst>
          </p:nvPr>
        </p:nvGraphicFramePr>
        <p:xfrm>
          <a:off x="1147483" y="2535086"/>
          <a:ext cx="9088344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9929">
                  <a:extLst>
                    <a:ext uri="{9D8B030D-6E8A-4147-A177-3AD203B41FA5}">
                      <a16:colId xmlns:a16="http://schemas.microsoft.com/office/drawing/2014/main" val="1719801762"/>
                    </a:ext>
                  </a:extLst>
                </a:gridCol>
                <a:gridCol w="1864659">
                  <a:extLst>
                    <a:ext uri="{9D8B030D-6E8A-4147-A177-3AD203B41FA5}">
                      <a16:colId xmlns:a16="http://schemas.microsoft.com/office/drawing/2014/main" val="3099225349"/>
                    </a:ext>
                  </a:extLst>
                </a:gridCol>
                <a:gridCol w="2633756">
                  <a:extLst>
                    <a:ext uri="{9D8B030D-6E8A-4147-A177-3AD203B41FA5}">
                      <a16:colId xmlns:a16="http://schemas.microsoft.com/office/drawing/2014/main" val="374694733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Futura Lt BT" panose="020B0402020204020303" pitchFamily="34" charset="0"/>
                        </a:rPr>
                        <a:t>Toll Roads Position 1 Primary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Futura Lt BT" panose="020B0402020204020303" pitchFamily="34" charset="0"/>
                        </a:rPr>
                        <a:t>Brian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Futura Lt BT" panose="020B0402020204020303" pitchFamily="34" charset="0"/>
                        </a:rPr>
                        <a:t>Alcott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9895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Futura Lt BT" panose="020B0402020204020303" pitchFamily="34" charset="0"/>
                        </a:rPr>
                        <a:t>Toll Roads Position 1 Alternate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Futura Lt BT" panose="020B0402020204020303" pitchFamily="34" charset="0"/>
                        </a:rPr>
                        <a:t>Amar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Futura Lt BT" panose="020B0402020204020303" pitchFamily="34" charset="0"/>
                        </a:rPr>
                        <a:t>Mohite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5988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Futura Lt BT" panose="020B0402020204020303" pitchFamily="34" charset="0"/>
                        </a:rPr>
                        <a:t>Toll Roads Position 2 Primary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Robert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Casteneda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485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Futura Lt BT" panose="020B0402020204020303" pitchFamily="34" charset="0"/>
                        </a:rPr>
                        <a:t>Toll Roads Position 2 Alternate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David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Futura Lt BT" panose="020B0402020204020303" pitchFamily="34" charset="0"/>
                        </a:rPr>
                        <a:t>Gornet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750766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2D97C-DB47-3D93-B06E-B222F1E861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00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959C5-3EA7-40DA-B5B5-185E46E6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29" y="-1"/>
            <a:ext cx="12041170" cy="1228424"/>
          </a:xfrm>
        </p:spPr>
        <p:txBody>
          <a:bodyPr>
            <a:normAutofit/>
          </a:bodyPr>
          <a:lstStyle/>
          <a:p>
            <a:r>
              <a:rPr lang="en-US" dirty="0">
                <a:latin typeface="Futura-Bold"/>
              </a:rPr>
              <a:t>TPC Officers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8978D7-2DDC-E3F4-77CC-8BEAD9BDA8B4}"/>
              </a:ext>
            </a:extLst>
          </p:cNvPr>
          <p:cNvSpPr txBox="1">
            <a:spLocks/>
          </p:cNvSpPr>
          <p:nvPr/>
        </p:nvSpPr>
        <p:spPr>
          <a:xfrm>
            <a:off x="315500" y="1259314"/>
            <a:ext cx="11196673" cy="50352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B5A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None/>
            </a:pPr>
            <a:endParaRPr lang="en-US" dirty="0">
              <a:latin typeface="Futura Bk BT"/>
            </a:endParaRPr>
          </a:p>
          <a:p>
            <a:pPr marL="457200" lvl="1" indent="0">
              <a:spcBef>
                <a:spcPts val="600"/>
              </a:spcBef>
              <a:spcAft>
                <a:spcPts val="1000"/>
              </a:spcAft>
              <a:buNone/>
            </a:pPr>
            <a:endParaRPr lang="en-US" dirty="0">
              <a:latin typeface="Futura Bk BT"/>
            </a:endParaRPr>
          </a:p>
          <a:p>
            <a:pPr lvl="1">
              <a:spcBef>
                <a:spcPts val="600"/>
              </a:spcBef>
              <a:spcAft>
                <a:spcPts val="1000"/>
              </a:spcAft>
            </a:pPr>
            <a:endParaRPr lang="en-US" dirty="0">
              <a:latin typeface="Futura Bk BT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endParaRPr lang="en-US" dirty="0">
              <a:latin typeface="Futura Bk BT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endParaRPr lang="en-US" dirty="0">
              <a:latin typeface="Futura Bk B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EFF0D7-3373-4767-DB58-BF57D60757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E4DB5F9-9DD0-7D0D-A1B1-1FAB6424E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566357"/>
              </p:ext>
            </p:extLst>
          </p:nvPr>
        </p:nvGraphicFramePr>
        <p:xfrm>
          <a:off x="799900" y="1814316"/>
          <a:ext cx="10025118" cy="28079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6917">
                  <a:extLst>
                    <a:ext uri="{9D8B030D-6E8A-4147-A177-3AD203B41FA5}">
                      <a16:colId xmlns:a16="http://schemas.microsoft.com/office/drawing/2014/main" val="2958491898"/>
                    </a:ext>
                  </a:extLst>
                </a:gridCol>
                <a:gridCol w="975875">
                  <a:extLst>
                    <a:ext uri="{9D8B030D-6E8A-4147-A177-3AD203B41FA5}">
                      <a16:colId xmlns:a16="http://schemas.microsoft.com/office/drawing/2014/main" val="3196963072"/>
                    </a:ext>
                  </a:extLst>
                </a:gridCol>
                <a:gridCol w="1532108">
                  <a:extLst>
                    <a:ext uri="{9D8B030D-6E8A-4147-A177-3AD203B41FA5}">
                      <a16:colId xmlns:a16="http://schemas.microsoft.com/office/drawing/2014/main" val="3966593626"/>
                    </a:ext>
                  </a:extLst>
                </a:gridCol>
                <a:gridCol w="5440218">
                  <a:extLst>
                    <a:ext uri="{9D8B030D-6E8A-4147-A177-3AD203B41FA5}">
                      <a16:colId xmlns:a16="http://schemas.microsoft.com/office/drawing/2014/main" val="857894491"/>
                    </a:ext>
                  </a:extLst>
                </a:gridCol>
              </a:tblGrid>
              <a:tr h="8270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Futura Lt BT" panose="020B0402020204020303" pitchFamily="34" charset="0"/>
                        </a:rPr>
                        <a:t>Chair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Futura Lt BT" panose="020B0402020204020303" pitchFamily="34" charset="0"/>
                        </a:rPr>
                        <a:t>Justin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Futura Lt BT" panose="020B0402020204020303" pitchFamily="34" charset="0"/>
                        </a:rPr>
                        <a:t>Beckendorf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Futura Lt BT" panose="020B0402020204020303" pitchFamily="34" charset="0"/>
                        </a:rPr>
                        <a:t>Commissioner, Waller County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3216888"/>
                  </a:ext>
                </a:extLst>
              </a:tr>
              <a:tr h="7484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Futura Lt BT" panose="020B0402020204020303" pitchFamily="34" charset="0"/>
                        </a:rPr>
                        <a:t>1st Vice Chair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Futura Lt BT" panose="020B0402020204020303" pitchFamily="34" charset="0"/>
                        </a:rPr>
                        <a:t>Grady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  <a:latin typeface="Futura Lt BT" panose="020B0402020204020303" pitchFamily="34" charset="0"/>
                        </a:rPr>
                        <a:t>Prestage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Futura Lt BT" panose="020B0402020204020303" pitchFamily="34" charset="0"/>
                        </a:rPr>
                        <a:t>Commissioner, Fort Bend County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9249681"/>
                  </a:ext>
                </a:extLst>
              </a:tr>
              <a:tr h="67877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Futura Lt BT" panose="020B0402020204020303" pitchFamily="34" charset="0"/>
                        </a:rPr>
                        <a:t>2nd Vice Chair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Futura Lt BT" panose="020B0402020204020303" pitchFamily="34" charset="0"/>
                        </a:rPr>
                        <a:t>Kevin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Futura Lt BT" panose="020B0402020204020303" pitchFamily="34" charset="0"/>
                        </a:rPr>
                        <a:t>Cole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Futura Lt BT" panose="020B0402020204020303" pitchFamily="34" charset="0"/>
                        </a:rPr>
                        <a:t>Mayor, City of Pearland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7404681"/>
                  </a:ext>
                </a:extLst>
              </a:tr>
              <a:tr h="5537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Futura Lt BT" panose="020B0402020204020303" pitchFamily="34" charset="0"/>
                        </a:rPr>
                        <a:t>Secretary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Futura Lt BT" panose="020B0402020204020303" pitchFamily="34" charset="0"/>
                        </a:rPr>
                        <a:t>Lesley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Futura Lt BT" panose="020B0402020204020303" pitchFamily="34" charset="0"/>
                        </a:rPr>
                        <a:t>Briones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Futura Lt BT" panose="020B0402020204020303" pitchFamily="34" charset="0"/>
                        </a:rPr>
                        <a:t>Commissioner, Harris County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7090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819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959C5-3EA7-40DA-B5B5-185E46E6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29" y="-1"/>
            <a:ext cx="12041170" cy="1228424"/>
          </a:xfrm>
        </p:spPr>
        <p:txBody>
          <a:bodyPr>
            <a:normAutofit/>
          </a:bodyPr>
          <a:lstStyle/>
          <a:p>
            <a:r>
              <a:rPr lang="en-US" dirty="0">
                <a:latin typeface="Futura-Bold"/>
              </a:rPr>
              <a:t>TPC Smaller Cities Positions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8978D7-2DDC-E3F4-77CC-8BEAD9BDA8B4}"/>
              </a:ext>
            </a:extLst>
          </p:cNvPr>
          <p:cNvSpPr txBox="1">
            <a:spLocks/>
          </p:cNvSpPr>
          <p:nvPr/>
        </p:nvSpPr>
        <p:spPr>
          <a:xfrm>
            <a:off x="315500" y="5241303"/>
            <a:ext cx="11196673" cy="1053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B5A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5B5AF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Md BT" panose="020B06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dirty="0">
                <a:latin typeface="Futura Bk BT"/>
              </a:rPr>
              <a:t>(Primary positions must be from different counties, per Bylaws)</a:t>
            </a:r>
          </a:p>
          <a:p>
            <a:pPr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n-US" dirty="0">
              <a:latin typeface="Futura Md BT"/>
            </a:endParaRPr>
          </a:p>
          <a:p>
            <a:pPr marL="0" indent="0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None/>
            </a:pPr>
            <a:endParaRPr lang="en-US" dirty="0">
              <a:latin typeface="Futura Bk BT" panose="020B0502020204020303"/>
            </a:endParaRPr>
          </a:p>
          <a:p>
            <a:pPr marL="457200" lvl="1" indent="0">
              <a:spcBef>
                <a:spcPts val="600"/>
              </a:spcBef>
              <a:spcAft>
                <a:spcPts val="1000"/>
              </a:spcAft>
              <a:buNone/>
            </a:pPr>
            <a:endParaRPr lang="en-US" dirty="0">
              <a:latin typeface="Futura Bk BT" panose="020B0502020204020303"/>
            </a:endParaRPr>
          </a:p>
          <a:p>
            <a:pPr lvl="1">
              <a:spcBef>
                <a:spcPts val="600"/>
              </a:spcBef>
              <a:spcAft>
                <a:spcPts val="1000"/>
              </a:spcAft>
            </a:pPr>
            <a:endParaRPr lang="en-US" dirty="0">
              <a:latin typeface="Futura Bk BT" panose="020B0502020204020303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endParaRPr lang="en-US" dirty="0">
              <a:latin typeface="Futura Bk BT" panose="020B0502020204020303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endParaRPr lang="en-US" dirty="0">
              <a:latin typeface="Futura Bk BT" panose="020B0502020204020303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EFF0D7-3373-4767-DB58-BF57D60757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97AE6AD-1BFC-624A-DD27-BC698A73D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582711"/>
              </p:ext>
            </p:extLst>
          </p:nvPr>
        </p:nvGraphicFramePr>
        <p:xfrm>
          <a:off x="679280" y="1673077"/>
          <a:ext cx="10674520" cy="3286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1529">
                  <a:extLst>
                    <a:ext uri="{9D8B030D-6E8A-4147-A177-3AD203B41FA5}">
                      <a16:colId xmlns:a16="http://schemas.microsoft.com/office/drawing/2014/main" val="645818465"/>
                    </a:ext>
                  </a:extLst>
                </a:gridCol>
                <a:gridCol w="1221737">
                  <a:extLst>
                    <a:ext uri="{9D8B030D-6E8A-4147-A177-3AD203B41FA5}">
                      <a16:colId xmlns:a16="http://schemas.microsoft.com/office/drawing/2014/main" val="468395287"/>
                    </a:ext>
                  </a:extLst>
                </a:gridCol>
                <a:gridCol w="1642656">
                  <a:extLst>
                    <a:ext uri="{9D8B030D-6E8A-4147-A177-3AD203B41FA5}">
                      <a16:colId xmlns:a16="http://schemas.microsoft.com/office/drawing/2014/main" val="3419818434"/>
                    </a:ext>
                  </a:extLst>
                </a:gridCol>
                <a:gridCol w="3146103">
                  <a:extLst>
                    <a:ext uri="{9D8B030D-6E8A-4147-A177-3AD203B41FA5}">
                      <a16:colId xmlns:a16="http://schemas.microsoft.com/office/drawing/2014/main" val="810501204"/>
                    </a:ext>
                  </a:extLst>
                </a:gridCol>
                <a:gridCol w="2512495">
                  <a:extLst>
                    <a:ext uri="{9D8B030D-6E8A-4147-A177-3AD203B41FA5}">
                      <a16:colId xmlns:a16="http://schemas.microsoft.com/office/drawing/2014/main" val="824572281"/>
                    </a:ext>
                  </a:extLst>
                </a:gridCol>
              </a:tblGrid>
              <a:tr h="5120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Futura Lt BT" panose="020B0402020204020303" pitchFamily="34" charset="0"/>
                        </a:rPr>
                        <a:t>Position 1 Primary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Joe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Garcia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Futura Lt BT" panose="020B0402020204020303" pitchFamily="34" charset="0"/>
                        </a:rPr>
                        <a:t>Council Member, City of Pattison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(Waller County)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8003230"/>
                  </a:ext>
                </a:extLst>
              </a:tr>
              <a:tr h="5120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Futura Lt BT" panose="020B0402020204020303" pitchFamily="34" charset="0"/>
                        </a:rPr>
                        <a:t>Position 1 Alternate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Chad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  <a:latin typeface="Futura Lt BT" panose="020B0402020204020303" pitchFamily="34" charset="0"/>
                        </a:rPr>
                        <a:t>Nesvadba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Mayor, City of Needville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9582038"/>
                  </a:ext>
                </a:extLst>
              </a:tr>
              <a:tr h="5120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Futura Lt BT" panose="020B0402020204020303" pitchFamily="34" charset="0"/>
                        </a:rPr>
                        <a:t>Position 2 Primary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Futura Lt BT" panose="020B0402020204020303" pitchFamily="34" charset="0"/>
                        </a:rPr>
                        <a:t>Lori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Klein Quinn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Mayor, City of Tomball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(Harris County)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0366280"/>
                  </a:ext>
                </a:extLst>
              </a:tr>
              <a:tr h="5120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Futura Lt BT" panose="020B0402020204020303" pitchFamily="34" charset="0"/>
                        </a:rPr>
                        <a:t>Position 2 Alternate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Ross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Gordon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Council Member, City of Bellaire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4022095"/>
                  </a:ext>
                </a:extLst>
              </a:tr>
              <a:tr h="5120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Futura Lt BT" panose="020B0402020204020303" pitchFamily="34" charset="0"/>
                        </a:rPr>
                        <a:t>Position 3 Primary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John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Escoto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Mayor, City of Shenandoah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(Montgomery County)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5677749"/>
                  </a:ext>
                </a:extLst>
              </a:tr>
              <a:tr h="5120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Futura Lt BT" panose="020B0402020204020303" pitchFamily="34" charset="0"/>
                        </a:rPr>
                        <a:t>Position 3 Alternate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Matthew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Dantzer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Mayor, City of Magnolia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7581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649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6F0B-2F45-1181-B878-C6BD48FF2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Greater Houston Freight Committee Co-Chairs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F432A55-6A82-D46B-75A6-74E10157CD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759800"/>
              </p:ext>
            </p:extLst>
          </p:nvPr>
        </p:nvGraphicFramePr>
        <p:xfrm>
          <a:off x="2087328" y="2678430"/>
          <a:ext cx="7433190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65626">
                  <a:extLst>
                    <a:ext uri="{9D8B030D-6E8A-4147-A177-3AD203B41FA5}">
                      <a16:colId xmlns:a16="http://schemas.microsoft.com/office/drawing/2014/main" val="1076175796"/>
                    </a:ext>
                  </a:extLst>
                </a:gridCol>
                <a:gridCol w="2412355">
                  <a:extLst>
                    <a:ext uri="{9D8B030D-6E8A-4147-A177-3AD203B41FA5}">
                      <a16:colId xmlns:a16="http://schemas.microsoft.com/office/drawing/2014/main" val="1188373590"/>
                    </a:ext>
                  </a:extLst>
                </a:gridCol>
                <a:gridCol w="1255209">
                  <a:extLst>
                    <a:ext uri="{9D8B030D-6E8A-4147-A177-3AD203B41FA5}">
                      <a16:colId xmlns:a16="http://schemas.microsoft.com/office/drawing/2014/main" val="354765511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Futura Lt BT" panose="020B0402020204020303" pitchFamily="34" charset="0"/>
                        </a:rPr>
                        <a:t>Co-Chair Position 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Futura Lt BT" panose="020B0402020204020303" pitchFamily="34" charset="0"/>
                        </a:rPr>
                        <a:t>Bruce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Futura Lt BT" panose="020B0402020204020303" pitchFamily="34" charset="0"/>
                        </a:rPr>
                        <a:t>Mann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62157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Futura Lt BT" panose="020B0402020204020303" pitchFamily="34" charset="0"/>
                        </a:rPr>
                        <a:t>Co-Chair Position 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Futura Lt BT" panose="020B0402020204020303" pitchFamily="34" charset="0"/>
                        </a:rPr>
                        <a:t>Chad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Futura Lt BT" panose="020B0402020204020303" pitchFamily="34" charset="0"/>
                        </a:rPr>
                        <a:t>Burke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7480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211D1-FC2C-97E4-13DD-2CBF775117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83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57F8F-604A-3644-EBDA-E0603F47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Safety Committee (1/2)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10E13-1771-3ED1-4916-895049289F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BB8C7DD-F0D8-C460-C9DA-EC43C92109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622979"/>
              </p:ext>
            </p:extLst>
          </p:nvPr>
        </p:nvGraphicFramePr>
        <p:xfrm>
          <a:off x="80682" y="1210752"/>
          <a:ext cx="10972800" cy="4972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53836">
                  <a:extLst>
                    <a:ext uri="{9D8B030D-6E8A-4147-A177-3AD203B41FA5}">
                      <a16:colId xmlns:a16="http://schemas.microsoft.com/office/drawing/2014/main" val="2329732547"/>
                    </a:ext>
                  </a:extLst>
                </a:gridCol>
                <a:gridCol w="1362635">
                  <a:extLst>
                    <a:ext uri="{9D8B030D-6E8A-4147-A177-3AD203B41FA5}">
                      <a16:colId xmlns:a16="http://schemas.microsoft.com/office/drawing/2014/main" val="3805599104"/>
                    </a:ext>
                  </a:extLst>
                </a:gridCol>
                <a:gridCol w="475129">
                  <a:extLst>
                    <a:ext uri="{9D8B030D-6E8A-4147-A177-3AD203B41FA5}">
                      <a16:colId xmlns:a16="http://schemas.microsoft.com/office/drawing/2014/main" val="1278471366"/>
                    </a:ext>
                  </a:extLst>
                </a:gridCol>
                <a:gridCol w="833718">
                  <a:extLst>
                    <a:ext uri="{9D8B030D-6E8A-4147-A177-3AD203B41FA5}">
                      <a16:colId xmlns:a16="http://schemas.microsoft.com/office/drawing/2014/main" val="1913149738"/>
                    </a:ext>
                  </a:extLst>
                </a:gridCol>
                <a:gridCol w="1147482">
                  <a:extLst>
                    <a:ext uri="{9D8B030D-6E8A-4147-A177-3AD203B41FA5}">
                      <a16:colId xmlns:a16="http://schemas.microsoft.com/office/drawing/2014/main" val="1388929149"/>
                    </a:ext>
                  </a:extLst>
                </a:gridCol>
              </a:tblGrid>
              <a:tr h="188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Law Enforcement/Fire/EMS/Emergency Management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Primary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Brian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Bagwell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232283863"/>
                  </a:ext>
                </a:extLst>
              </a:tr>
              <a:tr h="188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Law Enforcement/Fire/EMS/Emergency Management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Futura Lt BT" panose="020B0402020204020303" pitchFamily="34" charset="0"/>
                        </a:rPr>
                        <a:t>Alternate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Chad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May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802686243"/>
                  </a:ext>
                </a:extLst>
              </a:tr>
              <a:tr h="188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Law Enforcement/Fire/EMS/Emergency Management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Primary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Trey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Baxter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3209703286"/>
                  </a:ext>
                </a:extLst>
              </a:tr>
              <a:tr h="188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Futura Lt BT" panose="020B0402020204020303" pitchFamily="34" charset="0"/>
                        </a:rPr>
                        <a:t>Law Enforcement/Fire/EMS/Emergency Management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Futura Lt BT" panose="020B0402020204020303" pitchFamily="34" charset="0"/>
                        </a:rPr>
                        <a:t>Alternate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Mark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Seals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276111658"/>
                  </a:ext>
                </a:extLst>
              </a:tr>
              <a:tr h="188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Law Enforcement/Fire/EMS/Emergency Management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Primary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Futura Lt BT" panose="020B0402020204020303" pitchFamily="34" charset="0"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Sgt. Saul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Luera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2262710247"/>
                  </a:ext>
                </a:extLst>
              </a:tr>
              <a:tr h="188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Futura Lt BT" panose="020B0402020204020303" pitchFamily="34" charset="0"/>
                        </a:rPr>
                        <a:t>Law Enforcement/Fire/EMS/Emergency Management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Futura Lt BT" panose="020B0402020204020303" pitchFamily="34" charset="0"/>
                        </a:rPr>
                        <a:t>Alternate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Futura Lt BT" panose="020B0402020204020303" pitchFamily="34" charset="0"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Jarred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Thomas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434039426"/>
                  </a:ext>
                </a:extLst>
              </a:tr>
              <a:tr h="188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Law Enforcement/Fire/EMS/Emergency Management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Primary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Futura Lt BT" panose="020B0402020204020303" pitchFamily="34" charset="0"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Futura Lt BT" panose="020B0402020204020303" pitchFamily="34" charset="0"/>
                        </a:rPr>
                        <a:t>Brian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Futura Lt BT" panose="020B0402020204020303" pitchFamily="34" charset="0"/>
                        </a:rPr>
                        <a:t>Mason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310929929"/>
                  </a:ext>
                </a:extLst>
              </a:tr>
              <a:tr h="188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Law Enforcement/Fire/EMS/Emergency Management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Futura Lt BT" panose="020B0402020204020303" pitchFamily="34" charset="0"/>
                        </a:rPr>
                        <a:t>Alternate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Futura Lt BT" panose="020B0402020204020303" pitchFamily="34" charset="0"/>
                        </a:rPr>
                        <a:t>Adam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Futura Lt BT" panose="020B0402020204020303" pitchFamily="34" charset="0"/>
                        </a:rPr>
                        <a:t>Colley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304621156"/>
                  </a:ext>
                </a:extLst>
              </a:tr>
              <a:tr h="188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Futura Lt BT" panose="020B0402020204020303" pitchFamily="34" charset="0"/>
                        </a:rPr>
                        <a:t>Law Enforcement/Fire/EMS/Emergency Management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Futura Lt BT" panose="020B0402020204020303" pitchFamily="34" charset="0"/>
                        </a:rPr>
                        <a:t>Primary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Brian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Mansfield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951058428"/>
                  </a:ext>
                </a:extLst>
              </a:tr>
              <a:tr h="188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Law Enforcement/Fire/EMS/Emergency Management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Futura Lt BT" panose="020B0402020204020303" pitchFamily="34" charset="0"/>
                        </a:rPr>
                        <a:t>Alternate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Futura Lt BT" panose="020B0402020204020303" pitchFamily="34" charset="0"/>
                        </a:rPr>
                        <a:t>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Lisa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Camp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2027797019"/>
                  </a:ext>
                </a:extLst>
              </a:tr>
              <a:tr h="188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Futura Lt BT" panose="020B0402020204020303" pitchFamily="34" charset="0"/>
                        </a:rPr>
                        <a:t>Healthcare/Education/Social Service/Advocacy Groups or Interested Citizens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Futura Lt BT" panose="020B0402020204020303" pitchFamily="34" charset="0"/>
                        </a:rPr>
                        <a:t>Primary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Futura Lt BT" panose="020B0402020204020303" pitchFamily="34" charset="0"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970852411"/>
                  </a:ext>
                </a:extLst>
              </a:tr>
              <a:tr h="188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Healthcare/Education/Social Service/Advocacy Groups or Interested Citizens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Alternate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566849567"/>
                  </a:ext>
                </a:extLst>
              </a:tr>
              <a:tr h="188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Healthcare/Education/Social Service/Advocacy Groups or Interested Citizens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Futura Lt BT" panose="020B0402020204020303" pitchFamily="34" charset="0"/>
                        </a:rPr>
                        <a:t>Primary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Futura Lt BT" panose="020B0402020204020303" pitchFamily="34" charset="0"/>
                        </a:rPr>
                        <a:t>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35060767"/>
                  </a:ext>
                </a:extLst>
              </a:tr>
              <a:tr h="188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Healthcare/Education/Social Service/Advocacy Groups or Interested Citizens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Futura Lt BT" panose="020B0402020204020303" pitchFamily="34" charset="0"/>
                        </a:rPr>
                        <a:t>Alternate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Futura Lt BT" panose="020B0402020204020303" pitchFamily="34" charset="0"/>
                        </a:rPr>
                        <a:t>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4228535119"/>
                  </a:ext>
                </a:extLst>
              </a:tr>
              <a:tr h="188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Healthcare/Education/Social Service/Advocacy Groups or Interested Citizens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Primary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4057996332"/>
                  </a:ext>
                </a:extLst>
              </a:tr>
              <a:tr h="188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Healthcare/Education/Social Service/Advocacy Groups or Interested Citizens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Alternate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Futura Lt BT" panose="020B0402020204020303" pitchFamily="34" charset="0"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2375385114"/>
                  </a:ext>
                </a:extLst>
              </a:tr>
              <a:tr h="188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Healthcare/Education/Social Service/Advocacy Groups or Interested Citizens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Primary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651220658"/>
                  </a:ext>
                </a:extLst>
              </a:tr>
              <a:tr h="188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Healthcare/Education/Social Service/Advocacy Groups or Interested Citizens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Alternate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Futura Lt BT" panose="020B0402020204020303" pitchFamily="34" charset="0"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332549132"/>
                  </a:ext>
                </a:extLst>
              </a:tr>
              <a:tr h="188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Futura Lt BT" panose="020B0402020204020303" pitchFamily="34" charset="0"/>
                        </a:rPr>
                        <a:t>Healthcare/Education/Social Service/Advocacy Groups or Interested Citizens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Primary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Futura Lt BT" panose="020B0402020204020303" pitchFamily="34" charset="0"/>
                        </a:rPr>
                        <a:t>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950246733"/>
                  </a:ext>
                </a:extLst>
              </a:tr>
              <a:tr h="188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Healthcare/Education/Social Service/Advocacy Groups or Interested Citizens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Alternate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3572298129"/>
                  </a:ext>
                </a:extLst>
              </a:tr>
              <a:tr h="188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Futura Lt BT" panose="020B0402020204020303" pitchFamily="34" charset="0"/>
                        </a:rPr>
                        <a:t>Healthcare/Education/Social Service/Advocacy Groups or Interested Citizens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Primary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Futura Lt BT" panose="020B0402020204020303" pitchFamily="34" charset="0"/>
                        </a:rPr>
                        <a:t>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2782197926"/>
                  </a:ext>
                </a:extLst>
              </a:tr>
              <a:tr h="188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Futura Lt BT" panose="020B0402020204020303" pitchFamily="34" charset="0"/>
                        </a:rPr>
                        <a:t>Healthcare/Education/Social Service/Advocacy Groups or Interested Citizens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Alternate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3248350569"/>
                  </a:ext>
                </a:extLst>
              </a:tr>
              <a:tr h="188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Futura Lt BT" panose="020B0402020204020303" pitchFamily="34" charset="0"/>
                        </a:rPr>
                        <a:t>Private Shippers &amp; Carriers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Primary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Billy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Combs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498883823"/>
                  </a:ext>
                </a:extLst>
              </a:tr>
              <a:tr h="188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Futura Lt BT" panose="020B0402020204020303" pitchFamily="34" charset="0"/>
                        </a:rPr>
                        <a:t>Private Shippers &amp; Carriers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Alternate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438593610"/>
                  </a:ext>
                </a:extLst>
              </a:tr>
              <a:tr h="188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Futura Lt BT" panose="020B0402020204020303" pitchFamily="34" charset="0"/>
                        </a:rPr>
                        <a:t>Private Shippers &amp; Carriers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Primary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172309622"/>
                  </a:ext>
                </a:extLst>
              </a:tr>
              <a:tr h="188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Futura Lt BT" panose="020B0402020204020303" pitchFamily="34" charset="0"/>
                        </a:rPr>
                        <a:t>Private Shippers &amp; Carriers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Alternate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Futura Lt BT" panose="020B0402020204020303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2182949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09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57F8F-604A-3644-EBDA-E0603F47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Safety Committee (2/2)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D4173B7-B52B-D235-0492-7ECCA59B01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011383"/>
              </p:ext>
            </p:extLst>
          </p:nvPr>
        </p:nvGraphicFramePr>
        <p:xfrm>
          <a:off x="685845" y="1524000"/>
          <a:ext cx="11228249" cy="445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9247">
                  <a:extLst>
                    <a:ext uri="{9D8B030D-6E8A-4147-A177-3AD203B41FA5}">
                      <a16:colId xmlns:a16="http://schemas.microsoft.com/office/drawing/2014/main" val="4063659251"/>
                    </a:ext>
                  </a:extLst>
                </a:gridCol>
                <a:gridCol w="1110861">
                  <a:extLst>
                    <a:ext uri="{9D8B030D-6E8A-4147-A177-3AD203B41FA5}">
                      <a16:colId xmlns:a16="http://schemas.microsoft.com/office/drawing/2014/main" val="3068779642"/>
                    </a:ext>
                  </a:extLst>
                </a:gridCol>
                <a:gridCol w="475129">
                  <a:extLst>
                    <a:ext uri="{9D8B030D-6E8A-4147-A177-3AD203B41FA5}">
                      <a16:colId xmlns:a16="http://schemas.microsoft.com/office/drawing/2014/main" val="311288323"/>
                    </a:ext>
                  </a:extLst>
                </a:gridCol>
                <a:gridCol w="887506">
                  <a:extLst>
                    <a:ext uri="{9D8B030D-6E8A-4147-A177-3AD203B41FA5}">
                      <a16:colId xmlns:a16="http://schemas.microsoft.com/office/drawing/2014/main" val="3524368329"/>
                    </a:ext>
                  </a:extLst>
                </a:gridCol>
                <a:gridCol w="3935506">
                  <a:extLst>
                    <a:ext uri="{9D8B030D-6E8A-4147-A177-3AD203B41FA5}">
                      <a16:colId xmlns:a16="http://schemas.microsoft.com/office/drawing/2014/main" val="393596726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Futura Lt BT" panose="020B0402020204020303" pitchFamily="34" charset="0"/>
                        </a:rPr>
                        <a:t>Public Transit, State, City, County Engineering &amp; Planning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Primary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Futura Lt BT" panose="020B0402020204020303" pitchFamily="34" charset="0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Ken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Fickes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40569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Public Transit, State, City, County Engineering &amp; Planning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Alternate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Vernon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Chambers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2400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Public Transit, State, City, County Engineering &amp; Planning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Primary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Futura Lt BT" panose="020B0402020204020303" pitchFamily="34" charset="0"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Futura Lt BT" panose="020B0402020204020303" pitchFamily="34" charset="0"/>
                        </a:rPr>
                        <a:t>Ian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Futura Lt BT" panose="020B0402020204020303" pitchFamily="34" charset="0"/>
                        </a:rPr>
                        <a:t>Hlavacek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50937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Public Transit, State, City, County Engineering &amp; Planning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Alternate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Futura Lt BT" panose="020B0402020204020303" pitchFamily="34" charset="0"/>
                        </a:rPr>
                        <a:t>Johana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Futura Lt BT" panose="020B0402020204020303" pitchFamily="34" charset="0"/>
                        </a:rPr>
                        <a:t>Clark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7968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Public Transit, State, City, County Engineering &amp; Planning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Primary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Jessi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Lee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45379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Public Transit, State, City, County Engineering &amp; Planning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Alternate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Futura Lt BT" panose="020B0402020204020303" pitchFamily="34" charset="0"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93079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Public Transit, State, City, County Engineering &amp; Planning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Primary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10944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Public Transit, State, City, County Engineering &amp; Planning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Alternate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56690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Public Transit, State, City, County Engineering &amp; Planning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Primary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75274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Public Transit, State, City, County Engineering &amp; Planning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Alternate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65815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Public Transit, State, City, County Engineering &amp; Planning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Primary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Futura Lt BT" panose="020B0402020204020303" pitchFamily="34" charset="0"/>
                        </a:rPr>
                        <a:t>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4126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Public Transit, State, City, County Engineering &amp; Planning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Alternate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73938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Public Transit, State, City, County Engineering &amp; Planning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Primary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1126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Public Transit, State, City, County Engineering &amp; Planning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Alternate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Futura Lt BT" panose="020B0402020204020303" pitchFamily="34" charset="0"/>
                        </a:rPr>
                        <a:t>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246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Public Transit, State, City, County Engineering &amp; Planning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Primary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7678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Public Transit, State, City, County Engineering &amp; Planning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Alternate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88490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Railroads and Ports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Primary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Futura Lt BT" panose="020B0402020204020303" pitchFamily="34" charset="0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Bruce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Mann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81578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Railroads and Ports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Alternate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Futura Lt BT" panose="020B0402020204020303" pitchFamily="34" charset="0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Rohit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Saxena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28630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Railroads and Ports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Primary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Futura Lt BT" panose="020B0402020204020303" pitchFamily="34" charset="0"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Jack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Hanagriff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06044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Railroads and Ports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Futura Lt BT" panose="020B0402020204020303" pitchFamily="34" charset="0"/>
                        </a:rPr>
                        <a:t>Alternate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Futura Lt BT" panose="020B0402020204020303" pitchFamily="34" charset="0"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939948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10E13-1771-3ED1-4916-895049289F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85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133DC-DAF2-E9D0-8879-050BAAE38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At-Large: Active Transportation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6CA2CBC-9811-EC26-79AB-A722C77A47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605098"/>
              </p:ext>
            </p:extLst>
          </p:nvPr>
        </p:nvGraphicFramePr>
        <p:xfrm>
          <a:off x="1516948" y="2369566"/>
          <a:ext cx="8953826" cy="1422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42439">
                  <a:extLst>
                    <a:ext uri="{9D8B030D-6E8A-4147-A177-3AD203B41FA5}">
                      <a16:colId xmlns:a16="http://schemas.microsoft.com/office/drawing/2014/main" val="3805472103"/>
                    </a:ext>
                  </a:extLst>
                </a:gridCol>
                <a:gridCol w="2003719">
                  <a:extLst>
                    <a:ext uri="{9D8B030D-6E8A-4147-A177-3AD203B41FA5}">
                      <a16:colId xmlns:a16="http://schemas.microsoft.com/office/drawing/2014/main" val="3285113351"/>
                    </a:ext>
                  </a:extLst>
                </a:gridCol>
                <a:gridCol w="1707668">
                  <a:extLst>
                    <a:ext uri="{9D8B030D-6E8A-4147-A177-3AD203B41FA5}">
                      <a16:colId xmlns:a16="http://schemas.microsoft.com/office/drawing/2014/main" val="2235117457"/>
                    </a:ext>
                  </a:extLst>
                </a:gridCol>
              </a:tblGrid>
              <a:tr h="3557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Futura Lt BT" panose="020B0402020204020303" pitchFamily="34" charset="0"/>
                        </a:rPr>
                        <a:t>Active Transportation Position 1 Primary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Dr. Brenda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Bustillos, P.E.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9197308"/>
                  </a:ext>
                </a:extLst>
              </a:tr>
              <a:tr h="3557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Futura Lt BT" panose="020B0402020204020303" pitchFamily="34" charset="0"/>
                        </a:rPr>
                        <a:t>Active Transportation Position 1 Alternate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Futura Lt BT" panose="020B0402020204020303" pitchFamily="34" charset="0"/>
                        </a:rPr>
                        <a:t>Lisa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  <a:latin typeface="Futura Lt BT" panose="020B0402020204020303" pitchFamily="34" charset="0"/>
                        </a:rPr>
                        <a:t>Graiff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8683902"/>
                  </a:ext>
                </a:extLst>
              </a:tr>
              <a:tr h="3557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Futura Lt BT" panose="020B0402020204020303" pitchFamily="34" charset="0"/>
                        </a:rPr>
                        <a:t>Active Transportation Position 2 Primary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Yuhayna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Mahmud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874010"/>
                  </a:ext>
                </a:extLst>
              </a:tr>
              <a:tr h="3557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Futura Lt BT" panose="020B0402020204020303" pitchFamily="34" charset="0"/>
                        </a:rPr>
                        <a:t>Active Transportation Position 2 Alternate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Futura Lt BT" panose="020B0402020204020303" pitchFamily="34" charset="0"/>
                        </a:rPr>
                        <a:t>Luis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Futura Lt BT" panose="020B0402020204020303" pitchFamily="34" charset="0"/>
                        </a:rPr>
                        <a:t>Guajardo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36424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1EC85-0DDE-1BA4-37A9-EA1C4F387F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4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09227-150C-F08C-74A1-485EE354C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At-Large: Airports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C1955B3-29A3-3C95-B954-441E66BE66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785067"/>
              </p:ext>
            </p:extLst>
          </p:nvPr>
        </p:nvGraphicFramePr>
        <p:xfrm>
          <a:off x="1739153" y="2721115"/>
          <a:ext cx="8308463" cy="62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7882">
                  <a:extLst>
                    <a:ext uri="{9D8B030D-6E8A-4147-A177-3AD203B41FA5}">
                      <a16:colId xmlns:a16="http://schemas.microsoft.com/office/drawing/2014/main" val="2268091242"/>
                    </a:ext>
                  </a:extLst>
                </a:gridCol>
                <a:gridCol w="2375996">
                  <a:extLst>
                    <a:ext uri="{9D8B030D-6E8A-4147-A177-3AD203B41FA5}">
                      <a16:colId xmlns:a16="http://schemas.microsoft.com/office/drawing/2014/main" val="4044663146"/>
                    </a:ext>
                  </a:extLst>
                </a:gridCol>
                <a:gridCol w="1584585">
                  <a:extLst>
                    <a:ext uri="{9D8B030D-6E8A-4147-A177-3AD203B41FA5}">
                      <a16:colId xmlns:a16="http://schemas.microsoft.com/office/drawing/2014/main" val="24693106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Futura Lt BT" panose="020B0402020204020303" pitchFamily="34" charset="0"/>
                        </a:rPr>
                        <a:t>Airports Position 1 Primary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James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Brown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51051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Futura Lt BT" panose="020B0402020204020303" pitchFamily="34" charset="0"/>
                        </a:rPr>
                        <a:t>Airports Position 1 Alternate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Futura Lt BT" panose="020B0402020204020303" pitchFamily="34" charset="0"/>
                        </a:rPr>
                        <a:t>Bill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  <a:latin typeface="Futura Lt BT" panose="020B0402020204020303" pitchFamily="34" charset="0"/>
                        </a:rPr>
                        <a:t>Zrioka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449819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F781E-415D-C7CE-260B-3D482FBB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46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B9EE8-24B3-2DA1-DBEC-8B909CB6C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At-Large: Business Interests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735137E-A981-C0E1-FEE0-CC2FE166E4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369751"/>
              </p:ext>
            </p:extLst>
          </p:nvPr>
        </p:nvGraphicFramePr>
        <p:xfrm>
          <a:off x="2362200" y="2557509"/>
          <a:ext cx="7467600" cy="1342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3010">
                  <a:extLst>
                    <a:ext uri="{9D8B030D-6E8A-4147-A177-3AD203B41FA5}">
                      <a16:colId xmlns:a16="http://schemas.microsoft.com/office/drawing/2014/main" val="434912007"/>
                    </a:ext>
                  </a:extLst>
                </a:gridCol>
                <a:gridCol w="1084730">
                  <a:extLst>
                    <a:ext uri="{9D8B030D-6E8A-4147-A177-3AD203B41FA5}">
                      <a16:colId xmlns:a16="http://schemas.microsoft.com/office/drawing/2014/main" val="1708882166"/>
                    </a:ext>
                  </a:extLst>
                </a:gridCol>
                <a:gridCol w="1559860">
                  <a:extLst>
                    <a:ext uri="{9D8B030D-6E8A-4147-A177-3AD203B41FA5}">
                      <a16:colId xmlns:a16="http://schemas.microsoft.com/office/drawing/2014/main" val="3480432282"/>
                    </a:ext>
                  </a:extLst>
                </a:gridCol>
              </a:tblGrid>
              <a:tr h="3355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Futura Lt BT" panose="020B0402020204020303" pitchFamily="34" charset="0"/>
                        </a:rPr>
                        <a:t>Business Interests Position 1 Primary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Marlissa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Briggs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7565562"/>
                  </a:ext>
                </a:extLst>
              </a:tr>
              <a:tr h="3355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Futura Lt BT" panose="020B0402020204020303" pitchFamily="34" charset="0"/>
                        </a:rPr>
                        <a:t>Business Interests Position 1 Alternate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Futura Lt BT" panose="020B0402020204020303" pitchFamily="34" charset="0"/>
                        </a:rPr>
                        <a:t>Kris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Futura Lt BT" panose="020B0402020204020303" pitchFamily="34" charset="0"/>
                        </a:rPr>
                        <a:t>Larson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4851106"/>
                  </a:ext>
                </a:extLst>
              </a:tr>
              <a:tr h="3355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Futura Lt BT" panose="020B0402020204020303" pitchFamily="34" charset="0"/>
                        </a:rPr>
                        <a:t>Business Interests Position 2 Primary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Amy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Skicki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0996676"/>
                  </a:ext>
                </a:extLst>
              </a:tr>
              <a:tr h="3355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Futura Lt BT" panose="020B0402020204020303" pitchFamily="34" charset="0"/>
                        </a:rPr>
                        <a:t>Business Interests Position 2 Alternate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Futura Lt BT" panose="020B0402020204020303" pitchFamily="34" charset="0"/>
                        </a:rPr>
                        <a:t>Scott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Futura Lt BT" panose="020B0402020204020303" pitchFamily="34" charset="0"/>
                        </a:rPr>
                        <a:t>Harper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197506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3A342-524A-A84C-E597-628BAB97BD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FE457-4ABC-469A-848F-105606DDDC0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47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gacmpo-slide-template-2018-v1.potx" id="{168C5D7E-7BE7-446B-9363-64D11E5AAE14}" vid="{D0F3308C-920E-4930-A863-6EC800132F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964c94-1cec-4b5c-96a8-005392ea8f45" xsi:nil="true"/>
    <lcf76f155ced4ddcb4097134ff3c332f xmlns="5f461c78-32f1-47b5-a124-a47e2a87b4a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A845C68BAFC54B9E8187B2D0AF4E41" ma:contentTypeVersion="12" ma:contentTypeDescription="Create a new document." ma:contentTypeScope="" ma:versionID="e74fc57a6403fdd808f5d0c7e549ed93">
  <xsd:schema xmlns:xsd="http://www.w3.org/2001/XMLSchema" xmlns:xs="http://www.w3.org/2001/XMLSchema" xmlns:p="http://schemas.microsoft.com/office/2006/metadata/properties" xmlns:ns2="5f461c78-32f1-47b5-a124-a47e2a87b4a6" xmlns:ns3="e3964c94-1cec-4b5c-96a8-005392ea8f45" targetNamespace="http://schemas.microsoft.com/office/2006/metadata/properties" ma:root="true" ma:fieldsID="0b5b700b14b20c1fa815bdb85b540c58" ns2:_="" ns3:_="">
    <xsd:import namespace="5f461c78-32f1-47b5-a124-a47e2a87b4a6"/>
    <xsd:import namespace="e3964c94-1cec-4b5c-96a8-005392ea8f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61c78-32f1-47b5-a124-a47e2a87b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a090e69-68ed-4240-a6f3-2772c3616f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964c94-1cec-4b5c-96a8-005392ea8f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5084c4d-023a-4c52-a327-b023797e84ad}" ma:internalName="TaxCatchAll" ma:showField="CatchAllData" ma:web="e3964c94-1cec-4b5c-96a8-005392ea8f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45F70C-BCE1-465E-B085-9790EF2275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31DA41-AA81-4C44-A38E-7A306D3F4A69}">
  <ds:schemaRefs>
    <ds:schemaRef ds:uri="5f461c78-32f1-47b5-a124-a47e2a87b4a6"/>
    <ds:schemaRef ds:uri="8a4e8e30-980b-49ec-a6d3-96a69c90925c"/>
    <ds:schemaRef ds:uri="e3964c94-1cec-4b5c-96a8-005392ea8f45"/>
    <ds:schemaRef ds:uri="f23cd73f-1ad4-4c7e-8193-52de67a2e950"/>
    <ds:schemaRef ds:uri="fdc1882d-769b-49bd-b74b-4799441861e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5CC5C8B-5FAF-4C32-856F-58496D715210}">
  <ds:schemaRefs>
    <ds:schemaRef ds:uri="5f461c78-32f1-47b5-a124-a47e2a87b4a6"/>
    <ds:schemaRef ds:uri="e3964c94-1cec-4b5c-96a8-005392ea8f4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hgacmpo-slide-template-2018-v1</Template>
  <TotalTime>288</TotalTime>
  <Words>1336</Words>
  <Application>Microsoft Office PowerPoint</Application>
  <PresentationFormat>Widescreen</PresentationFormat>
  <Paragraphs>467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Futura Lt BT</vt:lpstr>
      <vt:lpstr>Calibri</vt:lpstr>
      <vt:lpstr>Futura Bk BT</vt:lpstr>
      <vt:lpstr>Futura Md BT</vt:lpstr>
      <vt:lpstr>Wingdings</vt:lpstr>
      <vt:lpstr>Arial</vt:lpstr>
      <vt:lpstr>Futura-Bold</vt:lpstr>
      <vt:lpstr>Courier New</vt:lpstr>
      <vt:lpstr>Office Theme</vt:lpstr>
      <vt:lpstr>Item 9: Nominating Committee Recommendations</vt:lpstr>
      <vt:lpstr>TPC Officers</vt:lpstr>
      <vt:lpstr>TPC Smaller Cities Positions</vt:lpstr>
      <vt:lpstr>Greater Houston Freight Committee Co-Chairs</vt:lpstr>
      <vt:lpstr>Transportation Safety Committee (1/2)</vt:lpstr>
      <vt:lpstr>Transportation Safety Committee (2/2)</vt:lpstr>
      <vt:lpstr>TAC At-Large: Active Transportation</vt:lpstr>
      <vt:lpstr>TAC At-Large: Airports</vt:lpstr>
      <vt:lpstr>TAC At-Large: Business Interests</vt:lpstr>
      <vt:lpstr>TAC At-Large: Cities of Less Than 50,000</vt:lpstr>
      <vt:lpstr>TAC At-Large: Citizen Interests</vt:lpstr>
      <vt:lpstr>TAC At-Large: Environmental</vt:lpstr>
      <vt:lpstr>TAC At-Large: Planning</vt:lpstr>
      <vt:lpstr>TAC At-Large: Ports</vt:lpstr>
      <vt:lpstr>TAC At-Large: Public Transit</vt:lpstr>
      <vt:lpstr>TAC At-Large: Toll Roads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Garber, Keith</dc:creator>
  <cp:lastModifiedBy>Isbell, Allie</cp:lastModifiedBy>
  <cp:revision>151</cp:revision>
  <cp:lastPrinted>2017-12-07T14:32:31Z</cp:lastPrinted>
  <dcterms:created xsi:type="dcterms:W3CDTF">2022-05-16T13:00:46Z</dcterms:created>
  <dcterms:modified xsi:type="dcterms:W3CDTF">2025-01-23T21:08:42Z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0x01010034A845C68BAFC54B9E8187B2D0AF4E41</vt:lpwstr>
  </property>
  <property fmtid="{D5CDD505-2E9C-101B-9397-08002B2CF9AE}" pid="3" name="_dlc_DocIdItemGuid">
    <vt:lpwstr>4d4cf185-850c-400c-8193-00ab431bbfe3</vt:lpwstr>
  </property>
  <property fmtid="{D5CDD505-2E9C-101B-9397-08002B2CF9AE}" pid="4" name="MediaServiceImageTags">
    <vt:lpwstr/>
  </property>
</Properties>
</file>