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7" r:id="rId5"/>
  </p:sldMasterIdLst>
  <p:notesMasterIdLst>
    <p:notesMasterId r:id="rId25"/>
  </p:notesMasterIdLst>
  <p:sldIdLst>
    <p:sldId id="4783" r:id="rId6"/>
    <p:sldId id="4794" r:id="rId7"/>
    <p:sldId id="4796" r:id="rId8"/>
    <p:sldId id="4798" r:id="rId9"/>
    <p:sldId id="4795" r:id="rId10"/>
    <p:sldId id="4799" r:id="rId11"/>
    <p:sldId id="4803" r:id="rId12"/>
    <p:sldId id="4801" r:id="rId13"/>
    <p:sldId id="4800" r:id="rId14"/>
    <p:sldId id="4802" r:id="rId15"/>
    <p:sldId id="4804" r:id="rId16"/>
    <p:sldId id="4805" r:id="rId17"/>
    <p:sldId id="4808" r:id="rId18"/>
    <p:sldId id="4811" r:id="rId19"/>
    <p:sldId id="4812" r:id="rId20"/>
    <p:sldId id="4806" r:id="rId21"/>
    <p:sldId id="4809" r:id="rId22"/>
    <p:sldId id="4797" r:id="rId23"/>
    <p:sldId id="4810" r:id="rId24"/>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86A7F7-4BF3-4F9E-8FB8-115DABD08E34}" v="13" dt="2026-07-15T14:23:25.80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81235" autoAdjust="0"/>
  </p:normalViewPr>
  <p:slideViewPr>
    <p:cSldViewPr snapToGrid="0">
      <p:cViewPr varScale="1">
        <p:scale>
          <a:sx n="47" d="100"/>
          <a:sy n="47" d="100"/>
        </p:scale>
        <p:origin x="845" y="6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Haritos" userId="8179530e-31b5-413f-8888-bd63db25bb41" providerId="ADAL" clId="{D2A47548-41C6-4C2B-919A-833E5987E8C2}"/>
    <pc:docChg chg="undo custSel addSld modSld">
      <pc:chgData name="Samantha Haritos" userId="8179530e-31b5-413f-8888-bd63db25bb41" providerId="ADAL" clId="{D2A47548-41C6-4C2B-919A-833E5987E8C2}" dt="2026-07-15T14:30:31.742" v="1388" actId="14100"/>
      <pc:docMkLst>
        <pc:docMk/>
      </pc:docMkLst>
      <pc:sldChg chg="modSp mod">
        <pc:chgData name="Samantha Haritos" userId="8179530e-31b5-413f-8888-bd63db25bb41" providerId="ADAL" clId="{D2A47548-41C6-4C2B-919A-833E5987E8C2}" dt="2026-07-15T14:26:25.840" v="1359" actId="20577"/>
        <pc:sldMkLst>
          <pc:docMk/>
          <pc:sldMk cId="1051726979" sldId="4783"/>
        </pc:sldMkLst>
        <pc:spChg chg="mod">
          <ac:chgData name="Samantha Haritos" userId="8179530e-31b5-413f-8888-bd63db25bb41" providerId="ADAL" clId="{D2A47548-41C6-4C2B-919A-833E5987E8C2}" dt="2026-07-15T14:26:25.840" v="1359" actId="20577"/>
          <ac:spMkLst>
            <pc:docMk/>
            <pc:sldMk cId="1051726979" sldId="4783"/>
            <ac:spMk id="10" creationId="{D408BDD9-8EE6-4639-A4DF-2E6627076560}"/>
          </ac:spMkLst>
        </pc:spChg>
      </pc:sldChg>
      <pc:sldChg chg="modSp mod">
        <pc:chgData name="Samantha Haritos" userId="8179530e-31b5-413f-8888-bd63db25bb41" providerId="ADAL" clId="{D2A47548-41C6-4C2B-919A-833E5987E8C2}" dt="2026-07-14T22:06:38.850" v="128" actId="20577"/>
        <pc:sldMkLst>
          <pc:docMk/>
          <pc:sldMk cId="1861791610" sldId="4795"/>
        </pc:sldMkLst>
        <pc:spChg chg="mod">
          <ac:chgData name="Samantha Haritos" userId="8179530e-31b5-413f-8888-bd63db25bb41" providerId="ADAL" clId="{D2A47548-41C6-4C2B-919A-833E5987E8C2}" dt="2026-07-14T22:06:38.850" v="128" actId="20577"/>
          <ac:spMkLst>
            <pc:docMk/>
            <pc:sldMk cId="1861791610" sldId="4795"/>
            <ac:spMk id="2" creationId="{65BA569C-23C5-BF21-2F0B-F04451519BA9}"/>
          </ac:spMkLst>
        </pc:spChg>
      </pc:sldChg>
      <pc:sldChg chg="modSp mod">
        <pc:chgData name="Samantha Haritos" userId="8179530e-31b5-413f-8888-bd63db25bb41" providerId="ADAL" clId="{D2A47548-41C6-4C2B-919A-833E5987E8C2}" dt="2026-07-15T14:25:47.044" v="1349" actId="255"/>
        <pc:sldMkLst>
          <pc:docMk/>
          <pc:sldMk cId="2637840185" sldId="4797"/>
        </pc:sldMkLst>
        <pc:spChg chg="mod">
          <ac:chgData name="Samantha Haritos" userId="8179530e-31b5-413f-8888-bd63db25bb41" providerId="ADAL" clId="{D2A47548-41C6-4C2B-919A-833E5987E8C2}" dt="2026-07-15T14:25:16.927" v="1340" actId="1076"/>
          <ac:spMkLst>
            <pc:docMk/>
            <pc:sldMk cId="2637840185" sldId="4797"/>
            <ac:spMk id="2" creationId="{9BB7DD58-4C1C-FAE0-110E-EA3164B79A48}"/>
          </ac:spMkLst>
        </pc:spChg>
        <pc:spChg chg="mod">
          <ac:chgData name="Samantha Haritos" userId="8179530e-31b5-413f-8888-bd63db25bb41" providerId="ADAL" clId="{D2A47548-41C6-4C2B-919A-833E5987E8C2}" dt="2026-07-15T14:25:47.044" v="1349" actId="255"/>
          <ac:spMkLst>
            <pc:docMk/>
            <pc:sldMk cId="2637840185" sldId="4797"/>
            <ac:spMk id="4" creationId="{210D7AD6-80B3-DBEB-D89C-EB03F263A038}"/>
          </ac:spMkLst>
        </pc:spChg>
      </pc:sldChg>
      <pc:sldChg chg="modSp mod">
        <pc:chgData name="Samantha Haritos" userId="8179530e-31b5-413f-8888-bd63db25bb41" providerId="ADAL" clId="{D2A47548-41C6-4C2B-919A-833E5987E8C2}" dt="2026-07-15T14:26:50.938" v="1362" actId="1076"/>
        <pc:sldMkLst>
          <pc:docMk/>
          <pc:sldMk cId="4068735978" sldId="4798"/>
        </pc:sldMkLst>
        <pc:spChg chg="mod">
          <ac:chgData name="Samantha Haritos" userId="8179530e-31b5-413f-8888-bd63db25bb41" providerId="ADAL" clId="{D2A47548-41C6-4C2B-919A-833E5987E8C2}" dt="2026-07-15T14:26:50.938" v="1362" actId="1076"/>
          <ac:spMkLst>
            <pc:docMk/>
            <pc:sldMk cId="4068735978" sldId="4798"/>
            <ac:spMk id="2" creationId="{E6226893-45DE-3527-1478-C9583BEF3AF7}"/>
          </ac:spMkLst>
        </pc:spChg>
        <pc:graphicFrameChg chg="mod">
          <ac:chgData name="Samantha Haritos" userId="8179530e-31b5-413f-8888-bd63db25bb41" providerId="ADAL" clId="{D2A47548-41C6-4C2B-919A-833E5987E8C2}" dt="2026-07-15T14:26:37.995" v="1360" actId="1076"/>
          <ac:graphicFrameMkLst>
            <pc:docMk/>
            <pc:sldMk cId="4068735978" sldId="4798"/>
            <ac:graphicFrameMk id="54" creationId="{B3E27E5B-90AB-320C-6AE7-DE1FD3C54508}"/>
          </ac:graphicFrameMkLst>
        </pc:graphicFrameChg>
        <pc:picChg chg="mod">
          <ac:chgData name="Samantha Haritos" userId="8179530e-31b5-413f-8888-bd63db25bb41" providerId="ADAL" clId="{D2A47548-41C6-4C2B-919A-833E5987E8C2}" dt="2026-07-15T14:26:45.531" v="1361" actId="1076"/>
          <ac:picMkLst>
            <pc:docMk/>
            <pc:sldMk cId="4068735978" sldId="4798"/>
            <ac:picMk id="3" creationId="{E73C633E-FA33-6CCF-D786-450F8213F667}"/>
          </ac:picMkLst>
        </pc:picChg>
      </pc:sldChg>
      <pc:sldChg chg="modSp mod">
        <pc:chgData name="Samantha Haritos" userId="8179530e-31b5-413f-8888-bd63db25bb41" providerId="ADAL" clId="{D2A47548-41C6-4C2B-919A-833E5987E8C2}" dt="2026-07-15T13:27:05.535" v="264" actId="113"/>
        <pc:sldMkLst>
          <pc:docMk/>
          <pc:sldMk cId="1578182016" sldId="4799"/>
        </pc:sldMkLst>
        <pc:spChg chg="mod">
          <ac:chgData name="Samantha Haritos" userId="8179530e-31b5-413f-8888-bd63db25bb41" providerId="ADAL" clId="{D2A47548-41C6-4C2B-919A-833E5987E8C2}" dt="2026-07-15T13:27:05.535" v="264" actId="113"/>
          <ac:spMkLst>
            <pc:docMk/>
            <pc:sldMk cId="1578182016" sldId="4799"/>
            <ac:spMk id="4" creationId="{F5D78A00-4C1A-7328-B5C9-8F447A0FD34D}"/>
          </ac:spMkLst>
        </pc:spChg>
      </pc:sldChg>
      <pc:sldChg chg="modSp mod">
        <pc:chgData name="Samantha Haritos" userId="8179530e-31b5-413f-8888-bd63db25bb41" providerId="ADAL" clId="{D2A47548-41C6-4C2B-919A-833E5987E8C2}" dt="2026-07-15T14:01:22.078" v="1018" actId="20577"/>
        <pc:sldMkLst>
          <pc:docMk/>
          <pc:sldMk cId="3208363559" sldId="4802"/>
        </pc:sldMkLst>
        <pc:spChg chg="mod">
          <ac:chgData name="Samantha Haritos" userId="8179530e-31b5-413f-8888-bd63db25bb41" providerId="ADAL" clId="{D2A47548-41C6-4C2B-919A-833E5987E8C2}" dt="2026-07-15T14:01:22.078" v="1018" actId="20577"/>
          <ac:spMkLst>
            <pc:docMk/>
            <pc:sldMk cId="3208363559" sldId="4802"/>
            <ac:spMk id="8" creationId="{5B441610-B855-BF03-CCB4-2B68FAD09311}"/>
          </ac:spMkLst>
        </pc:spChg>
      </pc:sldChg>
      <pc:sldChg chg="addSp delSp modSp mod">
        <pc:chgData name="Samantha Haritos" userId="8179530e-31b5-413f-8888-bd63db25bb41" providerId="ADAL" clId="{D2A47548-41C6-4C2B-919A-833E5987E8C2}" dt="2026-07-15T13:53:42.542" v="536" actId="207"/>
        <pc:sldMkLst>
          <pc:docMk/>
          <pc:sldMk cId="1755508450" sldId="4803"/>
        </pc:sldMkLst>
        <pc:spChg chg="mod">
          <ac:chgData name="Samantha Haritos" userId="8179530e-31b5-413f-8888-bd63db25bb41" providerId="ADAL" clId="{D2A47548-41C6-4C2B-919A-833E5987E8C2}" dt="2026-07-15T13:28:27.533" v="291" actId="20577"/>
          <ac:spMkLst>
            <pc:docMk/>
            <pc:sldMk cId="1755508450" sldId="4803"/>
            <ac:spMk id="2" creationId="{623B9609-B95C-A54C-CEE4-19E679BE7308}"/>
          </ac:spMkLst>
        </pc:spChg>
        <pc:spChg chg="add mod">
          <ac:chgData name="Samantha Haritos" userId="8179530e-31b5-413f-8888-bd63db25bb41" providerId="ADAL" clId="{D2A47548-41C6-4C2B-919A-833E5987E8C2}" dt="2026-07-15T13:53:42.542" v="536" actId="207"/>
          <ac:spMkLst>
            <pc:docMk/>
            <pc:sldMk cId="1755508450" sldId="4803"/>
            <ac:spMk id="5" creationId="{0EAEEEA4-EC9C-94AD-C343-598FFAC90FC3}"/>
          </ac:spMkLst>
        </pc:spChg>
        <pc:spChg chg="del mod">
          <ac:chgData name="Samantha Haritos" userId="8179530e-31b5-413f-8888-bd63db25bb41" providerId="ADAL" clId="{D2A47548-41C6-4C2B-919A-833E5987E8C2}" dt="2026-07-15T13:41:19.210" v="403" actId="478"/>
          <ac:spMkLst>
            <pc:docMk/>
            <pc:sldMk cId="1755508450" sldId="4803"/>
            <ac:spMk id="8" creationId="{3DE35727-550F-A035-24A3-47889454C8B6}"/>
          </ac:spMkLst>
        </pc:spChg>
        <pc:graphicFrameChg chg="add mod modGraphic">
          <ac:chgData name="Samantha Haritos" userId="8179530e-31b5-413f-8888-bd63db25bb41" providerId="ADAL" clId="{D2A47548-41C6-4C2B-919A-833E5987E8C2}" dt="2026-07-15T13:29:23.300" v="298" actId="113"/>
          <ac:graphicFrameMkLst>
            <pc:docMk/>
            <pc:sldMk cId="1755508450" sldId="4803"/>
            <ac:graphicFrameMk id="3" creationId="{D7EFC84B-C391-D92B-989E-EE3D6E3DCD11}"/>
          </ac:graphicFrameMkLst>
        </pc:graphicFrameChg>
        <pc:graphicFrameChg chg="add mod">
          <ac:chgData name="Samantha Haritos" userId="8179530e-31b5-413f-8888-bd63db25bb41" providerId="ADAL" clId="{D2A47548-41C6-4C2B-919A-833E5987E8C2}" dt="2026-07-15T13:30:17.345" v="300"/>
          <ac:graphicFrameMkLst>
            <pc:docMk/>
            <pc:sldMk cId="1755508450" sldId="4803"/>
            <ac:graphicFrameMk id="4" creationId="{6BADACCC-B7CE-7DE3-393E-E26C1BFEBFAD}"/>
          </ac:graphicFrameMkLst>
        </pc:graphicFrameChg>
      </pc:sldChg>
      <pc:sldChg chg="modSp mod">
        <pc:chgData name="Samantha Haritos" userId="8179530e-31b5-413f-8888-bd63db25bb41" providerId="ADAL" clId="{D2A47548-41C6-4C2B-919A-833E5987E8C2}" dt="2026-07-15T14:17:45.710" v="1277" actId="14100"/>
        <pc:sldMkLst>
          <pc:docMk/>
          <pc:sldMk cId="1599335871" sldId="4804"/>
        </pc:sldMkLst>
        <pc:spChg chg="mod">
          <ac:chgData name="Samantha Haritos" userId="8179530e-31b5-413f-8888-bd63db25bb41" providerId="ADAL" clId="{D2A47548-41C6-4C2B-919A-833E5987E8C2}" dt="2026-07-15T14:17:45.710" v="1277" actId="14100"/>
          <ac:spMkLst>
            <pc:docMk/>
            <pc:sldMk cId="1599335871" sldId="4804"/>
            <ac:spMk id="2" creationId="{9862D9F2-5119-4D00-424B-BE5D552CC50B}"/>
          </ac:spMkLst>
        </pc:spChg>
      </pc:sldChg>
      <pc:sldChg chg="addSp delSp modSp mod setBg">
        <pc:chgData name="Samantha Haritos" userId="8179530e-31b5-413f-8888-bd63db25bb41" providerId="ADAL" clId="{D2A47548-41C6-4C2B-919A-833E5987E8C2}" dt="2026-07-15T14:30:31.742" v="1388" actId="14100"/>
        <pc:sldMkLst>
          <pc:docMk/>
          <pc:sldMk cId="3551785894" sldId="4805"/>
        </pc:sldMkLst>
        <pc:spChg chg="mod">
          <ac:chgData name="Samantha Haritos" userId="8179530e-31b5-413f-8888-bd63db25bb41" providerId="ADAL" clId="{D2A47548-41C6-4C2B-919A-833E5987E8C2}" dt="2026-07-15T14:30:22.897" v="1387" actId="255"/>
          <ac:spMkLst>
            <pc:docMk/>
            <pc:sldMk cId="3551785894" sldId="4805"/>
            <ac:spMk id="2" creationId="{39116980-EC1F-FDB6-655E-276BA7F51A33}"/>
          </ac:spMkLst>
        </pc:spChg>
        <pc:spChg chg="mod">
          <ac:chgData name="Samantha Haritos" userId="8179530e-31b5-413f-8888-bd63db25bb41" providerId="ADAL" clId="{D2A47548-41C6-4C2B-919A-833E5987E8C2}" dt="2026-07-15T14:30:31.742" v="1388" actId="14100"/>
          <ac:spMkLst>
            <pc:docMk/>
            <pc:sldMk cId="3551785894" sldId="4805"/>
            <ac:spMk id="8" creationId="{37036350-4672-D7FB-7925-20C401F25165}"/>
          </ac:spMkLst>
        </pc:spChg>
        <pc:spChg chg="add del">
          <ac:chgData name="Samantha Haritos" userId="8179530e-31b5-413f-8888-bd63db25bb41" providerId="ADAL" clId="{D2A47548-41C6-4C2B-919A-833E5987E8C2}" dt="2026-07-15T14:29:31.175" v="1375" actId="26606"/>
          <ac:spMkLst>
            <pc:docMk/>
            <pc:sldMk cId="3551785894" sldId="4805"/>
            <ac:spMk id="13" creationId="{12609869-9E80-471B-A487-A53288E0E791}"/>
          </ac:spMkLst>
        </pc:spChg>
        <pc:spChg chg="add del">
          <ac:chgData name="Samantha Haritos" userId="8179530e-31b5-413f-8888-bd63db25bb41" providerId="ADAL" clId="{D2A47548-41C6-4C2B-919A-833E5987E8C2}" dt="2026-07-15T14:29:31.175" v="1375" actId="26606"/>
          <ac:spMkLst>
            <pc:docMk/>
            <pc:sldMk cId="3551785894" sldId="4805"/>
            <ac:spMk id="15" creationId="{7004738A-9D34-43E8-97D2-CA0EED4F8BE0}"/>
          </ac:spMkLst>
        </pc:spChg>
        <pc:spChg chg="add del">
          <ac:chgData name="Samantha Haritos" userId="8179530e-31b5-413f-8888-bd63db25bb41" providerId="ADAL" clId="{D2A47548-41C6-4C2B-919A-833E5987E8C2}" dt="2026-07-15T14:29:31.175" v="1375" actId="26606"/>
          <ac:spMkLst>
            <pc:docMk/>
            <pc:sldMk cId="3551785894" sldId="4805"/>
            <ac:spMk id="17" creationId="{B8B8D07F-F13E-443E-BA68-2D26672D76B9}"/>
          </ac:spMkLst>
        </pc:spChg>
        <pc:spChg chg="add del">
          <ac:chgData name="Samantha Haritos" userId="8179530e-31b5-413f-8888-bd63db25bb41" providerId="ADAL" clId="{D2A47548-41C6-4C2B-919A-833E5987E8C2}" dt="2026-07-15T14:29:31.175" v="1375" actId="26606"/>
          <ac:spMkLst>
            <pc:docMk/>
            <pc:sldMk cId="3551785894" sldId="4805"/>
            <ac:spMk id="19" creationId="{2813A4FA-24A5-41ED-A534-3807D1B2F344}"/>
          </ac:spMkLst>
        </pc:spChg>
        <pc:spChg chg="add del">
          <ac:chgData name="Samantha Haritos" userId="8179530e-31b5-413f-8888-bd63db25bb41" providerId="ADAL" clId="{D2A47548-41C6-4C2B-919A-833E5987E8C2}" dt="2026-07-15T14:29:31.175" v="1375" actId="26606"/>
          <ac:spMkLst>
            <pc:docMk/>
            <pc:sldMk cId="3551785894" sldId="4805"/>
            <ac:spMk id="21" creationId="{C3944F27-CA70-4E84-A51A-E6BF89558979}"/>
          </ac:spMkLst>
        </pc:spChg>
        <pc:spChg chg="add">
          <ac:chgData name="Samantha Haritos" userId="8179530e-31b5-413f-8888-bd63db25bb41" providerId="ADAL" clId="{D2A47548-41C6-4C2B-919A-833E5987E8C2}" dt="2026-07-15T14:29:31.180" v="1376" actId="26606"/>
          <ac:spMkLst>
            <pc:docMk/>
            <pc:sldMk cId="3551785894" sldId="4805"/>
            <ac:spMk id="23" creationId="{04812C46-200A-4DEB-A05E-3ED6C68C2387}"/>
          </ac:spMkLst>
        </pc:spChg>
        <pc:spChg chg="add">
          <ac:chgData name="Samantha Haritos" userId="8179530e-31b5-413f-8888-bd63db25bb41" providerId="ADAL" clId="{D2A47548-41C6-4C2B-919A-833E5987E8C2}" dt="2026-07-15T14:29:31.180" v="1376" actId="26606"/>
          <ac:spMkLst>
            <pc:docMk/>
            <pc:sldMk cId="3551785894" sldId="4805"/>
            <ac:spMk id="24" creationId="{D1EA859B-E555-4109-94F3-6700E046E008}"/>
          </ac:spMkLst>
        </pc:spChg>
        <pc:picChg chg="mod ord">
          <ac:chgData name="Samantha Haritos" userId="8179530e-31b5-413f-8888-bd63db25bb41" providerId="ADAL" clId="{D2A47548-41C6-4C2B-919A-833E5987E8C2}" dt="2026-07-15T14:29:31.180" v="1376" actId="26606"/>
          <ac:picMkLst>
            <pc:docMk/>
            <pc:sldMk cId="3551785894" sldId="4805"/>
            <ac:picMk id="4" creationId="{5BE74F00-0D40-E9CA-014B-C722E055555B}"/>
          </ac:picMkLst>
        </pc:picChg>
      </pc:sldChg>
      <pc:sldChg chg="modSp mod">
        <pc:chgData name="Samantha Haritos" userId="8179530e-31b5-413f-8888-bd63db25bb41" providerId="ADAL" clId="{D2A47548-41C6-4C2B-919A-833E5987E8C2}" dt="2026-07-15T14:11:52.935" v="1201" actId="255"/>
        <pc:sldMkLst>
          <pc:docMk/>
          <pc:sldMk cId="2473249544" sldId="4806"/>
        </pc:sldMkLst>
        <pc:spChg chg="mod">
          <ac:chgData name="Samantha Haritos" userId="8179530e-31b5-413f-8888-bd63db25bb41" providerId="ADAL" clId="{D2A47548-41C6-4C2B-919A-833E5987E8C2}" dt="2026-07-15T14:11:52.935" v="1201" actId="255"/>
          <ac:spMkLst>
            <pc:docMk/>
            <pc:sldMk cId="2473249544" sldId="4806"/>
            <ac:spMk id="8" creationId="{A9F70C3B-4783-0A44-E117-0E3451A9A887}"/>
          </ac:spMkLst>
        </pc:spChg>
      </pc:sldChg>
      <pc:sldChg chg="modSp mod">
        <pc:chgData name="Samantha Haritos" userId="8179530e-31b5-413f-8888-bd63db25bb41" providerId="ADAL" clId="{D2A47548-41C6-4C2B-919A-833E5987E8C2}" dt="2026-07-15T14:17:31.215" v="1274" actId="14100"/>
        <pc:sldMkLst>
          <pc:docMk/>
          <pc:sldMk cId="49497329" sldId="4808"/>
        </pc:sldMkLst>
        <pc:spChg chg="mod">
          <ac:chgData name="Samantha Haritos" userId="8179530e-31b5-413f-8888-bd63db25bb41" providerId="ADAL" clId="{D2A47548-41C6-4C2B-919A-833E5987E8C2}" dt="2026-07-15T14:17:31.215" v="1274" actId="14100"/>
          <ac:spMkLst>
            <pc:docMk/>
            <pc:sldMk cId="49497329" sldId="4808"/>
            <ac:spMk id="2" creationId="{61ADE060-CAC2-BF09-7483-AF0820021DD6}"/>
          </ac:spMkLst>
        </pc:spChg>
      </pc:sldChg>
      <pc:sldChg chg="addSp delSp modSp mod setBg">
        <pc:chgData name="Samantha Haritos" userId="8179530e-31b5-413f-8888-bd63db25bb41" providerId="ADAL" clId="{D2A47548-41C6-4C2B-919A-833E5987E8C2}" dt="2026-07-15T14:27:18.003" v="1363" actId="26606"/>
        <pc:sldMkLst>
          <pc:docMk/>
          <pc:sldMk cId="1918255733" sldId="4810"/>
        </pc:sldMkLst>
        <pc:spChg chg="mod">
          <ac:chgData name="Samantha Haritos" userId="8179530e-31b5-413f-8888-bd63db25bb41" providerId="ADAL" clId="{D2A47548-41C6-4C2B-919A-833E5987E8C2}" dt="2026-07-15T14:27:18.003" v="1363" actId="26606"/>
          <ac:spMkLst>
            <pc:docMk/>
            <pc:sldMk cId="1918255733" sldId="4810"/>
            <ac:spMk id="2" creationId="{03365D96-36C9-33CF-9348-A0D25056285C}"/>
          </ac:spMkLst>
        </pc:spChg>
        <pc:spChg chg="del mod">
          <ac:chgData name="Samantha Haritos" userId="8179530e-31b5-413f-8888-bd63db25bb41" providerId="ADAL" clId="{D2A47548-41C6-4C2B-919A-833E5987E8C2}" dt="2026-07-15T14:27:18.003" v="1363" actId="26606"/>
          <ac:spMkLst>
            <pc:docMk/>
            <pc:sldMk cId="1918255733" sldId="4810"/>
            <ac:spMk id="8" creationId="{F6FF3C0B-E6D6-DCDD-0762-1D5F7E9D91FA}"/>
          </ac:spMkLst>
        </pc:spChg>
        <pc:spChg chg="add">
          <ac:chgData name="Samantha Haritos" userId="8179530e-31b5-413f-8888-bd63db25bb41" providerId="ADAL" clId="{D2A47548-41C6-4C2B-919A-833E5987E8C2}" dt="2026-07-15T14:27:18.003" v="1363" actId="26606"/>
          <ac:spMkLst>
            <pc:docMk/>
            <pc:sldMk cId="1918255733" sldId="4810"/>
            <ac:spMk id="14" creationId="{2E442304-DDBD-4F7B-8017-36BCC863FB40}"/>
          </ac:spMkLst>
        </pc:spChg>
        <pc:spChg chg="add">
          <ac:chgData name="Samantha Haritos" userId="8179530e-31b5-413f-8888-bd63db25bb41" providerId="ADAL" clId="{D2A47548-41C6-4C2B-919A-833E5987E8C2}" dt="2026-07-15T14:27:18.003" v="1363" actId="26606"/>
          <ac:spMkLst>
            <pc:docMk/>
            <pc:sldMk cId="1918255733" sldId="4810"/>
            <ac:spMk id="16" creationId="{5E107275-3853-46FD-A241-DE4355A42675}"/>
          </ac:spMkLst>
        </pc:spChg>
        <pc:graphicFrameChg chg="add">
          <ac:chgData name="Samantha Haritos" userId="8179530e-31b5-413f-8888-bd63db25bb41" providerId="ADAL" clId="{D2A47548-41C6-4C2B-919A-833E5987E8C2}" dt="2026-07-15T14:27:18.003" v="1363" actId="26606"/>
          <ac:graphicFrameMkLst>
            <pc:docMk/>
            <pc:sldMk cId="1918255733" sldId="4810"/>
            <ac:graphicFrameMk id="10" creationId="{C4E560AF-6BFA-9F73-E546-C538D795F450}"/>
          </ac:graphicFrameMkLst>
        </pc:graphicFrameChg>
      </pc:sldChg>
      <pc:sldChg chg="addSp delSp modSp add mod setBg">
        <pc:chgData name="Samantha Haritos" userId="8179530e-31b5-413f-8888-bd63db25bb41" providerId="ADAL" clId="{D2A47548-41C6-4C2B-919A-833E5987E8C2}" dt="2026-07-15T14:17:23.302" v="1273" actId="207"/>
        <pc:sldMkLst>
          <pc:docMk/>
          <pc:sldMk cId="3200690000" sldId="4811"/>
        </pc:sldMkLst>
        <pc:spChg chg="mod">
          <ac:chgData name="Samantha Haritos" userId="8179530e-31b5-413f-8888-bd63db25bb41" providerId="ADAL" clId="{D2A47548-41C6-4C2B-919A-833E5987E8C2}" dt="2026-07-15T14:17:23.302" v="1273" actId="207"/>
          <ac:spMkLst>
            <pc:docMk/>
            <pc:sldMk cId="3200690000" sldId="4811"/>
            <ac:spMk id="2" creationId="{34A1847C-94E5-A05F-E90E-7FA379D4A147}"/>
          </ac:spMkLst>
        </pc:spChg>
        <pc:spChg chg="add mod">
          <ac:chgData name="Samantha Haritos" userId="8179530e-31b5-413f-8888-bd63db25bb41" providerId="ADAL" clId="{D2A47548-41C6-4C2B-919A-833E5987E8C2}" dt="2026-07-15T14:08:25.337" v="1100" actId="403"/>
          <ac:spMkLst>
            <pc:docMk/>
            <pc:sldMk cId="3200690000" sldId="4811"/>
            <ac:spMk id="6" creationId="{87B148F8-322C-938B-02BA-3FD67281478E}"/>
          </ac:spMkLst>
        </pc:spChg>
        <pc:spChg chg="del mod">
          <ac:chgData name="Samantha Haritos" userId="8179530e-31b5-413f-8888-bd63db25bb41" providerId="ADAL" clId="{D2A47548-41C6-4C2B-919A-833E5987E8C2}" dt="2026-07-15T14:03:07.181" v="1024" actId="478"/>
          <ac:spMkLst>
            <pc:docMk/>
            <pc:sldMk cId="3200690000" sldId="4811"/>
            <ac:spMk id="8" creationId="{53C8028D-2471-9F28-9268-2A8E79370E75}"/>
          </ac:spMkLst>
        </pc:spChg>
        <pc:spChg chg="add del">
          <ac:chgData name="Samantha Haritos" userId="8179530e-31b5-413f-8888-bd63db25bb41" providerId="ADAL" clId="{D2A47548-41C6-4C2B-919A-833E5987E8C2}" dt="2026-07-15T14:05:48.507" v="1069" actId="26606"/>
          <ac:spMkLst>
            <pc:docMk/>
            <pc:sldMk cId="3200690000" sldId="4811"/>
            <ac:spMk id="11" creationId="{28D31E1B-0407-4223-9642-0B642CBF57D9}"/>
          </ac:spMkLst>
        </pc:spChg>
        <pc:spChg chg="add del">
          <ac:chgData name="Samantha Haritos" userId="8179530e-31b5-413f-8888-bd63db25bb41" providerId="ADAL" clId="{D2A47548-41C6-4C2B-919A-833E5987E8C2}" dt="2026-07-15T14:05:48.507" v="1069" actId="26606"/>
          <ac:spMkLst>
            <pc:docMk/>
            <pc:sldMk cId="3200690000" sldId="4811"/>
            <ac:spMk id="18" creationId="{D5B0017B-2ECA-49AF-B397-DC140825DF8D}"/>
          </ac:spMkLst>
        </pc:spChg>
        <pc:spChg chg="add del">
          <ac:chgData name="Samantha Haritos" userId="8179530e-31b5-413f-8888-bd63db25bb41" providerId="ADAL" clId="{D2A47548-41C6-4C2B-919A-833E5987E8C2}" dt="2026-07-15T14:05:48.507" v="1069" actId="26606"/>
          <ac:spMkLst>
            <pc:docMk/>
            <pc:sldMk cId="3200690000" sldId="4811"/>
            <ac:spMk id="20" creationId="{70E96339-907C-46C3-99AC-31179B6F0EBD}"/>
          </ac:spMkLst>
        </pc:spChg>
        <pc:grpChg chg="add del">
          <ac:chgData name="Samantha Haritos" userId="8179530e-31b5-413f-8888-bd63db25bb41" providerId="ADAL" clId="{D2A47548-41C6-4C2B-919A-833E5987E8C2}" dt="2026-07-15T14:05:48.507" v="1069" actId="26606"/>
          <ac:grpSpMkLst>
            <pc:docMk/>
            <pc:sldMk cId="3200690000" sldId="4811"/>
            <ac:grpSpMk id="13" creationId="{AE1C45F0-260A-458C-96ED-C1F6D2151219}"/>
          </ac:grpSpMkLst>
        </pc:grpChg>
        <pc:grpChg chg="add">
          <ac:chgData name="Samantha Haritos" userId="8179530e-31b5-413f-8888-bd63db25bb41" providerId="ADAL" clId="{D2A47548-41C6-4C2B-919A-833E5987E8C2}" dt="2026-07-15T14:05:48.521" v="1070" actId="26606"/>
          <ac:grpSpMkLst>
            <pc:docMk/>
            <pc:sldMk cId="3200690000" sldId="4811"/>
            <ac:grpSpMk id="24" creationId="{6258F736-B256-8039-9DC6-F4E49A5C5AD5}"/>
          </ac:grpSpMkLst>
        </pc:grpChg>
        <pc:graphicFrameChg chg="add mod ord modGraphic">
          <ac:chgData name="Samantha Haritos" userId="8179530e-31b5-413f-8888-bd63db25bb41" providerId="ADAL" clId="{D2A47548-41C6-4C2B-919A-833E5987E8C2}" dt="2026-07-15T14:10:04.928" v="1103" actId="1076"/>
          <ac:graphicFrameMkLst>
            <pc:docMk/>
            <pc:sldMk cId="3200690000" sldId="4811"/>
            <ac:graphicFrameMk id="4" creationId="{87DB9BB9-4A60-C8F6-F078-4B62ECF4DA9A}"/>
          </ac:graphicFrameMkLst>
        </pc:graphicFrameChg>
        <pc:picChg chg="del">
          <ac:chgData name="Samantha Haritos" userId="8179530e-31b5-413f-8888-bd63db25bb41" providerId="ADAL" clId="{D2A47548-41C6-4C2B-919A-833E5987E8C2}" dt="2026-07-15T14:02:45.454" v="1020" actId="478"/>
          <ac:picMkLst>
            <pc:docMk/>
            <pc:sldMk cId="3200690000" sldId="4811"/>
            <ac:picMk id="3" creationId="{1E5BF591-CF59-F5A8-C9F7-640CB4822BFA}"/>
          </ac:picMkLst>
        </pc:picChg>
        <pc:picChg chg="add mod">
          <ac:chgData name="Samantha Haritos" userId="8179530e-31b5-413f-8888-bd63db25bb41" providerId="ADAL" clId="{D2A47548-41C6-4C2B-919A-833E5987E8C2}" dt="2026-07-15T14:10:22.410" v="1109" actId="14100"/>
          <ac:picMkLst>
            <pc:docMk/>
            <pc:sldMk cId="3200690000" sldId="4811"/>
            <ac:picMk id="9" creationId="{CE8694DA-DE6D-64BE-A6FD-861105189369}"/>
          </ac:picMkLst>
        </pc:picChg>
        <pc:cxnChg chg="add del">
          <ac:chgData name="Samantha Haritos" userId="8179530e-31b5-413f-8888-bd63db25bb41" providerId="ADAL" clId="{D2A47548-41C6-4C2B-919A-833E5987E8C2}" dt="2026-07-15T14:05:48.507" v="1069" actId="26606"/>
          <ac:cxnSpMkLst>
            <pc:docMk/>
            <pc:sldMk cId="3200690000" sldId="4811"/>
            <ac:cxnSpMk id="22" creationId="{6CF1BAF6-AD41-4082-B212-8A1F9A2E8779}"/>
          </ac:cxnSpMkLst>
        </pc:cxnChg>
      </pc:sldChg>
      <pc:sldChg chg="addSp delSp modSp add mod">
        <pc:chgData name="Samantha Haritos" userId="8179530e-31b5-413f-8888-bd63db25bb41" providerId="ADAL" clId="{D2A47548-41C6-4C2B-919A-833E5987E8C2}" dt="2026-07-15T14:29:00.767" v="1373" actId="27636"/>
        <pc:sldMkLst>
          <pc:docMk/>
          <pc:sldMk cId="3947012872" sldId="4812"/>
        </pc:sldMkLst>
        <pc:spChg chg="mod">
          <ac:chgData name="Samantha Haritos" userId="8179530e-31b5-413f-8888-bd63db25bb41" providerId="ADAL" clId="{D2A47548-41C6-4C2B-919A-833E5987E8C2}" dt="2026-07-15T14:28:51.104" v="1369" actId="27636"/>
          <ac:spMkLst>
            <pc:docMk/>
            <pc:sldMk cId="3947012872" sldId="4812"/>
            <ac:spMk id="2" creationId="{6B0AE025-2783-3227-3884-8FE5632C3FD1}"/>
          </ac:spMkLst>
        </pc:spChg>
        <pc:spChg chg="mod">
          <ac:chgData name="Samantha Haritos" userId="8179530e-31b5-413f-8888-bd63db25bb41" providerId="ADAL" clId="{D2A47548-41C6-4C2B-919A-833E5987E8C2}" dt="2026-07-15T14:29:00.767" v="1373" actId="27636"/>
          <ac:spMkLst>
            <pc:docMk/>
            <pc:sldMk cId="3947012872" sldId="4812"/>
            <ac:spMk id="6" creationId="{56FD88A3-52E4-1585-1602-452450C9F00A}"/>
          </ac:spMkLst>
        </pc:spChg>
        <pc:spChg chg="add">
          <ac:chgData name="Samantha Haritos" userId="8179530e-31b5-413f-8888-bd63db25bb41" providerId="ADAL" clId="{D2A47548-41C6-4C2B-919A-833E5987E8C2}" dt="2026-07-15T14:28:32.410" v="1364" actId="26606"/>
          <ac:spMkLst>
            <pc:docMk/>
            <pc:sldMk cId="3947012872" sldId="4812"/>
            <ac:spMk id="30" creationId="{100EDD19-6802-4EC3-95CE-CFFAB042CFD6}"/>
          </ac:spMkLst>
        </pc:spChg>
        <pc:spChg chg="add">
          <ac:chgData name="Samantha Haritos" userId="8179530e-31b5-413f-8888-bd63db25bb41" providerId="ADAL" clId="{D2A47548-41C6-4C2B-919A-833E5987E8C2}" dt="2026-07-15T14:28:32.410" v="1364" actId="26606"/>
          <ac:spMkLst>
            <pc:docMk/>
            <pc:sldMk cId="3947012872" sldId="4812"/>
            <ac:spMk id="32" creationId="{DB17E863-922E-4C26-BD64-E8FD41D28661}"/>
          </ac:spMkLst>
        </pc:spChg>
        <pc:grpChg chg="del">
          <ac:chgData name="Samantha Haritos" userId="8179530e-31b5-413f-8888-bd63db25bb41" providerId="ADAL" clId="{D2A47548-41C6-4C2B-919A-833E5987E8C2}" dt="2026-07-15T14:28:32.410" v="1364" actId="26606"/>
          <ac:grpSpMkLst>
            <pc:docMk/>
            <pc:sldMk cId="3947012872" sldId="4812"/>
            <ac:grpSpMk id="24" creationId="{58B94B10-F527-D25E-66A8-49266300DC3E}"/>
          </ac:grpSpMkLst>
        </pc:grpChg>
        <pc:graphicFrameChg chg="del modGraphic">
          <ac:chgData name="Samantha Haritos" userId="8179530e-31b5-413f-8888-bd63db25bb41" providerId="ADAL" clId="{D2A47548-41C6-4C2B-919A-833E5987E8C2}" dt="2026-07-15T14:14:46.087" v="1204" actId="478"/>
          <ac:graphicFrameMkLst>
            <pc:docMk/>
            <pc:sldMk cId="3947012872" sldId="4812"/>
            <ac:graphicFrameMk id="4" creationId="{5ECE35FF-75A4-3FA9-F100-43866A19DA6A}"/>
          </ac:graphicFrameMkLst>
        </pc:graphicFrameChg>
        <pc:picChg chg="del">
          <ac:chgData name="Samantha Haritos" userId="8179530e-31b5-413f-8888-bd63db25bb41" providerId="ADAL" clId="{D2A47548-41C6-4C2B-919A-833E5987E8C2}" dt="2026-07-15T14:14:47.926" v="1205" actId="478"/>
          <ac:picMkLst>
            <pc:docMk/>
            <pc:sldMk cId="3947012872" sldId="4812"/>
            <ac:picMk id="9" creationId="{B552AEC0-8722-565D-A98E-53D83678EB1E}"/>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hyperlink" Target="mailto:sharitos@ardurra.com" TargetMode="External"/><Relationship Id="rId2" Type="http://schemas.openxmlformats.org/officeDocument/2006/relationships/hyperlink" Target="https://sanjacintofloodplanning.org/" TargetMode="External"/><Relationship Id="rId1" Type="http://schemas.openxmlformats.org/officeDocument/2006/relationships/hyperlink" Target="mailto:SJRFPG.TechCon@freese.com"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mailto:sharitos@ardurra.com" TargetMode="External"/><Relationship Id="rId2" Type="http://schemas.openxmlformats.org/officeDocument/2006/relationships/hyperlink" Target="https://sanjacintofloodplanning.org/" TargetMode="External"/><Relationship Id="rId1" Type="http://schemas.openxmlformats.org/officeDocument/2006/relationships/hyperlink" Target="mailto:SJRFPG.TechCon@freese.com"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F55F12-7C83-4C95-AC4C-D3B01345FFD6}"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062E2C82-C19E-4D3B-81D9-4693339C947B}">
      <dgm:prSet/>
      <dgm:spPr/>
      <dgm:t>
        <a:bodyPr/>
        <a:lstStyle/>
        <a:p>
          <a:r>
            <a:rPr lang="en-US" b="1"/>
            <a:t>Access to Funding Eligibility</a:t>
          </a:r>
          <a:endParaRPr lang="en-US"/>
        </a:p>
      </dgm:t>
    </dgm:pt>
    <dgm:pt modelId="{5C401960-1343-47F0-AE73-0D5BC921F592}" type="parTrans" cxnId="{6ADEEFDF-05B6-419F-98EC-38E94BCF1FC2}">
      <dgm:prSet/>
      <dgm:spPr/>
      <dgm:t>
        <a:bodyPr/>
        <a:lstStyle/>
        <a:p>
          <a:endParaRPr lang="en-US"/>
        </a:p>
      </dgm:t>
    </dgm:pt>
    <dgm:pt modelId="{DE636288-7FA0-4CCC-AD15-517AC9DF3721}" type="sibTrans" cxnId="{6ADEEFDF-05B6-419F-98EC-38E94BCF1FC2}">
      <dgm:prSet/>
      <dgm:spPr/>
      <dgm:t>
        <a:bodyPr/>
        <a:lstStyle/>
        <a:p>
          <a:endParaRPr lang="en-US"/>
        </a:p>
      </dgm:t>
    </dgm:pt>
    <dgm:pt modelId="{EC57237F-FE72-4E5C-A844-5C2E773FD63F}">
      <dgm:prSet/>
      <dgm:spPr/>
      <dgm:t>
        <a:bodyPr/>
        <a:lstStyle/>
        <a:p>
          <a:r>
            <a:rPr lang="en-US" b="1"/>
            <a:t>Legislative and Political Visibility</a:t>
          </a:r>
          <a:endParaRPr lang="en-US"/>
        </a:p>
      </dgm:t>
    </dgm:pt>
    <dgm:pt modelId="{9DAA52EF-E92D-43AC-A05B-3057147FC2CF}" type="parTrans" cxnId="{C0F4816E-B2AE-4BEA-8125-F5D936AF677D}">
      <dgm:prSet/>
      <dgm:spPr/>
      <dgm:t>
        <a:bodyPr/>
        <a:lstStyle/>
        <a:p>
          <a:endParaRPr lang="en-US"/>
        </a:p>
      </dgm:t>
    </dgm:pt>
    <dgm:pt modelId="{B5079036-B397-4483-BAD4-6D6FBFDEFB69}" type="sibTrans" cxnId="{C0F4816E-B2AE-4BEA-8125-F5D936AF677D}">
      <dgm:prSet/>
      <dgm:spPr/>
      <dgm:t>
        <a:bodyPr/>
        <a:lstStyle/>
        <a:p>
          <a:endParaRPr lang="en-US"/>
        </a:p>
      </dgm:t>
    </dgm:pt>
    <dgm:pt modelId="{21F7D69F-E655-490A-8229-5DFBDE5B2DAC}">
      <dgm:prSet/>
      <dgm:spPr/>
      <dgm:t>
        <a:bodyPr/>
        <a:lstStyle/>
        <a:p>
          <a:r>
            <a:rPr lang="en-US" b="1"/>
            <a:t>Official Record of Total Need</a:t>
          </a:r>
          <a:endParaRPr lang="en-US"/>
        </a:p>
      </dgm:t>
    </dgm:pt>
    <dgm:pt modelId="{994110B5-9F91-40D8-BD8B-83E884C216FB}" type="parTrans" cxnId="{56B06DB9-DFB4-4F9F-8EBD-1DCF60431B1E}">
      <dgm:prSet/>
      <dgm:spPr/>
      <dgm:t>
        <a:bodyPr/>
        <a:lstStyle/>
        <a:p>
          <a:endParaRPr lang="en-US"/>
        </a:p>
      </dgm:t>
    </dgm:pt>
    <dgm:pt modelId="{D567D628-0CBB-44DB-9457-AB8AEEDFBC82}" type="sibTrans" cxnId="{56B06DB9-DFB4-4F9F-8EBD-1DCF60431B1E}">
      <dgm:prSet/>
      <dgm:spPr/>
      <dgm:t>
        <a:bodyPr/>
        <a:lstStyle/>
        <a:p>
          <a:endParaRPr lang="en-US"/>
        </a:p>
      </dgm:t>
    </dgm:pt>
    <dgm:pt modelId="{0C02F04B-879D-4A3A-B344-53FC50D131B7}">
      <dgm:prSet/>
      <dgm:spPr/>
      <dgm:t>
        <a:bodyPr/>
        <a:lstStyle/>
        <a:p>
          <a:r>
            <a:rPr lang="en-US" b="1"/>
            <a:t>Strengthens Grant Competitiveness Outside of the TWDB</a:t>
          </a:r>
          <a:endParaRPr lang="en-US"/>
        </a:p>
      </dgm:t>
    </dgm:pt>
    <dgm:pt modelId="{CF840B0A-0C12-40A7-8A87-DA1CE42D7262}" type="parTrans" cxnId="{99F0DD2B-28D0-4428-AD78-8E57792F1A17}">
      <dgm:prSet/>
      <dgm:spPr/>
      <dgm:t>
        <a:bodyPr/>
        <a:lstStyle/>
        <a:p>
          <a:endParaRPr lang="en-US"/>
        </a:p>
      </dgm:t>
    </dgm:pt>
    <dgm:pt modelId="{AAB7D64A-CC75-4DC0-97A0-11775B0C696B}" type="sibTrans" cxnId="{99F0DD2B-28D0-4428-AD78-8E57792F1A17}">
      <dgm:prSet/>
      <dgm:spPr/>
      <dgm:t>
        <a:bodyPr/>
        <a:lstStyle/>
        <a:p>
          <a:endParaRPr lang="en-US"/>
        </a:p>
      </dgm:t>
    </dgm:pt>
    <dgm:pt modelId="{08B8BB6F-68A2-46D6-BDFA-727180A84A2E}">
      <dgm:prSet/>
      <dgm:spPr/>
      <dgm:t>
        <a:bodyPr/>
        <a:lstStyle/>
        <a:p>
          <a:r>
            <a:rPr lang="en-US" b="1"/>
            <a:t>Supports Regional Coordination</a:t>
          </a:r>
          <a:endParaRPr lang="en-US"/>
        </a:p>
      </dgm:t>
    </dgm:pt>
    <dgm:pt modelId="{57FE51DB-268C-416E-828F-6E309ABCB8F8}" type="parTrans" cxnId="{7C7E2BB1-2F3E-499B-BD0A-4AAB64507752}">
      <dgm:prSet/>
      <dgm:spPr/>
      <dgm:t>
        <a:bodyPr/>
        <a:lstStyle/>
        <a:p>
          <a:endParaRPr lang="en-US"/>
        </a:p>
      </dgm:t>
    </dgm:pt>
    <dgm:pt modelId="{D9994856-03DE-48BF-86A9-32C12BFF4811}" type="sibTrans" cxnId="{7C7E2BB1-2F3E-499B-BD0A-4AAB64507752}">
      <dgm:prSet/>
      <dgm:spPr/>
      <dgm:t>
        <a:bodyPr/>
        <a:lstStyle/>
        <a:p>
          <a:endParaRPr lang="en-US"/>
        </a:p>
      </dgm:t>
    </dgm:pt>
    <dgm:pt modelId="{D1EF38E6-5422-444C-B8D2-70EEE2B1220C}">
      <dgm:prSet/>
      <dgm:spPr/>
      <dgm:t>
        <a:bodyPr/>
        <a:lstStyle/>
        <a:p>
          <a:r>
            <a:rPr lang="en-US" b="1"/>
            <a:t>Supports Future CIP and Bond Programs</a:t>
          </a:r>
          <a:endParaRPr lang="en-US"/>
        </a:p>
      </dgm:t>
    </dgm:pt>
    <dgm:pt modelId="{F4A14CFE-3476-444A-A653-8FB416523F29}" type="parTrans" cxnId="{DB6651EE-12FA-473F-A852-CFD5C00815F8}">
      <dgm:prSet/>
      <dgm:spPr/>
      <dgm:t>
        <a:bodyPr/>
        <a:lstStyle/>
        <a:p>
          <a:endParaRPr lang="en-US"/>
        </a:p>
      </dgm:t>
    </dgm:pt>
    <dgm:pt modelId="{281C46D8-3556-4154-8249-925C0F95CFE3}" type="sibTrans" cxnId="{DB6651EE-12FA-473F-A852-CFD5C00815F8}">
      <dgm:prSet/>
      <dgm:spPr/>
      <dgm:t>
        <a:bodyPr/>
        <a:lstStyle/>
        <a:p>
          <a:endParaRPr lang="en-US"/>
        </a:p>
      </dgm:t>
    </dgm:pt>
    <dgm:pt modelId="{EB8D3FAD-3150-47CB-B0CB-0C11419C8683}">
      <dgm:prSet/>
      <dgm:spPr/>
      <dgm:t>
        <a:bodyPr/>
        <a:lstStyle/>
        <a:p>
          <a:r>
            <a:rPr lang="en-US" b="1"/>
            <a:t>Supports Resilience and Land Use Planning</a:t>
          </a:r>
          <a:endParaRPr lang="en-US"/>
        </a:p>
      </dgm:t>
    </dgm:pt>
    <dgm:pt modelId="{8935DE1D-2FF6-41AD-9101-FE041FD92AC8}" type="parTrans" cxnId="{13B712D5-05FA-47D5-B293-E448773F38C1}">
      <dgm:prSet/>
      <dgm:spPr/>
      <dgm:t>
        <a:bodyPr/>
        <a:lstStyle/>
        <a:p>
          <a:endParaRPr lang="en-US"/>
        </a:p>
      </dgm:t>
    </dgm:pt>
    <dgm:pt modelId="{3EECA469-8012-4016-AFB6-B747EED391D3}" type="sibTrans" cxnId="{13B712D5-05FA-47D5-B293-E448773F38C1}">
      <dgm:prSet/>
      <dgm:spPr/>
      <dgm:t>
        <a:bodyPr/>
        <a:lstStyle/>
        <a:p>
          <a:endParaRPr lang="en-US"/>
        </a:p>
      </dgm:t>
    </dgm:pt>
    <dgm:pt modelId="{59667103-3C10-4E23-9ACA-51C519673DC9}" type="pres">
      <dgm:prSet presAssocID="{2BF55F12-7C83-4C95-AC4C-D3B01345FFD6}" presName="Name0" presStyleCnt="0">
        <dgm:presLayoutVars>
          <dgm:dir/>
          <dgm:animLvl val="lvl"/>
          <dgm:resizeHandles val="exact"/>
        </dgm:presLayoutVars>
      </dgm:prSet>
      <dgm:spPr/>
    </dgm:pt>
    <dgm:pt modelId="{6996F3F6-BF00-436A-BF2D-D61E410C2E4F}" type="pres">
      <dgm:prSet presAssocID="{EB8D3FAD-3150-47CB-B0CB-0C11419C8683}" presName="boxAndChildren" presStyleCnt="0"/>
      <dgm:spPr/>
    </dgm:pt>
    <dgm:pt modelId="{3198B508-77E8-4A57-9151-642BA5A11BB6}" type="pres">
      <dgm:prSet presAssocID="{EB8D3FAD-3150-47CB-B0CB-0C11419C8683}" presName="parentTextBox" presStyleLbl="node1" presStyleIdx="0" presStyleCnt="7"/>
      <dgm:spPr/>
    </dgm:pt>
    <dgm:pt modelId="{BBC697D0-4D38-4EC5-B394-F3C1F9799C4B}" type="pres">
      <dgm:prSet presAssocID="{281C46D8-3556-4154-8249-925C0F95CFE3}" presName="sp" presStyleCnt="0"/>
      <dgm:spPr/>
    </dgm:pt>
    <dgm:pt modelId="{295A9615-0753-47AA-A48E-895DE61469AA}" type="pres">
      <dgm:prSet presAssocID="{D1EF38E6-5422-444C-B8D2-70EEE2B1220C}" presName="arrowAndChildren" presStyleCnt="0"/>
      <dgm:spPr/>
    </dgm:pt>
    <dgm:pt modelId="{CB0C83AE-9628-4CE4-B2D1-2532BE34FFD6}" type="pres">
      <dgm:prSet presAssocID="{D1EF38E6-5422-444C-B8D2-70EEE2B1220C}" presName="parentTextArrow" presStyleLbl="node1" presStyleIdx="1" presStyleCnt="7"/>
      <dgm:spPr/>
    </dgm:pt>
    <dgm:pt modelId="{8100CEBF-4C48-4266-B623-8B1D7A90AABB}" type="pres">
      <dgm:prSet presAssocID="{D9994856-03DE-48BF-86A9-32C12BFF4811}" presName="sp" presStyleCnt="0"/>
      <dgm:spPr/>
    </dgm:pt>
    <dgm:pt modelId="{516D2B97-09D9-45F7-859B-48AF47B9595F}" type="pres">
      <dgm:prSet presAssocID="{08B8BB6F-68A2-46D6-BDFA-727180A84A2E}" presName="arrowAndChildren" presStyleCnt="0"/>
      <dgm:spPr/>
    </dgm:pt>
    <dgm:pt modelId="{8D3DD017-0EAC-429E-A5A6-0779C3A6F3F2}" type="pres">
      <dgm:prSet presAssocID="{08B8BB6F-68A2-46D6-BDFA-727180A84A2E}" presName="parentTextArrow" presStyleLbl="node1" presStyleIdx="2" presStyleCnt="7"/>
      <dgm:spPr/>
    </dgm:pt>
    <dgm:pt modelId="{8CCB0C9F-A282-4C83-9F11-04BEB70A83A8}" type="pres">
      <dgm:prSet presAssocID="{AAB7D64A-CC75-4DC0-97A0-11775B0C696B}" presName="sp" presStyleCnt="0"/>
      <dgm:spPr/>
    </dgm:pt>
    <dgm:pt modelId="{E911EECB-59CA-4674-8EB2-3A94BF2E75C7}" type="pres">
      <dgm:prSet presAssocID="{0C02F04B-879D-4A3A-B344-53FC50D131B7}" presName="arrowAndChildren" presStyleCnt="0"/>
      <dgm:spPr/>
    </dgm:pt>
    <dgm:pt modelId="{1C6D83BF-E18A-49A5-BF6B-5F330716A4AB}" type="pres">
      <dgm:prSet presAssocID="{0C02F04B-879D-4A3A-B344-53FC50D131B7}" presName="parentTextArrow" presStyleLbl="node1" presStyleIdx="3" presStyleCnt="7"/>
      <dgm:spPr/>
    </dgm:pt>
    <dgm:pt modelId="{49375988-3882-4C66-A44B-D82C5C6B8884}" type="pres">
      <dgm:prSet presAssocID="{D567D628-0CBB-44DB-9457-AB8AEEDFBC82}" presName="sp" presStyleCnt="0"/>
      <dgm:spPr/>
    </dgm:pt>
    <dgm:pt modelId="{E34803E3-8CD1-4524-8A82-045DF00FFA89}" type="pres">
      <dgm:prSet presAssocID="{21F7D69F-E655-490A-8229-5DFBDE5B2DAC}" presName="arrowAndChildren" presStyleCnt="0"/>
      <dgm:spPr/>
    </dgm:pt>
    <dgm:pt modelId="{44CB57F6-9A0B-4586-8709-CB5212F51DE9}" type="pres">
      <dgm:prSet presAssocID="{21F7D69F-E655-490A-8229-5DFBDE5B2DAC}" presName="parentTextArrow" presStyleLbl="node1" presStyleIdx="4" presStyleCnt="7"/>
      <dgm:spPr/>
    </dgm:pt>
    <dgm:pt modelId="{E01D518D-B215-4DDF-A664-4379F9935728}" type="pres">
      <dgm:prSet presAssocID="{B5079036-B397-4483-BAD4-6D6FBFDEFB69}" presName="sp" presStyleCnt="0"/>
      <dgm:spPr/>
    </dgm:pt>
    <dgm:pt modelId="{352FEB4D-49CA-4459-B86C-C0D268CD2E33}" type="pres">
      <dgm:prSet presAssocID="{EC57237F-FE72-4E5C-A844-5C2E773FD63F}" presName="arrowAndChildren" presStyleCnt="0"/>
      <dgm:spPr/>
    </dgm:pt>
    <dgm:pt modelId="{2AFEB640-8D6B-429D-B194-67067B1C7F5B}" type="pres">
      <dgm:prSet presAssocID="{EC57237F-FE72-4E5C-A844-5C2E773FD63F}" presName="parentTextArrow" presStyleLbl="node1" presStyleIdx="5" presStyleCnt="7"/>
      <dgm:spPr/>
    </dgm:pt>
    <dgm:pt modelId="{D875C534-817C-4567-BD59-FC72F8D42AE2}" type="pres">
      <dgm:prSet presAssocID="{DE636288-7FA0-4CCC-AD15-517AC9DF3721}" presName="sp" presStyleCnt="0"/>
      <dgm:spPr/>
    </dgm:pt>
    <dgm:pt modelId="{58846BE2-4FBC-45A5-9D64-9C931A41DB49}" type="pres">
      <dgm:prSet presAssocID="{062E2C82-C19E-4D3B-81D9-4693339C947B}" presName="arrowAndChildren" presStyleCnt="0"/>
      <dgm:spPr/>
    </dgm:pt>
    <dgm:pt modelId="{191F6981-CC0F-452E-B016-DC21DCEC624A}" type="pres">
      <dgm:prSet presAssocID="{062E2C82-C19E-4D3B-81D9-4693339C947B}" presName="parentTextArrow" presStyleLbl="node1" presStyleIdx="6" presStyleCnt="7"/>
      <dgm:spPr/>
    </dgm:pt>
  </dgm:ptLst>
  <dgm:cxnLst>
    <dgm:cxn modelId="{1CB2330A-39D9-4B8B-9452-0B465468B8DC}" type="presOf" srcId="{21F7D69F-E655-490A-8229-5DFBDE5B2DAC}" destId="{44CB57F6-9A0B-4586-8709-CB5212F51DE9}" srcOrd="0" destOrd="0" presId="urn:microsoft.com/office/officeart/2005/8/layout/process4"/>
    <dgm:cxn modelId="{7E7BA517-7AF6-4697-8043-394825852F4D}" type="presOf" srcId="{EC57237F-FE72-4E5C-A844-5C2E773FD63F}" destId="{2AFEB640-8D6B-429D-B194-67067B1C7F5B}" srcOrd="0" destOrd="0" presId="urn:microsoft.com/office/officeart/2005/8/layout/process4"/>
    <dgm:cxn modelId="{99F0DD2B-28D0-4428-AD78-8E57792F1A17}" srcId="{2BF55F12-7C83-4C95-AC4C-D3B01345FFD6}" destId="{0C02F04B-879D-4A3A-B344-53FC50D131B7}" srcOrd="3" destOrd="0" parTransId="{CF840B0A-0C12-40A7-8A87-DA1CE42D7262}" sibTransId="{AAB7D64A-CC75-4DC0-97A0-11775B0C696B}"/>
    <dgm:cxn modelId="{73E3862F-2F2B-459A-92EE-9792429A2F8D}" type="presOf" srcId="{D1EF38E6-5422-444C-B8D2-70EEE2B1220C}" destId="{CB0C83AE-9628-4CE4-B2D1-2532BE34FFD6}" srcOrd="0" destOrd="0" presId="urn:microsoft.com/office/officeart/2005/8/layout/process4"/>
    <dgm:cxn modelId="{33700E37-4E3A-4BFF-B476-C6A6D9699FAD}" type="presOf" srcId="{EB8D3FAD-3150-47CB-B0CB-0C11419C8683}" destId="{3198B508-77E8-4A57-9151-642BA5A11BB6}" srcOrd="0" destOrd="0" presId="urn:microsoft.com/office/officeart/2005/8/layout/process4"/>
    <dgm:cxn modelId="{49A97168-C3CF-4758-AAD3-FD8F823CF657}" type="presOf" srcId="{2BF55F12-7C83-4C95-AC4C-D3B01345FFD6}" destId="{59667103-3C10-4E23-9ACA-51C519673DC9}" srcOrd="0" destOrd="0" presId="urn:microsoft.com/office/officeart/2005/8/layout/process4"/>
    <dgm:cxn modelId="{C0F4816E-B2AE-4BEA-8125-F5D936AF677D}" srcId="{2BF55F12-7C83-4C95-AC4C-D3B01345FFD6}" destId="{EC57237F-FE72-4E5C-A844-5C2E773FD63F}" srcOrd="1" destOrd="0" parTransId="{9DAA52EF-E92D-43AC-A05B-3057147FC2CF}" sibTransId="{B5079036-B397-4483-BAD4-6D6FBFDEFB69}"/>
    <dgm:cxn modelId="{2C69D491-F985-458B-AFC9-EC86A62527FB}" type="presOf" srcId="{0C02F04B-879D-4A3A-B344-53FC50D131B7}" destId="{1C6D83BF-E18A-49A5-BF6B-5F330716A4AB}" srcOrd="0" destOrd="0" presId="urn:microsoft.com/office/officeart/2005/8/layout/process4"/>
    <dgm:cxn modelId="{7C7E2BB1-2F3E-499B-BD0A-4AAB64507752}" srcId="{2BF55F12-7C83-4C95-AC4C-D3B01345FFD6}" destId="{08B8BB6F-68A2-46D6-BDFA-727180A84A2E}" srcOrd="4" destOrd="0" parTransId="{57FE51DB-268C-416E-828F-6E309ABCB8F8}" sibTransId="{D9994856-03DE-48BF-86A9-32C12BFF4811}"/>
    <dgm:cxn modelId="{56B06DB9-DFB4-4F9F-8EBD-1DCF60431B1E}" srcId="{2BF55F12-7C83-4C95-AC4C-D3B01345FFD6}" destId="{21F7D69F-E655-490A-8229-5DFBDE5B2DAC}" srcOrd="2" destOrd="0" parTransId="{994110B5-9F91-40D8-BD8B-83E884C216FB}" sibTransId="{D567D628-0CBB-44DB-9457-AB8AEEDFBC82}"/>
    <dgm:cxn modelId="{13B712D5-05FA-47D5-B293-E448773F38C1}" srcId="{2BF55F12-7C83-4C95-AC4C-D3B01345FFD6}" destId="{EB8D3FAD-3150-47CB-B0CB-0C11419C8683}" srcOrd="6" destOrd="0" parTransId="{8935DE1D-2FF6-41AD-9101-FE041FD92AC8}" sibTransId="{3EECA469-8012-4016-AFB6-B747EED391D3}"/>
    <dgm:cxn modelId="{6ADEEFDF-05B6-419F-98EC-38E94BCF1FC2}" srcId="{2BF55F12-7C83-4C95-AC4C-D3B01345FFD6}" destId="{062E2C82-C19E-4D3B-81D9-4693339C947B}" srcOrd="0" destOrd="0" parTransId="{5C401960-1343-47F0-AE73-0D5BC921F592}" sibTransId="{DE636288-7FA0-4CCC-AD15-517AC9DF3721}"/>
    <dgm:cxn modelId="{438979E7-48FB-4AEE-A6DB-68FE54E908E8}" type="presOf" srcId="{08B8BB6F-68A2-46D6-BDFA-727180A84A2E}" destId="{8D3DD017-0EAC-429E-A5A6-0779C3A6F3F2}" srcOrd="0" destOrd="0" presId="urn:microsoft.com/office/officeart/2005/8/layout/process4"/>
    <dgm:cxn modelId="{AFE814EE-59F5-4B74-8295-974FDEA32F67}" type="presOf" srcId="{062E2C82-C19E-4D3B-81D9-4693339C947B}" destId="{191F6981-CC0F-452E-B016-DC21DCEC624A}" srcOrd="0" destOrd="0" presId="urn:microsoft.com/office/officeart/2005/8/layout/process4"/>
    <dgm:cxn modelId="{DB6651EE-12FA-473F-A852-CFD5C00815F8}" srcId="{2BF55F12-7C83-4C95-AC4C-D3B01345FFD6}" destId="{D1EF38E6-5422-444C-B8D2-70EEE2B1220C}" srcOrd="5" destOrd="0" parTransId="{F4A14CFE-3476-444A-A653-8FB416523F29}" sibTransId="{281C46D8-3556-4154-8249-925C0F95CFE3}"/>
    <dgm:cxn modelId="{9A6CCE1F-A006-4742-895A-CA1E0D06D4B8}" type="presParOf" srcId="{59667103-3C10-4E23-9ACA-51C519673DC9}" destId="{6996F3F6-BF00-436A-BF2D-D61E410C2E4F}" srcOrd="0" destOrd="0" presId="urn:microsoft.com/office/officeart/2005/8/layout/process4"/>
    <dgm:cxn modelId="{5558A579-DDC0-4D97-BFF3-77F1E4496BFA}" type="presParOf" srcId="{6996F3F6-BF00-436A-BF2D-D61E410C2E4F}" destId="{3198B508-77E8-4A57-9151-642BA5A11BB6}" srcOrd="0" destOrd="0" presId="urn:microsoft.com/office/officeart/2005/8/layout/process4"/>
    <dgm:cxn modelId="{8C9B43BB-7E40-4DD0-A55F-7D2E966F63F9}" type="presParOf" srcId="{59667103-3C10-4E23-9ACA-51C519673DC9}" destId="{BBC697D0-4D38-4EC5-B394-F3C1F9799C4B}" srcOrd="1" destOrd="0" presId="urn:microsoft.com/office/officeart/2005/8/layout/process4"/>
    <dgm:cxn modelId="{A4D007FE-CEBD-4356-8785-4BC8C24F138C}" type="presParOf" srcId="{59667103-3C10-4E23-9ACA-51C519673DC9}" destId="{295A9615-0753-47AA-A48E-895DE61469AA}" srcOrd="2" destOrd="0" presId="urn:microsoft.com/office/officeart/2005/8/layout/process4"/>
    <dgm:cxn modelId="{B27CC948-2763-4AE7-ABD8-FA34CFB0818E}" type="presParOf" srcId="{295A9615-0753-47AA-A48E-895DE61469AA}" destId="{CB0C83AE-9628-4CE4-B2D1-2532BE34FFD6}" srcOrd="0" destOrd="0" presId="urn:microsoft.com/office/officeart/2005/8/layout/process4"/>
    <dgm:cxn modelId="{29D07831-C707-4F1D-9124-ED6945CB0B42}" type="presParOf" srcId="{59667103-3C10-4E23-9ACA-51C519673DC9}" destId="{8100CEBF-4C48-4266-B623-8B1D7A90AABB}" srcOrd="3" destOrd="0" presId="urn:microsoft.com/office/officeart/2005/8/layout/process4"/>
    <dgm:cxn modelId="{7CAEFF92-7E33-47AF-AA0C-A2ABBAFF513B}" type="presParOf" srcId="{59667103-3C10-4E23-9ACA-51C519673DC9}" destId="{516D2B97-09D9-45F7-859B-48AF47B9595F}" srcOrd="4" destOrd="0" presId="urn:microsoft.com/office/officeart/2005/8/layout/process4"/>
    <dgm:cxn modelId="{ED77204C-0575-49F5-A632-A9D9F488BB72}" type="presParOf" srcId="{516D2B97-09D9-45F7-859B-48AF47B9595F}" destId="{8D3DD017-0EAC-429E-A5A6-0779C3A6F3F2}" srcOrd="0" destOrd="0" presId="urn:microsoft.com/office/officeart/2005/8/layout/process4"/>
    <dgm:cxn modelId="{349DC6DF-5203-4125-824E-8A9C45B50BE4}" type="presParOf" srcId="{59667103-3C10-4E23-9ACA-51C519673DC9}" destId="{8CCB0C9F-A282-4C83-9F11-04BEB70A83A8}" srcOrd="5" destOrd="0" presId="urn:microsoft.com/office/officeart/2005/8/layout/process4"/>
    <dgm:cxn modelId="{9101F424-7BF0-4F77-93A7-B21F49DADD33}" type="presParOf" srcId="{59667103-3C10-4E23-9ACA-51C519673DC9}" destId="{E911EECB-59CA-4674-8EB2-3A94BF2E75C7}" srcOrd="6" destOrd="0" presId="urn:microsoft.com/office/officeart/2005/8/layout/process4"/>
    <dgm:cxn modelId="{94B49328-C25B-47AB-8546-3D6C64C8AFD6}" type="presParOf" srcId="{E911EECB-59CA-4674-8EB2-3A94BF2E75C7}" destId="{1C6D83BF-E18A-49A5-BF6B-5F330716A4AB}" srcOrd="0" destOrd="0" presId="urn:microsoft.com/office/officeart/2005/8/layout/process4"/>
    <dgm:cxn modelId="{712C2629-93EC-4FC4-A745-DC7CFB936917}" type="presParOf" srcId="{59667103-3C10-4E23-9ACA-51C519673DC9}" destId="{49375988-3882-4C66-A44B-D82C5C6B8884}" srcOrd="7" destOrd="0" presId="urn:microsoft.com/office/officeart/2005/8/layout/process4"/>
    <dgm:cxn modelId="{FF8D1B6C-75B6-4ADE-BCF0-7F2320ADE04A}" type="presParOf" srcId="{59667103-3C10-4E23-9ACA-51C519673DC9}" destId="{E34803E3-8CD1-4524-8A82-045DF00FFA89}" srcOrd="8" destOrd="0" presId="urn:microsoft.com/office/officeart/2005/8/layout/process4"/>
    <dgm:cxn modelId="{D5DEFF54-74B2-4C5B-A9B9-4DB896B4C9CA}" type="presParOf" srcId="{E34803E3-8CD1-4524-8A82-045DF00FFA89}" destId="{44CB57F6-9A0B-4586-8709-CB5212F51DE9}" srcOrd="0" destOrd="0" presId="urn:microsoft.com/office/officeart/2005/8/layout/process4"/>
    <dgm:cxn modelId="{A1D6AA0A-C4EF-48FD-B0DE-CE0088C85099}" type="presParOf" srcId="{59667103-3C10-4E23-9ACA-51C519673DC9}" destId="{E01D518D-B215-4DDF-A664-4379F9935728}" srcOrd="9" destOrd="0" presId="urn:microsoft.com/office/officeart/2005/8/layout/process4"/>
    <dgm:cxn modelId="{00B91B7B-C3A3-4816-9831-C8C5B9F8C721}" type="presParOf" srcId="{59667103-3C10-4E23-9ACA-51C519673DC9}" destId="{352FEB4D-49CA-4459-B86C-C0D268CD2E33}" srcOrd="10" destOrd="0" presId="urn:microsoft.com/office/officeart/2005/8/layout/process4"/>
    <dgm:cxn modelId="{3D428FE6-0A12-4F77-AA2F-2A1B1DABEDB4}" type="presParOf" srcId="{352FEB4D-49CA-4459-B86C-C0D268CD2E33}" destId="{2AFEB640-8D6B-429D-B194-67067B1C7F5B}" srcOrd="0" destOrd="0" presId="urn:microsoft.com/office/officeart/2005/8/layout/process4"/>
    <dgm:cxn modelId="{AC3943C7-9D6D-4D32-91B7-DA6D8D480A36}" type="presParOf" srcId="{59667103-3C10-4E23-9ACA-51C519673DC9}" destId="{D875C534-817C-4567-BD59-FC72F8D42AE2}" srcOrd="11" destOrd="0" presId="urn:microsoft.com/office/officeart/2005/8/layout/process4"/>
    <dgm:cxn modelId="{F95CBE63-E1CE-4395-BD6C-B750024662C4}" type="presParOf" srcId="{59667103-3C10-4E23-9ACA-51C519673DC9}" destId="{58846BE2-4FBC-45A5-9D64-9C931A41DB49}" srcOrd="12" destOrd="0" presId="urn:microsoft.com/office/officeart/2005/8/layout/process4"/>
    <dgm:cxn modelId="{7FBE6556-6438-4238-A9F6-A3F013E31ED1}" type="presParOf" srcId="{58846BE2-4FBC-45A5-9D64-9C931A41DB49}" destId="{191F6981-CC0F-452E-B016-DC21DCEC624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B43184-9AE1-412E-B8AF-D9CC45769A27}"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CB99A92-5AEE-4B5A-A6CB-7C40282039D7}">
      <dgm:prSet/>
      <dgm:spPr/>
      <dgm:t>
        <a:bodyPr/>
        <a:lstStyle/>
        <a:p>
          <a:r>
            <a:rPr lang="en-US" b="1"/>
            <a:t>📧 Email: </a:t>
          </a:r>
          <a:r>
            <a:rPr lang="en-US" b="1" u="sng">
              <a:hlinkClick xmlns:r="http://schemas.openxmlformats.org/officeDocument/2006/relationships" r:id="rId1"/>
            </a:rPr>
            <a:t>SJRFPG.TechCon@freese.com</a:t>
          </a:r>
          <a:endParaRPr lang="en-US"/>
        </a:p>
      </dgm:t>
    </dgm:pt>
    <dgm:pt modelId="{BCD625F0-8024-42B1-BC43-E6F30D2718F9}" type="parTrans" cxnId="{2418D788-763D-4ECA-BFF7-937C6C473F42}">
      <dgm:prSet/>
      <dgm:spPr/>
      <dgm:t>
        <a:bodyPr/>
        <a:lstStyle/>
        <a:p>
          <a:endParaRPr lang="en-US"/>
        </a:p>
      </dgm:t>
    </dgm:pt>
    <dgm:pt modelId="{885BC0B4-D971-435D-9D9D-A553A6AC7716}" type="sibTrans" cxnId="{2418D788-763D-4ECA-BFF7-937C6C473F42}">
      <dgm:prSet/>
      <dgm:spPr/>
      <dgm:t>
        <a:bodyPr/>
        <a:lstStyle/>
        <a:p>
          <a:endParaRPr lang="en-US"/>
        </a:p>
      </dgm:t>
    </dgm:pt>
    <dgm:pt modelId="{4E2FC05D-D8B4-474A-B47A-8EBCF6F3C81D}">
      <dgm:prSet/>
      <dgm:spPr/>
      <dgm:t>
        <a:bodyPr/>
        <a:lstStyle/>
        <a:p>
          <a:r>
            <a:rPr lang="en-US" b="1"/>
            <a:t>🌐Website:</a:t>
          </a:r>
          <a:r>
            <a:rPr lang="en-US"/>
            <a:t> </a:t>
          </a:r>
          <a:r>
            <a:rPr lang="en-US" b="1" u="sng">
              <a:hlinkClick xmlns:r="http://schemas.openxmlformats.org/officeDocument/2006/relationships" r:id="rId2"/>
            </a:rPr>
            <a:t>sanjacintofloodplanning.org</a:t>
          </a:r>
          <a:endParaRPr lang="en-US"/>
        </a:p>
      </dgm:t>
    </dgm:pt>
    <dgm:pt modelId="{7DC9824B-D9D5-4383-A38C-D3E07D96B478}" type="parTrans" cxnId="{0003CF4E-E097-4E37-B47D-D83425014C09}">
      <dgm:prSet/>
      <dgm:spPr/>
      <dgm:t>
        <a:bodyPr/>
        <a:lstStyle/>
        <a:p>
          <a:endParaRPr lang="en-US"/>
        </a:p>
      </dgm:t>
    </dgm:pt>
    <dgm:pt modelId="{5A321C19-55D6-49AE-9CB9-F680B276778E}" type="sibTrans" cxnId="{0003CF4E-E097-4E37-B47D-D83425014C09}">
      <dgm:prSet/>
      <dgm:spPr/>
      <dgm:t>
        <a:bodyPr/>
        <a:lstStyle/>
        <a:p>
          <a:endParaRPr lang="en-US"/>
        </a:p>
      </dgm:t>
    </dgm:pt>
    <dgm:pt modelId="{EF1777FA-24BC-4169-A300-62D858F654A6}">
      <dgm:prSet/>
      <dgm:spPr/>
      <dgm:t>
        <a:bodyPr/>
        <a:lstStyle/>
        <a:p>
          <a:r>
            <a:rPr lang="en-US" b="1"/>
            <a:t>Samantha Haritos, CFM, ENV SP</a:t>
          </a:r>
          <a:endParaRPr lang="en-US"/>
        </a:p>
      </dgm:t>
    </dgm:pt>
    <dgm:pt modelId="{96C2B770-66FE-4C89-BEBD-3F46F6CF772B}" type="parTrans" cxnId="{0757FDE0-C61C-434C-866C-9641ABB78FBF}">
      <dgm:prSet/>
      <dgm:spPr/>
      <dgm:t>
        <a:bodyPr/>
        <a:lstStyle/>
        <a:p>
          <a:endParaRPr lang="en-US"/>
        </a:p>
      </dgm:t>
    </dgm:pt>
    <dgm:pt modelId="{53262B4F-0C28-4674-A389-5CC9C5E25D7E}" type="sibTrans" cxnId="{0757FDE0-C61C-434C-866C-9641ABB78FBF}">
      <dgm:prSet/>
      <dgm:spPr/>
      <dgm:t>
        <a:bodyPr/>
        <a:lstStyle/>
        <a:p>
          <a:endParaRPr lang="en-US"/>
        </a:p>
      </dgm:t>
    </dgm:pt>
    <dgm:pt modelId="{51DBCB81-C839-4663-8DDB-50E34C698409}">
      <dgm:prSet/>
      <dgm:spPr/>
      <dgm:t>
        <a:bodyPr/>
        <a:lstStyle/>
        <a:p>
          <a:r>
            <a:rPr lang="en-US" b="1"/>
            <a:t>Coastal Communities Voting Member</a:t>
          </a:r>
          <a:endParaRPr lang="en-US"/>
        </a:p>
      </dgm:t>
    </dgm:pt>
    <dgm:pt modelId="{5E4E2CEB-A921-41DE-A73C-728C2FD47892}" type="parTrans" cxnId="{7B6173C0-DA62-445E-BE36-E148AE6468C8}">
      <dgm:prSet/>
      <dgm:spPr/>
      <dgm:t>
        <a:bodyPr/>
        <a:lstStyle/>
        <a:p>
          <a:endParaRPr lang="en-US"/>
        </a:p>
      </dgm:t>
    </dgm:pt>
    <dgm:pt modelId="{F3410CCD-260C-4E16-A909-8E13C64E344C}" type="sibTrans" cxnId="{7B6173C0-DA62-445E-BE36-E148AE6468C8}">
      <dgm:prSet/>
      <dgm:spPr/>
      <dgm:t>
        <a:bodyPr/>
        <a:lstStyle/>
        <a:p>
          <a:endParaRPr lang="en-US"/>
        </a:p>
      </dgm:t>
    </dgm:pt>
    <dgm:pt modelId="{4891DEE2-C0A4-4A14-BEAD-799102F294E3}">
      <dgm:prSet/>
      <dgm:spPr/>
      <dgm:t>
        <a:bodyPr/>
        <a:lstStyle/>
        <a:p>
          <a:r>
            <a:rPr lang="en-US" b="1"/>
            <a:t>SJRFP Committee</a:t>
          </a:r>
          <a:endParaRPr lang="en-US"/>
        </a:p>
      </dgm:t>
    </dgm:pt>
    <dgm:pt modelId="{33364B87-88C1-4607-89CA-D0EFDEFB665B}" type="parTrans" cxnId="{F42A7B36-5C6B-4C2B-AD9C-5C5CBA4301F6}">
      <dgm:prSet/>
      <dgm:spPr/>
      <dgm:t>
        <a:bodyPr/>
        <a:lstStyle/>
        <a:p>
          <a:endParaRPr lang="en-US"/>
        </a:p>
      </dgm:t>
    </dgm:pt>
    <dgm:pt modelId="{997076C7-9809-4D51-8839-26CE90F74EFE}" type="sibTrans" cxnId="{F42A7B36-5C6B-4C2B-AD9C-5C5CBA4301F6}">
      <dgm:prSet/>
      <dgm:spPr/>
      <dgm:t>
        <a:bodyPr/>
        <a:lstStyle/>
        <a:p>
          <a:endParaRPr lang="en-US"/>
        </a:p>
      </dgm:t>
    </dgm:pt>
    <dgm:pt modelId="{9AA5FA68-27AE-44B3-8851-0B337FD39748}">
      <dgm:prSet/>
      <dgm:spPr/>
      <dgm:t>
        <a:bodyPr/>
        <a:lstStyle/>
        <a:p>
          <a:r>
            <a:rPr lang="en-US" b="1">
              <a:hlinkClick xmlns:r="http://schemas.openxmlformats.org/officeDocument/2006/relationships" r:id="rId3"/>
            </a:rPr>
            <a:t>sharitos@ardurra.com</a:t>
          </a:r>
          <a:endParaRPr lang="en-US"/>
        </a:p>
      </dgm:t>
    </dgm:pt>
    <dgm:pt modelId="{9942475F-2ACE-4658-96B9-479B23EAB6AA}" type="parTrans" cxnId="{FECF4EEF-586F-4DB5-A049-F4EFAB01FCBC}">
      <dgm:prSet/>
      <dgm:spPr/>
      <dgm:t>
        <a:bodyPr/>
        <a:lstStyle/>
        <a:p>
          <a:endParaRPr lang="en-US"/>
        </a:p>
      </dgm:t>
    </dgm:pt>
    <dgm:pt modelId="{5F7335A1-39D6-43FA-8E62-E6E7205C245D}" type="sibTrans" cxnId="{FECF4EEF-586F-4DB5-A049-F4EFAB01FCBC}">
      <dgm:prSet/>
      <dgm:spPr/>
      <dgm:t>
        <a:bodyPr/>
        <a:lstStyle/>
        <a:p>
          <a:endParaRPr lang="en-US"/>
        </a:p>
      </dgm:t>
    </dgm:pt>
    <dgm:pt modelId="{E84C9C91-4BFA-4175-BC9A-383FC4E03E5E}" type="pres">
      <dgm:prSet presAssocID="{7FB43184-9AE1-412E-B8AF-D9CC45769A27}" presName="vert0" presStyleCnt="0">
        <dgm:presLayoutVars>
          <dgm:dir/>
          <dgm:animOne val="branch"/>
          <dgm:animLvl val="lvl"/>
        </dgm:presLayoutVars>
      </dgm:prSet>
      <dgm:spPr/>
    </dgm:pt>
    <dgm:pt modelId="{08BA6B21-2485-4D1F-944D-70E351D910F3}" type="pres">
      <dgm:prSet presAssocID="{CCB99A92-5AEE-4B5A-A6CB-7C40282039D7}" presName="thickLine" presStyleLbl="alignNode1" presStyleIdx="0" presStyleCnt="6"/>
      <dgm:spPr/>
    </dgm:pt>
    <dgm:pt modelId="{200FEF15-C725-4969-B5E6-8F8F62A627BC}" type="pres">
      <dgm:prSet presAssocID="{CCB99A92-5AEE-4B5A-A6CB-7C40282039D7}" presName="horz1" presStyleCnt="0"/>
      <dgm:spPr/>
    </dgm:pt>
    <dgm:pt modelId="{23705457-DB3B-4BA2-B393-E259AE44B653}" type="pres">
      <dgm:prSet presAssocID="{CCB99A92-5AEE-4B5A-A6CB-7C40282039D7}" presName="tx1" presStyleLbl="revTx" presStyleIdx="0" presStyleCnt="6"/>
      <dgm:spPr/>
    </dgm:pt>
    <dgm:pt modelId="{79067863-6137-40D7-BE0C-4EDAB6D7430E}" type="pres">
      <dgm:prSet presAssocID="{CCB99A92-5AEE-4B5A-A6CB-7C40282039D7}" presName="vert1" presStyleCnt="0"/>
      <dgm:spPr/>
    </dgm:pt>
    <dgm:pt modelId="{AB51F4F8-58E9-46F4-B298-BEA7D6B59253}" type="pres">
      <dgm:prSet presAssocID="{4E2FC05D-D8B4-474A-B47A-8EBCF6F3C81D}" presName="thickLine" presStyleLbl="alignNode1" presStyleIdx="1" presStyleCnt="6"/>
      <dgm:spPr/>
    </dgm:pt>
    <dgm:pt modelId="{C2C5FCC2-FD2D-4D10-9236-58776E6BFC89}" type="pres">
      <dgm:prSet presAssocID="{4E2FC05D-D8B4-474A-B47A-8EBCF6F3C81D}" presName="horz1" presStyleCnt="0"/>
      <dgm:spPr/>
    </dgm:pt>
    <dgm:pt modelId="{38179911-E86D-458C-88A0-2DE8BE1BCF63}" type="pres">
      <dgm:prSet presAssocID="{4E2FC05D-D8B4-474A-B47A-8EBCF6F3C81D}" presName="tx1" presStyleLbl="revTx" presStyleIdx="1" presStyleCnt="6"/>
      <dgm:spPr/>
    </dgm:pt>
    <dgm:pt modelId="{0300602C-6233-43B4-AEF6-D54926B44807}" type="pres">
      <dgm:prSet presAssocID="{4E2FC05D-D8B4-474A-B47A-8EBCF6F3C81D}" presName="vert1" presStyleCnt="0"/>
      <dgm:spPr/>
    </dgm:pt>
    <dgm:pt modelId="{190FF7CE-13B6-437B-81EA-FFBE95C0F1A6}" type="pres">
      <dgm:prSet presAssocID="{EF1777FA-24BC-4169-A300-62D858F654A6}" presName="thickLine" presStyleLbl="alignNode1" presStyleIdx="2" presStyleCnt="6"/>
      <dgm:spPr/>
    </dgm:pt>
    <dgm:pt modelId="{1E56B5EF-7B6C-42FF-A552-3F9516FDCD3C}" type="pres">
      <dgm:prSet presAssocID="{EF1777FA-24BC-4169-A300-62D858F654A6}" presName="horz1" presStyleCnt="0"/>
      <dgm:spPr/>
    </dgm:pt>
    <dgm:pt modelId="{E4821D00-8F82-4F69-84B0-CE9EB024D28D}" type="pres">
      <dgm:prSet presAssocID="{EF1777FA-24BC-4169-A300-62D858F654A6}" presName="tx1" presStyleLbl="revTx" presStyleIdx="2" presStyleCnt="6"/>
      <dgm:spPr/>
    </dgm:pt>
    <dgm:pt modelId="{A8DF5FBD-2F33-4C0D-9C0A-6526097D7101}" type="pres">
      <dgm:prSet presAssocID="{EF1777FA-24BC-4169-A300-62D858F654A6}" presName="vert1" presStyleCnt="0"/>
      <dgm:spPr/>
    </dgm:pt>
    <dgm:pt modelId="{2C77F35E-A990-4AC4-8E33-89788FD753E2}" type="pres">
      <dgm:prSet presAssocID="{51DBCB81-C839-4663-8DDB-50E34C698409}" presName="thickLine" presStyleLbl="alignNode1" presStyleIdx="3" presStyleCnt="6"/>
      <dgm:spPr/>
    </dgm:pt>
    <dgm:pt modelId="{92484AF1-0372-47BC-99FD-C88BC9E75FA4}" type="pres">
      <dgm:prSet presAssocID="{51DBCB81-C839-4663-8DDB-50E34C698409}" presName="horz1" presStyleCnt="0"/>
      <dgm:spPr/>
    </dgm:pt>
    <dgm:pt modelId="{71C7A310-7218-44E9-95F4-673F6C09FDF2}" type="pres">
      <dgm:prSet presAssocID="{51DBCB81-C839-4663-8DDB-50E34C698409}" presName="tx1" presStyleLbl="revTx" presStyleIdx="3" presStyleCnt="6"/>
      <dgm:spPr/>
    </dgm:pt>
    <dgm:pt modelId="{197DF780-5E8F-4A1C-9BE0-299DDF0DC911}" type="pres">
      <dgm:prSet presAssocID="{51DBCB81-C839-4663-8DDB-50E34C698409}" presName="vert1" presStyleCnt="0"/>
      <dgm:spPr/>
    </dgm:pt>
    <dgm:pt modelId="{C4F43DC5-6ABC-429F-BB4A-6FC753BCF876}" type="pres">
      <dgm:prSet presAssocID="{4891DEE2-C0A4-4A14-BEAD-799102F294E3}" presName="thickLine" presStyleLbl="alignNode1" presStyleIdx="4" presStyleCnt="6"/>
      <dgm:spPr/>
    </dgm:pt>
    <dgm:pt modelId="{7A396486-D8FE-40C7-BC64-929A446CB619}" type="pres">
      <dgm:prSet presAssocID="{4891DEE2-C0A4-4A14-BEAD-799102F294E3}" presName="horz1" presStyleCnt="0"/>
      <dgm:spPr/>
    </dgm:pt>
    <dgm:pt modelId="{5986B619-D17F-49EC-968D-E10740E1AF48}" type="pres">
      <dgm:prSet presAssocID="{4891DEE2-C0A4-4A14-BEAD-799102F294E3}" presName="tx1" presStyleLbl="revTx" presStyleIdx="4" presStyleCnt="6"/>
      <dgm:spPr/>
    </dgm:pt>
    <dgm:pt modelId="{1F16F5C5-CB34-480B-8DE7-C3FA24E2A6F0}" type="pres">
      <dgm:prSet presAssocID="{4891DEE2-C0A4-4A14-BEAD-799102F294E3}" presName="vert1" presStyleCnt="0"/>
      <dgm:spPr/>
    </dgm:pt>
    <dgm:pt modelId="{88183E0A-E5AC-4EAF-A192-A331F0E2497A}" type="pres">
      <dgm:prSet presAssocID="{9AA5FA68-27AE-44B3-8851-0B337FD39748}" presName="thickLine" presStyleLbl="alignNode1" presStyleIdx="5" presStyleCnt="6"/>
      <dgm:spPr/>
    </dgm:pt>
    <dgm:pt modelId="{415DFF9A-5745-44F3-A774-F9C36598F89B}" type="pres">
      <dgm:prSet presAssocID="{9AA5FA68-27AE-44B3-8851-0B337FD39748}" presName="horz1" presStyleCnt="0"/>
      <dgm:spPr/>
    </dgm:pt>
    <dgm:pt modelId="{629757B0-B73A-4F72-9E5A-409796B1375B}" type="pres">
      <dgm:prSet presAssocID="{9AA5FA68-27AE-44B3-8851-0B337FD39748}" presName="tx1" presStyleLbl="revTx" presStyleIdx="5" presStyleCnt="6"/>
      <dgm:spPr/>
    </dgm:pt>
    <dgm:pt modelId="{301F123D-65C8-4FAE-9CBA-7E546B00AB15}" type="pres">
      <dgm:prSet presAssocID="{9AA5FA68-27AE-44B3-8851-0B337FD39748}" presName="vert1" presStyleCnt="0"/>
      <dgm:spPr/>
    </dgm:pt>
  </dgm:ptLst>
  <dgm:cxnLst>
    <dgm:cxn modelId="{87EA4B04-9149-4A6C-80D4-E9662C358285}" type="presOf" srcId="{CCB99A92-5AEE-4B5A-A6CB-7C40282039D7}" destId="{23705457-DB3B-4BA2-B393-E259AE44B653}" srcOrd="0" destOrd="0" presId="urn:microsoft.com/office/officeart/2008/layout/LinedList"/>
    <dgm:cxn modelId="{E9685513-A604-4739-9566-762C35672815}" type="presOf" srcId="{EF1777FA-24BC-4169-A300-62D858F654A6}" destId="{E4821D00-8F82-4F69-84B0-CE9EB024D28D}" srcOrd="0" destOrd="0" presId="urn:microsoft.com/office/officeart/2008/layout/LinedList"/>
    <dgm:cxn modelId="{F42A7B36-5C6B-4C2B-AD9C-5C5CBA4301F6}" srcId="{7FB43184-9AE1-412E-B8AF-D9CC45769A27}" destId="{4891DEE2-C0A4-4A14-BEAD-799102F294E3}" srcOrd="4" destOrd="0" parTransId="{33364B87-88C1-4607-89CA-D0EFDEFB665B}" sibTransId="{997076C7-9809-4D51-8839-26CE90F74EFE}"/>
    <dgm:cxn modelId="{83AC6C6D-9E2E-487F-A90D-DA9B8B506A20}" type="presOf" srcId="{4891DEE2-C0A4-4A14-BEAD-799102F294E3}" destId="{5986B619-D17F-49EC-968D-E10740E1AF48}" srcOrd="0" destOrd="0" presId="urn:microsoft.com/office/officeart/2008/layout/LinedList"/>
    <dgm:cxn modelId="{0003CF4E-E097-4E37-B47D-D83425014C09}" srcId="{7FB43184-9AE1-412E-B8AF-D9CC45769A27}" destId="{4E2FC05D-D8B4-474A-B47A-8EBCF6F3C81D}" srcOrd="1" destOrd="0" parTransId="{7DC9824B-D9D5-4383-A38C-D3E07D96B478}" sibTransId="{5A321C19-55D6-49AE-9CB9-F680B276778E}"/>
    <dgm:cxn modelId="{08FD3A59-0505-48D6-A6CD-ED48C306F219}" type="presOf" srcId="{9AA5FA68-27AE-44B3-8851-0B337FD39748}" destId="{629757B0-B73A-4F72-9E5A-409796B1375B}" srcOrd="0" destOrd="0" presId="urn:microsoft.com/office/officeart/2008/layout/LinedList"/>
    <dgm:cxn modelId="{2418D788-763D-4ECA-BFF7-937C6C473F42}" srcId="{7FB43184-9AE1-412E-B8AF-D9CC45769A27}" destId="{CCB99A92-5AEE-4B5A-A6CB-7C40282039D7}" srcOrd="0" destOrd="0" parTransId="{BCD625F0-8024-42B1-BC43-E6F30D2718F9}" sibTransId="{885BC0B4-D971-435D-9D9D-A553A6AC7716}"/>
    <dgm:cxn modelId="{7B6173C0-DA62-445E-BE36-E148AE6468C8}" srcId="{7FB43184-9AE1-412E-B8AF-D9CC45769A27}" destId="{51DBCB81-C839-4663-8DDB-50E34C698409}" srcOrd="3" destOrd="0" parTransId="{5E4E2CEB-A921-41DE-A73C-728C2FD47892}" sibTransId="{F3410CCD-260C-4E16-A909-8E13C64E344C}"/>
    <dgm:cxn modelId="{325AA7C5-B423-428B-ADB5-FFF3454C7C0E}" type="presOf" srcId="{51DBCB81-C839-4663-8DDB-50E34C698409}" destId="{71C7A310-7218-44E9-95F4-673F6C09FDF2}" srcOrd="0" destOrd="0" presId="urn:microsoft.com/office/officeart/2008/layout/LinedList"/>
    <dgm:cxn modelId="{69D568CF-842E-423B-93FC-B49B9B7DED07}" type="presOf" srcId="{7FB43184-9AE1-412E-B8AF-D9CC45769A27}" destId="{E84C9C91-4BFA-4175-BC9A-383FC4E03E5E}" srcOrd="0" destOrd="0" presId="urn:microsoft.com/office/officeart/2008/layout/LinedList"/>
    <dgm:cxn modelId="{F92851D0-B9CA-4272-A15C-E302D3800D71}" type="presOf" srcId="{4E2FC05D-D8B4-474A-B47A-8EBCF6F3C81D}" destId="{38179911-E86D-458C-88A0-2DE8BE1BCF63}" srcOrd="0" destOrd="0" presId="urn:microsoft.com/office/officeart/2008/layout/LinedList"/>
    <dgm:cxn modelId="{0757FDE0-C61C-434C-866C-9641ABB78FBF}" srcId="{7FB43184-9AE1-412E-B8AF-D9CC45769A27}" destId="{EF1777FA-24BC-4169-A300-62D858F654A6}" srcOrd="2" destOrd="0" parTransId="{96C2B770-66FE-4C89-BEBD-3F46F6CF772B}" sibTransId="{53262B4F-0C28-4674-A389-5CC9C5E25D7E}"/>
    <dgm:cxn modelId="{FECF4EEF-586F-4DB5-A049-F4EFAB01FCBC}" srcId="{7FB43184-9AE1-412E-B8AF-D9CC45769A27}" destId="{9AA5FA68-27AE-44B3-8851-0B337FD39748}" srcOrd="5" destOrd="0" parTransId="{9942475F-2ACE-4658-96B9-479B23EAB6AA}" sibTransId="{5F7335A1-39D6-43FA-8E62-E6E7205C245D}"/>
    <dgm:cxn modelId="{A71C0067-8797-46B2-A8B6-5EE476E57B9B}" type="presParOf" srcId="{E84C9C91-4BFA-4175-BC9A-383FC4E03E5E}" destId="{08BA6B21-2485-4D1F-944D-70E351D910F3}" srcOrd="0" destOrd="0" presId="urn:microsoft.com/office/officeart/2008/layout/LinedList"/>
    <dgm:cxn modelId="{3B9A1B3A-B435-4103-A873-5F648588551E}" type="presParOf" srcId="{E84C9C91-4BFA-4175-BC9A-383FC4E03E5E}" destId="{200FEF15-C725-4969-B5E6-8F8F62A627BC}" srcOrd="1" destOrd="0" presId="urn:microsoft.com/office/officeart/2008/layout/LinedList"/>
    <dgm:cxn modelId="{F8BEC1EC-41BD-40E0-84E4-74B1559F1008}" type="presParOf" srcId="{200FEF15-C725-4969-B5E6-8F8F62A627BC}" destId="{23705457-DB3B-4BA2-B393-E259AE44B653}" srcOrd="0" destOrd="0" presId="urn:microsoft.com/office/officeart/2008/layout/LinedList"/>
    <dgm:cxn modelId="{0AA71729-A9FD-4C19-8E74-AA8C89B67D73}" type="presParOf" srcId="{200FEF15-C725-4969-B5E6-8F8F62A627BC}" destId="{79067863-6137-40D7-BE0C-4EDAB6D7430E}" srcOrd="1" destOrd="0" presId="urn:microsoft.com/office/officeart/2008/layout/LinedList"/>
    <dgm:cxn modelId="{A3A5E1F5-35CF-4BD7-8136-627E4B23C2BA}" type="presParOf" srcId="{E84C9C91-4BFA-4175-BC9A-383FC4E03E5E}" destId="{AB51F4F8-58E9-46F4-B298-BEA7D6B59253}" srcOrd="2" destOrd="0" presId="urn:microsoft.com/office/officeart/2008/layout/LinedList"/>
    <dgm:cxn modelId="{EE2A0D96-C97F-4D8C-87D6-A4432B614281}" type="presParOf" srcId="{E84C9C91-4BFA-4175-BC9A-383FC4E03E5E}" destId="{C2C5FCC2-FD2D-4D10-9236-58776E6BFC89}" srcOrd="3" destOrd="0" presId="urn:microsoft.com/office/officeart/2008/layout/LinedList"/>
    <dgm:cxn modelId="{2AFEDE82-7399-4931-9CEC-65B19EC87319}" type="presParOf" srcId="{C2C5FCC2-FD2D-4D10-9236-58776E6BFC89}" destId="{38179911-E86D-458C-88A0-2DE8BE1BCF63}" srcOrd="0" destOrd="0" presId="urn:microsoft.com/office/officeart/2008/layout/LinedList"/>
    <dgm:cxn modelId="{EFCF664C-5507-44B1-9A94-67CFE2437322}" type="presParOf" srcId="{C2C5FCC2-FD2D-4D10-9236-58776E6BFC89}" destId="{0300602C-6233-43B4-AEF6-D54926B44807}" srcOrd="1" destOrd="0" presId="urn:microsoft.com/office/officeart/2008/layout/LinedList"/>
    <dgm:cxn modelId="{4B9A8654-C325-4963-ADB3-F086B6CC559D}" type="presParOf" srcId="{E84C9C91-4BFA-4175-BC9A-383FC4E03E5E}" destId="{190FF7CE-13B6-437B-81EA-FFBE95C0F1A6}" srcOrd="4" destOrd="0" presId="urn:microsoft.com/office/officeart/2008/layout/LinedList"/>
    <dgm:cxn modelId="{C11A50F4-0793-43F6-8BDD-373856EB0907}" type="presParOf" srcId="{E84C9C91-4BFA-4175-BC9A-383FC4E03E5E}" destId="{1E56B5EF-7B6C-42FF-A552-3F9516FDCD3C}" srcOrd="5" destOrd="0" presId="urn:microsoft.com/office/officeart/2008/layout/LinedList"/>
    <dgm:cxn modelId="{D88DF02F-F6F0-45DD-97D7-917F7495F591}" type="presParOf" srcId="{1E56B5EF-7B6C-42FF-A552-3F9516FDCD3C}" destId="{E4821D00-8F82-4F69-84B0-CE9EB024D28D}" srcOrd="0" destOrd="0" presId="urn:microsoft.com/office/officeart/2008/layout/LinedList"/>
    <dgm:cxn modelId="{1D96415B-160E-47FE-95DE-F98967BB7C0E}" type="presParOf" srcId="{1E56B5EF-7B6C-42FF-A552-3F9516FDCD3C}" destId="{A8DF5FBD-2F33-4C0D-9C0A-6526097D7101}" srcOrd="1" destOrd="0" presId="urn:microsoft.com/office/officeart/2008/layout/LinedList"/>
    <dgm:cxn modelId="{E4A54F72-D0D1-4C10-9A34-2F922B056C08}" type="presParOf" srcId="{E84C9C91-4BFA-4175-BC9A-383FC4E03E5E}" destId="{2C77F35E-A990-4AC4-8E33-89788FD753E2}" srcOrd="6" destOrd="0" presId="urn:microsoft.com/office/officeart/2008/layout/LinedList"/>
    <dgm:cxn modelId="{C0B38BE6-CDD8-4E78-B39F-CEF39DA0786B}" type="presParOf" srcId="{E84C9C91-4BFA-4175-BC9A-383FC4E03E5E}" destId="{92484AF1-0372-47BC-99FD-C88BC9E75FA4}" srcOrd="7" destOrd="0" presId="urn:microsoft.com/office/officeart/2008/layout/LinedList"/>
    <dgm:cxn modelId="{EB6AF7EE-04FC-4F2E-8185-2FD65693E5D5}" type="presParOf" srcId="{92484AF1-0372-47BC-99FD-C88BC9E75FA4}" destId="{71C7A310-7218-44E9-95F4-673F6C09FDF2}" srcOrd="0" destOrd="0" presId="urn:microsoft.com/office/officeart/2008/layout/LinedList"/>
    <dgm:cxn modelId="{254019BB-5A25-4CDC-9817-92015AD13902}" type="presParOf" srcId="{92484AF1-0372-47BC-99FD-C88BC9E75FA4}" destId="{197DF780-5E8F-4A1C-9BE0-299DDF0DC911}" srcOrd="1" destOrd="0" presId="urn:microsoft.com/office/officeart/2008/layout/LinedList"/>
    <dgm:cxn modelId="{C1EF3379-DCB6-4157-BD56-A877760FBE0C}" type="presParOf" srcId="{E84C9C91-4BFA-4175-BC9A-383FC4E03E5E}" destId="{C4F43DC5-6ABC-429F-BB4A-6FC753BCF876}" srcOrd="8" destOrd="0" presId="urn:microsoft.com/office/officeart/2008/layout/LinedList"/>
    <dgm:cxn modelId="{44ED5303-935D-4009-91E9-4ABEA8EAB8C4}" type="presParOf" srcId="{E84C9C91-4BFA-4175-BC9A-383FC4E03E5E}" destId="{7A396486-D8FE-40C7-BC64-929A446CB619}" srcOrd="9" destOrd="0" presId="urn:microsoft.com/office/officeart/2008/layout/LinedList"/>
    <dgm:cxn modelId="{AC0B0F55-245E-41E1-99A8-1AAC8DB20D4E}" type="presParOf" srcId="{7A396486-D8FE-40C7-BC64-929A446CB619}" destId="{5986B619-D17F-49EC-968D-E10740E1AF48}" srcOrd="0" destOrd="0" presId="urn:microsoft.com/office/officeart/2008/layout/LinedList"/>
    <dgm:cxn modelId="{599B5A2D-BC61-4D15-9D29-AAC4D9A1472F}" type="presParOf" srcId="{7A396486-D8FE-40C7-BC64-929A446CB619}" destId="{1F16F5C5-CB34-480B-8DE7-C3FA24E2A6F0}" srcOrd="1" destOrd="0" presId="urn:microsoft.com/office/officeart/2008/layout/LinedList"/>
    <dgm:cxn modelId="{D1BD65E0-D0B8-4780-9374-1E2444E02EF2}" type="presParOf" srcId="{E84C9C91-4BFA-4175-BC9A-383FC4E03E5E}" destId="{88183E0A-E5AC-4EAF-A192-A331F0E2497A}" srcOrd="10" destOrd="0" presId="urn:microsoft.com/office/officeart/2008/layout/LinedList"/>
    <dgm:cxn modelId="{182DF3DB-1AAB-4CD8-BBC8-DC5DFC93E5AF}" type="presParOf" srcId="{E84C9C91-4BFA-4175-BC9A-383FC4E03E5E}" destId="{415DFF9A-5745-44F3-A774-F9C36598F89B}" srcOrd="11" destOrd="0" presId="urn:microsoft.com/office/officeart/2008/layout/LinedList"/>
    <dgm:cxn modelId="{30FBC00D-1DA6-4D8D-9E2A-402957DDF81C}" type="presParOf" srcId="{415DFF9A-5745-44F3-A774-F9C36598F89B}" destId="{629757B0-B73A-4F72-9E5A-409796B1375B}" srcOrd="0" destOrd="0" presId="urn:microsoft.com/office/officeart/2008/layout/LinedList"/>
    <dgm:cxn modelId="{F4F0B0B9-4A87-4EB1-92F9-586F1E28F9F7}" type="presParOf" srcId="{415DFF9A-5745-44F3-A774-F9C36598F89B}" destId="{301F123D-65C8-4FAE-9CBA-7E546B00AB1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8B508-77E8-4A57-9151-642BA5A11BB6}">
      <dsp:nvSpPr>
        <dsp:cNvPr id="0" name=""/>
        <dsp:cNvSpPr/>
      </dsp:nvSpPr>
      <dsp:spPr>
        <a:xfrm>
          <a:off x="0" y="8307844"/>
          <a:ext cx="10298181" cy="9091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a:t>Supports Resilience and Land Use Planning</a:t>
          </a:r>
          <a:endParaRPr lang="en-US" sz="3000" kern="1200"/>
        </a:p>
      </dsp:txBody>
      <dsp:txXfrm>
        <a:off x="0" y="8307844"/>
        <a:ext cx="10298181" cy="909122"/>
      </dsp:txXfrm>
    </dsp:sp>
    <dsp:sp modelId="{CB0C83AE-9628-4CE4-B2D1-2532BE34FFD6}">
      <dsp:nvSpPr>
        <dsp:cNvPr id="0" name=""/>
        <dsp:cNvSpPr/>
      </dsp:nvSpPr>
      <dsp:spPr>
        <a:xfrm rot="10800000">
          <a:off x="0" y="6923250"/>
          <a:ext cx="10298181" cy="1398231"/>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a:t>Supports Future CIP and Bond Programs</a:t>
          </a:r>
          <a:endParaRPr lang="en-US" sz="3000" kern="1200"/>
        </a:p>
      </dsp:txBody>
      <dsp:txXfrm rot="10800000">
        <a:off x="0" y="6923250"/>
        <a:ext cx="10298181" cy="908529"/>
      </dsp:txXfrm>
    </dsp:sp>
    <dsp:sp modelId="{8D3DD017-0EAC-429E-A5A6-0779C3A6F3F2}">
      <dsp:nvSpPr>
        <dsp:cNvPr id="0" name=""/>
        <dsp:cNvSpPr/>
      </dsp:nvSpPr>
      <dsp:spPr>
        <a:xfrm rot="10800000">
          <a:off x="0" y="5538656"/>
          <a:ext cx="10298181" cy="1398231"/>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a:t>Supports Regional Coordination</a:t>
          </a:r>
          <a:endParaRPr lang="en-US" sz="3000" kern="1200"/>
        </a:p>
      </dsp:txBody>
      <dsp:txXfrm rot="10800000">
        <a:off x="0" y="5538656"/>
        <a:ext cx="10298181" cy="908529"/>
      </dsp:txXfrm>
    </dsp:sp>
    <dsp:sp modelId="{1C6D83BF-E18A-49A5-BF6B-5F330716A4AB}">
      <dsp:nvSpPr>
        <dsp:cNvPr id="0" name=""/>
        <dsp:cNvSpPr/>
      </dsp:nvSpPr>
      <dsp:spPr>
        <a:xfrm rot="10800000">
          <a:off x="0" y="4154062"/>
          <a:ext cx="10298181" cy="1398231"/>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a:t>Strengthens Grant Competitiveness Outside of the TWDB</a:t>
          </a:r>
          <a:endParaRPr lang="en-US" sz="3000" kern="1200"/>
        </a:p>
      </dsp:txBody>
      <dsp:txXfrm rot="10800000">
        <a:off x="0" y="4154062"/>
        <a:ext cx="10298181" cy="908529"/>
      </dsp:txXfrm>
    </dsp:sp>
    <dsp:sp modelId="{44CB57F6-9A0B-4586-8709-CB5212F51DE9}">
      <dsp:nvSpPr>
        <dsp:cNvPr id="0" name=""/>
        <dsp:cNvSpPr/>
      </dsp:nvSpPr>
      <dsp:spPr>
        <a:xfrm rot="10800000">
          <a:off x="0" y="2769467"/>
          <a:ext cx="10298181" cy="1398231"/>
        </a:xfrm>
        <a:prstGeom prst="upArrowCallou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a:t>Official Record of Total Need</a:t>
          </a:r>
          <a:endParaRPr lang="en-US" sz="3000" kern="1200"/>
        </a:p>
      </dsp:txBody>
      <dsp:txXfrm rot="10800000">
        <a:off x="0" y="2769467"/>
        <a:ext cx="10298181" cy="908529"/>
      </dsp:txXfrm>
    </dsp:sp>
    <dsp:sp modelId="{2AFEB640-8D6B-429D-B194-67067B1C7F5B}">
      <dsp:nvSpPr>
        <dsp:cNvPr id="0" name=""/>
        <dsp:cNvSpPr/>
      </dsp:nvSpPr>
      <dsp:spPr>
        <a:xfrm rot="10800000">
          <a:off x="0" y="1384873"/>
          <a:ext cx="10298181" cy="1398231"/>
        </a:xfrm>
        <a:prstGeom prst="upArrowCallou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a:t>Legislative and Political Visibility</a:t>
          </a:r>
          <a:endParaRPr lang="en-US" sz="3000" kern="1200"/>
        </a:p>
      </dsp:txBody>
      <dsp:txXfrm rot="10800000">
        <a:off x="0" y="1384873"/>
        <a:ext cx="10298181" cy="908529"/>
      </dsp:txXfrm>
    </dsp:sp>
    <dsp:sp modelId="{191F6981-CC0F-452E-B016-DC21DCEC624A}">
      <dsp:nvSpPr>
        <dsp:cNvPr id="0" name=""/>
        <dsp:cNvSpPr/>
      </dsp:nvSpPr>
      <dsp:spPr>
        <a:xfrm rot="10800000">
          <a:off x="0" y="279"/>
          <a:ext cx="10298181" cy="1398231"/>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a:t>Access to Funding Eligibility</a:t>
          </a:r>
          <a:endParaRPr lang="en-US" sz="3000" kern="1200"/>
        </a:p>
      </dsp:txBody>
      <dsp:txXfrm rot="10800000">
        <a:off x="0" y="279"/>
        <a:ext cx="10298181" cy="908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A6B21-2485-4D1F-944D-70E351D910F3}">
      <dsp:nvSpPr>
        <dsp:cNvPr id="0" name=""/>
        <dsp:cNvSpPr/>
      </dsp:nvSpPr>
      <dsp:spPr>
        <a:xfrm>
          <a:off x="0" y="4457"/>
          <a:ext cx="1137865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705457-DB3B-4BA2-B393-E259AE44B653}">
      <dsp:nvSpPr>
        <dsp:cNvPr id="0" name=""/>
        <dsp:cNvSpPr/>
      </dsp:nvSpPr>
      <dsp:spPr>
        <a:xfrm>
          <a:off x="0" y="4457"/>
          <a:ext cx="11378656" cy="1520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a:t>📧 Email: </a:t>
          </a:r>
          <a:r>
            <a:rPr lang="en-US" sz="4800" b="1" u="sng" kern="1200">
              <a:hlinkClick xmlns:r="http://schemas.openxmlformats.org/officeDocument/2006/relationships" r:id="rId1"/>
            </a:rPr>
            <a:t>SJRFPG.TechCon@freese.com</a:t>
          </a:r>
          <a:endParaRPr lang="en-US" sz="4800" kern="1200"/>
        </a:p>
      </dsp:txBody>
      <dsp:txXfrm>
        <a:off x="0" y="4457"/>
        <a:ext cx="11378656" cy="1520098"/>
      </dsp:txXfrm>
    </dsp:sp>
    <dsp:sp modelId="{AB51F4F8-58E9-46F4-B298-BEA7D6B59253}">
      <dsp:nvSpPr>
        <dsp:cNvPr id="0" name=""/>
        <dsp:cNvSpPr/>
      </dsp:nvSpPr>
      <dsp:spPr>
        <a:xfrm>
          <a:off x="0" y="1524556"/>
          <a:ext cx="11378656" cy="0"/>
        </a:xfrm>
        <a:prstGeom prst="line">
          <a:avLst/>
        </a:prstGeom>
        <a:solidFill>
          <a:schemeClr val="accent2">
            <a:hueOff val="-167625"/>
            <a:satOff val="-1932"/>
            <a:lumOff val="432"/>
            <a:alphaOff val="0"/>
          </a:schemeClr>
        </a:solidFill>
        <a:ln w="12700" cap="flat" cmpd="sng" algn="ctr">
          <a:solidFill>
            <a:schemeClr val="accent2">
              <a:hueOff val="-167625"/>
              <a:satOff val="-1932"/>
              <a:lumOff val="4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179911-E86D-458C-88A0-2DE8BE1BCF63}">
      <dsp:nvSpPr>
        <dsp:cNvPr id="0" name=""/>
        <dsp:cNvSpPr/>
      </dsp:nvSpPr>
      <dsp:spPr>
        <a:xfrm>
          <a:off x="0" y="1524556"/>
          <a:ext cx="11378656" cy="1520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a:t>🌐Website:</a:t>
          </a:r>
          <a:r>
            <a:rPr lang="en-US" sz="4800" kern="1200"/>
            <a:t> </a:t>
          </a:r>
          <a:r>
            <a:rPr lang="en-US" sz="4800" b="1" u="sng" kern="1200">
              <a:hlinkClick xmlns:r="http://schemas.openxmlformats.org/officeDocument/2006/relationships" r:id="rId2"/>
            </a:rPr>
            <a:t>sanjacintofloodplanning.org</a:t>
          </a:r>
          <a:endParaRPr lang="en-US" sz="4800" kern="1200"/>
        </a:p>
      </dsp:txBody>
      <dsp:txXfrm>
        <a:off x="0" y="1524556"/>
        <a:ext cx="11378656" cy="1520098"/>
      </dsp:txXfrm>
    </dsp:sp>
    <dsp:sp modelId="{190FF7CE-13B6-437B-81EA-FFBE95C0F1A6}">
      <dsp:nvSpPr>
        <dsp:cNvPr id="0" name=""/>
        <dsp:cNvSpPr/>
      </dsp:nvSpPr>
      <dsp:spPr>
        <a:xfrm>
          <a:off x="0" y="3044654"/>
          <a:ext cx="11378656" cy="0"/>
        </a:xfrm>
        <a:prstGeom prst="line">
          <a:avLst/>
        </a:prstGeom>
        <a:solidFill>
          <a:schemeClr val="accent2">
            <a:hueOff val="-335249"/>
            <a:satOff val="-3863"/>
            <a:lumOff val="864"/>
            <a:alphaOff val="0"/>
          </a:schemeClr>
        </a:solidFill>
        <a:ln w="12700" cap="flat" cmpd="sng" algn="ctr">
          <a:solidFill>
            <a:schemeClr val="accent2">
              <a:hueOff val="-335249"/>
              <a:satOff val="-3863"/>
              <a:lumOff val="8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821D00-8F82-4F69-84B0-CE9EB024D28D}">
      <dsp:nvSpPr>
        <dsp:cNvPr id="0" name=""/>
        <dsp:cNvSpPr/>
      </dsp:nvSpPr>
      <dsp:spPr>
        <a:xfrm>
          <a:off x="0" y="3044654"/>
          <a:ext cx="11378656" cy="1520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a:t>Samantha Haritos, CFM, ENV SP</a:t>
          </a:r>
          <a:endParaRPr lang="en-US" sz="4800" kern="1200"/>
        </a:p>
      </dsp:txBody>
      <dsp:txXfrm>
        <a:off x="0" y="3044654"/>
        <a:ext cx="11378656" cy="1520098"/>
      </dsp:txXfrm>
    </dsp:sp>
    <dsp:sp modelId="{2C77F35E-A990-4AC4-8E33-89788FD753E2}">
      <dsp:nvSpPr>
        <dsp:cNvPr id="0" name=""/>
        <dsp:cNvSpPr/>
      </dsp:nvSpPr>
      <dsp:spPr>
        <a:xfrm>
          <a:off x="0" y="4564753"/>
          <a:ext cx="11378656" cy="0"/>
        </a:xfrm>
        <a:prstGeom prst="line">
          <a:avLst/>
        </a:prstGeom>
        <a:solidFill>
          <a:schemeClr val="accent2">
            <a:hueOff val="-502874"/>
            <a:satOff val="-5795"/>
            <a:lumOff val="1295"/>
            <a:alphaOff val="0"/>
          </a:schemeClr>
        </a:solidFill>
        <a:ln w="12700" cap="flat" cmpd="sng" algn="ctr">
          <a:solidFill>
            <a:schemeClr val="accent2">
              <a:hueOff val="-502874"/>
              <a:satOff val="-5795"/>
              <a:lumOff val="12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C7A310-7218-44E9-95F4-673F6C09FDF2}">
      <dsp:nvSpPr>
        <dsp:cNvPr id="0" name=""/>
        <dsp:cNvSpPr/>
      </dsp:nvSpPr>
      <dsp:spPr>
        <a:xfrm>
          <a:off x="0" y="4564753"/>
          <a:ext cx="11378656" cy="1520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a:t>Coastal Communities Voting Member</a:t>
          </a:r>
          <a:endParaRPr lang="en-US" sz="4800" kern="1200"/>
        </a:p>
      </dsp:txBody>
      <dsp:txXfrm>
        <a:off x="0" y="4564753"/>
        <a:ext cx="11378656" cy="1520098"/>
      </dsp:txXfrm>
    </dsp:sp>
    <dsp:sp modelId="{C4F43DC5-6ABC-429F-BB4A-6FC753BCF876}">
      <dsp:nvSpPr>
        <dsp:cNvPr id="0" name=""/>
        <dsp:cNvSpPr/>
      </dsp:nvSpPr>
      <dsp:spPr>
        <a:xfrm>
          <a:off x="0" y="6084852"/>
          <a:ext cx="11378656" cy="0"/>
        </a:xfrm>
        <a:prstGeom prst="line">
          <a:avLst/>
        </a:prstGeom>
        <a:solidFill>
          <a:schemeClr val="accent2">
            <a:hueOff val="-670499"/>
            <a:satOff val="-7726"/>
            <a:lumOff val="1727"/>
            <a:alphaOff val="0"/>
          </a:schemeClr>
        </a:solidFill>
        <a:ln w="12700" cap="flat" cmpd="sng" algn="ctr">
          <a:solidFill>
            <a:schemeClr val="accent2">
              <a:hueOff val="-670499"/>
              <a:satOff val="-7726"/>
              <a:lumOff val="17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86B619-D17F-49EC-968D-E10740E1AF48}">
      <dsp:nvSpPr>
        <dsp:cNvPr id="0" name=""/>
        <dsp:cNvSpPr/>
      </dsp:nvSpPr>
      <dsp:spPr>
        <a:xfrm>
          <a:off x="0" y="6084852"/>
          <a:ext cx="11378656" cy="1520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a:t>SJRFP Committee</a:t>
          </a:r>
          <a:endParaRPr lang="en-US" sz="4800" kern="1200"/>
        </a:p>
      </dsp:txBody>
      <dsp:txXfrm>
        <a:off x="0" y="6084852"/>
        <a:ext cx="11378656" cy="1520098"/>
      </dsp:txXfrm>
    </dsp:sp>
    <dsp:sp modelId="{88183E0A-E5AC-4EAF-A192-A331F0E2497A}">
      <dsp:nvSpPr>
        <dsp:cNvPr id="0" name=""/>
        <dsp:cNvSpPr/>
      </dsp:nvSpPr>
      <dsp:spPr>
        <a:xfrm>
          <a:off x="0" y="7604950"/>
          <a:ext cx="11378656" cy="0"/>
        </a:xfrm>
        <a:prstGeom prst="line">
          <a:avLst/>
        </a:prstGeom>
        <a:solidFill>
          <a:schemeClr val="accent2">
            <a:hueOff val="-838123"/>
            <a:satOff val="-9658"/>
            <a:lumOff val="2159"/>
            <a:alphaOff val="0"/>
          </a:schemeClr>
        </a:solidFill>
        <a:ln w="12700" cap="flat" cmpd="sng" algn="ctr">
          <a:solidFill>
            <a:schemeClr val="accent2">
              <a:hueOff val="-838123"/>
              <a:satOff val="-9658"/>
              <a:lumOff val="21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9757B0-B73A-4F72-9E5A-409796B1375B}">
      <dsp:nvSpPr>
        <dsp:cNvPr id="0" name=""/>
        <dsp:cNvSpPr/>
      </dsp:nvSpPr>
      <dsp:spPr>
        <a:xfrm>
          <a:off x="0" y="7604950"/>
          <a:ext cx="11378656" cy="1520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b="1" kern="1200">
              <a:hlinkClick xmlns:r="http://schemas.openxmlformats.org/officeDocument/2006/relationships" r:id="rId3"/>
            </a:rPr>
            <a:t>sharitos@ardurra.com</a:t>
          </a:r>
          <a:endParaRPr lang="en-US" sz="4800" kern="1200"/>
        </a:p>
      </dsp:txBody>
      <dsp:txXfrm>
        <a:off x="0" y="7604950"/>
        <a:ext cx="11378656" cy="152009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BDBDEC5-083F-483F-8BE2-1CB0FC73FD91}" type="datetimeFigureOut">
              <a:rPr lang="en-US" smtClean="0"/>
              <a:t>7/14/2026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64DA7B0E-8F33-4D1F-B70B-8BF733C0694C}" type="slidenum">
              <a:rPr lang="en-US" smtClean="0"/>
              <a:t>‹#›</a:t>
            </a:fld>
            <a:endParaRPr lang="en-US"/>
          </a:p>
        </p:txBody>
      </p:sp>
    </p:spTree>
    <p:extLst>
      <p:ext uri="{BB962C8B-B14F-4D97-AF65-F5344CB8AC3E}">
        <p14:creationId xmlns:p14="http://schemas.microsoft.com/office/powerpoint/2010/main" val="342032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5E123C-5694-4226-A45D-905EA5A8DB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550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4850" b="1" i="0">
                <a:solidFill>
                  <a:srgbClr val="002F56"/>
                </a:solidFill>
                <a:latin typeface="Arial"/>
                <a:cs typeface="Aria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50" b="1" i="0">
                <a:solidFill>
                  <a:srgbClr val="002F5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7" name="Date Placeholder 6">
            <a:extLst>
              <a:ext uri="{FF2B5EF4-FFF2-40B4-BE49-F238E27FC236}">
                <a16:creationId xmlns:a16="http://schemas.microsoft.com/office/drawing/2014/main" id="{DE1D2F39-BB62-036D-1986-2F46C57964A1}"/>
              </a:ext>
            </a:extLst>
          </p:cNvPr>
          <p:cNvSpPr>
            <a:spLocks noGrp="1"/>
          </p:cNvSpPr>
          <p:nvPr>
            <p:ph type="dt" sz="half" idx="10"/>
          </p:nvPr>
        </p:nvSpPr>
        <p:spPr/>
        <p:txBody>
          <a:bodyPr/>
          <a:lstStyle/>
          <a:p>
            <a:fld id="{1D8BD707-D9CF-40AE-B4C6-C98DA3205C09}" type="datetimeFigureOut">
              <a:rPr lang="en-US" smtClean="0"/>
              <a:t>7/14/2026</a:t>
            </a:fld>
            <a:endParaRPr lang="en-US"/>
          </a:p>
        </p:txBody>
      </p:sp>
      <p:sp>
        <p:nvSpPr>
          <p:cNvPr id="8" name="Footer Placeholder 7">
            <a:extLst>
              <a:ext uri="{FF2B5EF4-FFF2-40B4-BE49-F238E27FC236}">
                <a16:creationId xmlns:a16="http://schemas.microsoft.com/office/drawing/2014/main" id="{D159E475-2AC0-454B-029F-3A7585A01AAD}"/>
              </a:ext>
            </a:extLst>
          </p:cNvPr>
          <p:cNvSpPr>
            <a:spLocks noGrp="1"/>
          </p:cNvSpPr>
          <p:nvPr>
            <p:ph type="ftr" sz="quarter" idx="11"/>
          </p:nvPr>
        </p:nvSpPr>
        <p:spPr>
          <a:xfrm>
            <a:off x="6835394" y="10517696"/>
            <a:ext cx="6433312" cy="276999"/>
          </a:xfrm>
        </p:spPr>
        <p:txBody>
          <a:bodyPr/>
          <a:lstStyle/>
          <a:p>
            <a:r>
              <a:rPr lang="en-US"/>
              <a:t>Region 6 RFPG</a:t>
            </a:r>
          </a:p>
        </p:txBody>
      </p:sp>
      <p:sp>
        <p:nvSpPr>
          <p:cNvPr id="9" name="Slide Number Placeholder 8">
            <a:extLst>
              <a:ext uri="{FF2B5EF4-FFF2-40B4-BE49-F238E27FC236}">
                <a16:creationId xmlns:a16="http://schemas.microsoft.com/office/drawing/2014/main" id="{D07417DE-DFAE-918A-60E1-40BDBC371755}"/>
              </a:ext>
            </a:extLst>
          </p:cNvPr>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50" b="1" i="0">
                <a:solidFill>
                  <a:srgbClr val="002F56"/>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50" b="1" i="0">
                <a:solidFill>
                  <a:srgbClr val="002F5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F0C79-30F2-439A-8F35-FC5ED2486744}"/>
              </a:ext>
            </a:extLst>
          </p:cNvPr>
          <p:cNvSpPr>
            <a:spLocks noGrp="1"/>
          </p:cNvSpPr>
          <p:nvPr>
            <p:ph type="ctrTitle"/>
          </p:nvPr>
        </p:nvSpPr>
        <p:spPr>
          <a:xfrm>
            <a:off x="0" y="3"/>
            <a:ext cx="20104100" cy="2178095"/>
          </a:xfrm>
          <a:noFill/>
        </p:spPr>
        <p:txBody>
          <a:bodyPr anchor="ctr"/>
          <a:lstStyle>
            <a:lvl1pPr algn="l">
              <a:defRPr sz="9894">
                <a:solidFill>
                  <a:srgbClr val="0E5C68"/>
                </a:solidFill>
              </a:defRPr>
            </a:lvl1pPr>
          </a:lstStyle>
          <a:p>
            <a:r>
              <a:rPr lang="en-US" dirty="0"/>
              <a:t>Click to edit Master title style</a:t>
            </a:r>
          </a:p>
        </p:txBody>
      </p:sp>
      <p:sp>
        <p:nvSpPr>
          <p:cNvPr id="18" name="Content Placeholder 17">
            <a:extLst>
              <a:ext uri="{FF2B5EF4-FFF2-40B4-BE49-F238E27FC236}">
                <a16:creationId xmlns:a16="http://schemas.microsoft.com/office/drawing/2014/main" id="{5566E6E4-8558-456D-ACDC-82163552F1A1}"/>
              </a:ext>
            </a:extLst>
          </p:cNvPr>
          <p:cNvSpPr>
            <a:spLocks noGrp="1"/>
          </p:cNvSpPr>
          <p:nvPr>
            <p:ph sz="quarter" idx="10" hasCustomPrompt="1"/>
          </p:nvPr>
        </p:nvSpPr>
        <p:spPr>
          <a:xfrm>
            <a:off x="12523180" y="5058306"/>
            <a:ext cx="7253707" cy="1078064"/>
          </a:xfrm>
        </p:spPr>
        <p:txBody>
          <a:bodyPr anchor="ctr">
            <a:normAutofit/>
          </a:bodyPr>
          <a:lstStyle>
            <a:lvl1pPr marL="0" indent="0" algn="ctr">
              <a:buNone/>
              <a:defRPr sz="3958">
                <a:solidFill>
                  <a:srgbClr val="0E5C68"/>
                </a:solidFill>
              </a:defRPr>
            </a:lvl1pPr>
          </a:lstStyle>
          <a:p>
            <a:pPr lvl="0"/>
            <a:r>
              <a:rPr lang="en-US" dirty="0"/>
              <a:t>Date</a:t>
            </a:r>
          </a:p>
        </p:txBody>
      </p:sp>
      <p:pic>
        <p:nvPicPr>
          <p:cNvPr id="7" name="Picture 6" descr="A picture containing graphical user interface&#10;&#10;Description automatically generated">
            <a:extLst>
              <a:ext uri="{FF2B5EF4-FFF2-40B4-BE49-F238E27FC236}">
                <a16:creationId xmlns:a16="http://schemas.microsoft.com/office/drawing/2014/main" id="{A17819FE-151F-8B3B-7722-EA138870DC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77707" y="2521554"/>
            <a:ext cx="9821684" cy="2295391"/>
          </a:xfrm>
          <a:prstGeom prst="rect">
            <a:avLst/>
          </a:prstGeom>
        </p:spPr>
      </p:pic>
    </p:spTree>
    <p:extLst>
      <p:ext uri="{BB962C8B-B14F-4D97-AF65-F5344CB8AC3E}">
        <p14:creationId xmlns:p14="http://schemas.microsoft.com/office/powerpoint/2010/main" val="1275068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E693-4E7E-4A24-82E5-5B545D51D5B3}"/>
              </a:ext>
            </a:extLst>
          </p:cNvPr>
          <p:cNvSpPr>
            <a:spLocks noGrp="1"/>
          </p:cNvSpPr>
          <p:nvPr>
            <p:ph type="title"/>
          </p:nvPr>
        </p:nvSpPr>
        <p:spPr>
          <a:xfrm>
            <a:off x="1384776" y="753957"/>
            <a:ext cx="6484095" cy="2638848"/>
          </a:xfrm>
          <a:noFill/>
        </p:spPr>
        <p:txBody>
          <a:bodyPr anchor="b"/>
          <a:lstStyle>
            <a:lvl1pPr>
              <a:defRPr sz="5277">
                <a:solidFill>
                  <a:srgbClr val="0E5C68"/>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D1A75A7-52FA-44C2-B274-F85743D83DF8}"/>
              </a:ext>
            </a:extLst>
          </p:cNvPr>
          <p:cNvSpPr>
            <a:spLocks noGrp="1"/>
          </p:cNvSpPr>
          <p:nvPr>
            <p:ph idx="1"/>
          </p:nvPr>
        </p:nvSpPr>
        <p:spPr>
          <a:xfrm>
            <a:off x="8546861" y="1628338"/>
            <a:ext cx="10177701" cy="8036969"/>
          </a:xfrm>
        </p:spPr>
        <p:txBody>
          <a:bodyPr/>
          <a:lstStyle>
            <a:lvl1pPr>
              <a:defRPr sz="5277"/>
            </a:lvl1pPr>
            <a:lvl2pPr>
              <a:defRPr sz="4617">
                <a:solidFill>
                  <a:srgbClr val="3A9C8C"/>
                </a:solidFill>
              </a:defRPr>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73B1090-9DAF-42C1-8475-A0DA0B69D611}"/>
              </a:ext>
            </a:extLst>
          </p:cNvPr>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en-US"/>
              <a:t>Click to edit Master text styles</a:t>
            </a:r>
          </a:p>
        </p:txBody>
      </p:sp>
      <p:sp>
        <p:nvSpPr>
          <p:cNvPr id="5" name="Date Placeholder 4">
            <a:extLst>
              <a:ext uri="{FF2B5EF4-FFF2-40B4-BE49-F238E27FC236}">
                <a16:creationId xmlns:a16="http://schemas.microsoft.com/office/drawing/2014/main" id="{DDD2329C-E59E-4D67-B2B7-05468BD510B0}"/>
              </a:ext>
            </a:extLst>
          </p:cNvPr>
          <p:cNvSpPr>
            <a:spLocks noGrp="1"/>
          </p:cNvSpPr>
          <p:nvPr>
            <p:ph type="dt" sz="half" idx="10"/>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fld id="{AEA607F7-BB02-4212-B763-78082905D06A}" type="datetimeFigureOut">
              <a:rPr kumimoji="0" lang="en-US" sz="1979" b="0" i="0" u="none" strike="noStrike" kern="0" cap="none" spc="0" normalizeH="0" baseline="0" noProof="0" smtClean="0">
                <a:ln>
                  <a:noFill/>
                </a:ln>
                <a:solidFill>
                  <a:srgbClr val="0E5C68"/>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7/14/2026</a:t>
            </a:fld>
            <a:endParaRPr kumimoji="0" lang="en-US" sz="1979" b="0" i="0" u="none" strike="noStrike" kern="0" cap="none" spc="0" normalizeH="0" baseline="0" noProof="0">
              <a:ln>
                <a:noFill/>
              </a:ln>
              <a:solidFill>
                <a:srgbClr val="0E5C68"/>
              </a:solidFill>
              <a:effectLst/>
              <a:uLnTx/>
              <a:uFillTx/>
            </a:endParaRPr>
          </a:p>
        </p:txBody>
      </p:sp>
      <p:sp>
        <p:nvSpPr>
          <p:cNvPr id="6" name="Footer Placeholder 5">
            <a:extLst>
              <a:ext uri="{FF2B5EF4-FFF2-40B4-BE49-F238E27FC236}">
                <a16:creationId xmlns:a16="http://schemas.microsoft.com/office/drawing/2014/main" id="{6A0CA935-9461-411C-9227-BBA1B97E6399}"/>
              </a:ext>
            </a:extLst>
          </p:cNvPr>
          <p:cNvSpPr>
            <a:spLocks noGrp="1"/>
          </p:cNvSpPr>
          <p:nvPr>
            <p:ph type="ftr" sz="quarter" idx="1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79" b="0" i="0" u="none" strike="noStrike" kern="0" cap="none" spc="0" normalizeH="0" baseline="0" noProof="0">
              <a:ln>
                <a:noFill/>
              </a:ln>
              <a:solidFill>
                <a:srgbClr val="0E5C68"/>
              </a:solidFill>
              <a:effectLst/>
              <a:uLnTx/>
              <a:uFillTx/>
            </a:endParaRPr>
          </a:p>
        </p:txBody>
      </p:sp>
      <p:sp>
        <p:nvSpPr>
          <p:cNvPr id="7" name="Slide Number Placeholder 6">
            <a:extLst>
              <a:ext uri="{FF2B5EF4-FFF2-40B4-BE49-F238E27FC236}">
                <a16:creationId xmlns:a16="http://schemas.microsoft.com/office/drawing/2014/main" id="{4E8041E7-DEE2-43DC-AA55-AA7D9D84BA7D}"/>
              </a:ext>
            </a:extLst>
          </p:cNvPr>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769D548-F73A-4113-A401-FEC6AE7FB390}" type="slidenum">
              <a:rPr kumimoji="0" lang="en-US" sz="1979" b="0" i="0" u="none" strike="noStrike" kern="0" cap="none" spc="0" normalizeH="0" baseline="0" noProof="0" smtClean="0">
                <a:ln>
                  <a:noFill/>
                </a:ln>
                <a:solidFill>
                  <a:srgbClr val="0E5C68"/>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US" sz="1979" b="0" i="0" u="none" strike="noStrike" kern="0" cap="none" spc="0" normalizeH="0" baseline="0" noProof="0">
              <a:ln>
                <a:noFill/>
              </a:ln>
              <a:solidFill>
                <a:srgbClr val="0E5C68"/>
              </a:solidFill>
              <a:effectLst/>
              <a:uLnTx/>
              <a:uFillTx/>
            </a:endParaRPr>
          </a:p>
        </p:txBody>
      </p:sp>
    </p:spTree>
    <p:extLst>
      <p:ext uri="{BB962C8B-B14F-4D97-AF65-F5344CB8AC3E}">
        <p14:creationId xmlns:p14="http://schemas.microsoft.com/office/powerpoint/2010/main" val="3151635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92836" y="1704039"/>
            <a:ext cx="1283970" cy="767080"/>
          </a:xfrm>
          <a:prstGeom prst="rect">
            <a:avLst/>
          </a:prstGeom>
        </p:spPr>
        <p:txBody>
          <a:bodyPr wrap="square" lIns="0" tIns="0" rIns="0" bIns="0">
            <a:spAutoFit/>
          </a:bodyPr>
          <a:lstStyle>
            <a:lvl1pPr>
              <a:defRPr sz="4850" b="1" i="0">
                <a:solidFill>
                  <a:srgbClr val="002F56"/>
                </a:solidFill>
                <a:latin typeface="Arial"/>
                <a:cs typeface="Arial"/>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7/14/2026</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8481B-2F97-41FC-9B36-9A0B83450297}"/>
              </a:ext>
            </a:extLst>
          </p:cNvPr>
          <p:cNvSpPr>
            <a:spLocks noGrp="1"/>
          </p:cNvSpPr>
          <p:nvPr>
            <p:ph type="title"/>
          </p:nvPr>
        </p:nvSpPr>
        <p:spPr>
          <a:xfrm>
            <a:off x="0" y="0"/>
            <a:ext cx="20104100" cy="1809496"/>
          </a:xfrm>
          <a:prstGeom prst="rect">
            <a:avLst/>
          </a:prstGeom>
          <a:solidFill>
            <a:srgbClr val="0E5C68"/>
          </a:solid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BA6FDF1-746D-4A11-9658-64823FB7C3B5}"/>
              </a:ext>
            </a:extLst>
          </p:cNvPr>
          <p:cNvSpPr>
            <a:spLocks noGrp="1"/>
          </p:cNvSpPr>
          <p:nvPr>
            <p:ph type="body" idx="1"/>
          </p:nvPr>
        </p:nvSpPr>
        <p:spPr>
          <a:xfrm>
            <a:off x="623421" y="2276370"/>
            <a:ext cx="18876591" cy="78774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CD2647-5334-419F-8867-9D68C418A7D6}"/>
              </a:ext>
            </a:extLst>
          </p:cNvPr>
          <p:cNvSpPr>
            <a:spLocks noGrp="1"/>
          </p:cNvSpPr>
          <p:nvPr>
            <p:ph type="dt" sz="half" idx="2"/>
          </p:nvPr>
        </p:nvSpPr>
        <p:spPr>
          <a:xfrm>
            <a:off x="623420" y="10482091"/>
            <a:ext cx="4523423" cy="602118"/>
          </a:xfrm>
          <a:prstGeom prst="rect">
            <a:avLst/>
          </a:prstGeom>
        </p:spPr>
        <p:txBody>
          <a:bodyPr vert="horz" lIns="91440" tIns="45720" rIns="91440" bIns="45720" rtlCol="0" anchor="ctr"/>
          <a:lstStyle>
            <a:lvl1pPr algn="l">
              <a:defRPr sz="1979">
                <a:solidFill>
                  <a:srgbClr val="0E5C68"/>
                </a:solidFill>
              </a:defRPr>
            </a:lvl1pPr>
          </a:lstStyle>
          <a:p>
            <a:fld id="{AEA607F7-BB02-4212-B763-78082905D06A}" type="datetimeFigureOut">
              <a:rPr lang="en-US" smtClean="0"/>
              <a:pPr/>
              <a:t>7/14/2026</a:t>
            </a:fld>
            <a:endParaRPr lang="en-US" dirty="0"/>
          </a:p>
        </p:txBody>
      </p:sp>
      <p:sp>
        <p:nvSpPr>
          <p:cNvPr id="5" name="Footer Placeholder 4">
            <a:extLst>
              <a:ext uri="{FF2B5EF4-FFF2-40B4-BE49-F238E27FC236}">
                <a16:creationId xmlns:a16="http://schemas.microsoft.com/office/drawing/2014/main" id="{F78BE3E9-3F72-42F1-B21E-267738D75199}"/>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rgbClr val="0E5C68"/>
                </a:solidFill>
              </a:defRPr>
            </a:lvl1pPr>
          </a:lstStyle>
          <a:p>
            <a:endParaRPr lang="en-US" dirty="0"/>
          </a:p>
        </p:txBody>
      </p:sp>
      <p:sp>
        <p:nvSpPr>
          <p:cNvPr id="6" name="Slide Number Placeholder 5">
            <a:extLst>
              <a:ext uri="{FF2B5EF4-FFF2-40B4-BE49-F238E27FC236}">
                <a16:creationId xmlns:a16="http://schemas.microsoft.com/office/drawing/2014/main" id="{4EA6E04C-AAB9-4D87-B0FF-2760F7165C36}"/>
              </a:ext>
            </a:extLst>
          </p:cNvPr>
          <p:cNvSpPr>
            <a:spLocks noGrp="1"/>
          </p:cNvSpPr>
          <p:nvPr>
            <p:ph type="sldNum" sz="quarter" idx="4"/>
          </p:nvPr>
        </p:nvSpPr>
        <p:spPr>
          <a:xfrm>
            <a:off x="14976588" y="10482091"/>
            <a:ext cx="4523423" cy="602118"/>
          </a:xfrm>
          <a:prstGeom prst="rect">
            <a:avLst/>
          </a:prstGeom>
        </p:spPr>
        <p:txBody>
          <a:bodyPr vert="horz" lIns="91440" tIns="45720" rIns="91440" bIns="45720" rtlCol="0" anchor="ctr"/>
          <a:lstStyle>
            <a:lvl1pPr algn="r">
              <a:defRPr sz="1979">
                <a:solidFill>
                  <a:srgbClr val="0E5C68"/>
                </a:solidFill>
              </a:defRPr>
            </a:lvl1pPr>
          </a:lstStyle>
          <a:p>
            <a:fld id="{2769D548-F73A-4113-A401-FEC6AE7FB390}" type="slidenum">
              <a:rPr lang="en-US" smtClean="0"/>
              <a:pPr/>
              <a:t>‹#›</a:t>
            </a:fld>
            <a:endParaRPr lang="en-US" dirty="0"/>
          </a:p>
        </p:txBody>
      </p:sp>
    </p:spTree>
    <p:extLst>
      <p:ext uri="{BB962C8B-B14F-4D97-AF65-F5344CB8AC3E}">
        <p14:creationId xmlns:p14="http://schemas.microsoft.com/office/powerpoint/2010/main" val="1908901733"/>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1507846" rtl="0" eaLnBrk="1" latinLnBrk="0" hangingPunct="1">
        <a:lnSpc>
          <a:spcPct val="90000"/>
        </a:lnSpc>
        <a:spcBef>
          <a:spcPct val="0"/>
        </a:spcBef>
        <a:buNone/>
        <a:defRPr sz="7256" b="1" kern="1200">
          <a:solidFill>
            <a:schemeClr val="bg1"/>
          </a:solidFill>
          <a:latin typeface="Trebuchet MS" panose="020B0603020202020204" pitchFamily="34" charset="0"/>
          <a:ea typeface="+mj-ea"/>
          <a:cs typeface="+mj-cs"/>
        </a:defRPr>
      </a:lvl1pPr>
    </p:titleStyle>
    <p:bodyStyle>
      <a:lvl1pPr marL="0" indent="0" algn="l" defTabSz="1507846" rtl="0" eaLnBrk="1" latinLnBrk="0" hangingPunct="1">
        <a:lnSpc>
          <a:spcPct val="90000"/>
        </a:lnSpc>
        <a:spcBef>
          <a:spcPts val="1649"/>
        </a:spcBef>
        <a:buFont typeface="Arial" panose="020B0604020202020204" pitchFamily="34" charset="0"/>
        <a:buNone/>
        <a:defRPr sz="4617" kern="1200">
          <a:solidFill>
            <a:srgbClr val="09262C"/>
          </a:solidFill>
          <a:latin typeface="Trebuchet MS" panose="020B0603020202020204" pitchFamily="34" charset="0"/>
          <a:ea typeface="+mn-ea"/>
          <a:cs typeface="+mn-cs"/>
        </a:defRPr>
      </a:lvl1pPr>
      <a:lvl2pPr marL="759158" indent="-384816" algn="l" defTabSz="1507846" rtl="0" eaLnBrk="1" latinLnBrk="0" hangingPunct="1">
        <a:lnSpc>
          <a:spcPct val="90000"/>
        </a:lnSpc>
        <a:spcBef>
          <a:spcPts val="824"/>
        </a:spcBef>
        <a:buFont typeface="Arial" panose="020B0604020202020204" pitchFamily="34" charset="0"/>
        <a:buChar char="•"/>
        <a:defRPr sz="3958" kern="1200">
          <a:solidFill>
            <a:srgbClr val="09262C"/>
          </a:solidFill>
          <a:latin typeface="Trebuchet MS" panose="020B0603020202020204" pitchFamily="34" charset="0"/>
          <a:ea typeface="+mn-ea"/>
          <a:cs typeface="+mn-cs"/>
        </a:defRPr>
      </a:lvl2pPr>
      <a:lvl3pPr marL="1507846" indent="-374344" algn="l" defTabSz="1507846" rtl="0" eaLnBrk="1" latinLnBrk="0" hangingPunct="1">
        <a:lnSpc>
          <a:spcPct val="90000"/>
        </a:lnSpc>
        <a:spcBef>
          <a:spcPts val="824"/>
        </a:spcBef>
        <a:buFont typeface="Arial" panose="020B0604020202020204" pitchFamily="34" charset="0"/>
        <a:buChar char="•"/>
        <a:defRPr sz="3298" kern="1200">
          <a:solidFill>
            <a:srgbClr val="09262C"/>
          </a:solidFill>
          <a:latin typeface="Trebuchet MS" panose="020B0603020202020204" pitchFamily="34" charset="0"/>
          <a:ea typeface="+mn-ea"/>
          <a:cs typeface="+mn-cs"/>
        </a:defRPr>
      </a:lvl3pPr>
      <a:lvl4pPr marL="2267004" indent="-384816" algn="l" defTabSz="1507846" rtl="0" eaLnBrk="1" latinLnBrk="0" hangingPunct="1">
        <a:lnSpc>
          <a:spcPct val="90000"/>
        </a:lnSpc>
        <a:spcBef>
          <a:spcPts val="824"/>
        </a:spcBef>
        <a:buFont typeface="Arial" panose="020B0604020202020204" pitchFamily="34" charset="0"/>
        <a:buChar char="•"/>
        <a:defRPr sz="2968" kern="1200">
          <a:solidFill>
            <a:srgbClr val="09262C"/>
          </a:solidFill>
          <a:latin typeface="Trebuchet MS" panose="020B0603020202020204" pitchFamily="34" charset="0"/>
          <a:ea typeface="+mn-ea"/>
          <a:cs typeface="+mn-cs"/>
        </a:defRPr>
      </a:lvl4pPr>
      <a:lvl5pPr marL="3015691" indent="-374344" algn="l" defTabSz="1507846" rtl="0" eaLnBrk="1" latinLnBrk="0" hangingPunct="1">
        <a:lnSpc>
          <a:spcPct val="90000"/>
        </a:lnSpc>
        <a:spcBef>
          <a:spcPts val="824"/>
        </a:spcBef>
        <a:buFont typeface="Arial" panose="020B0604020202020204" pitchFamily="34" charset="0"/>
        <a:buChar char="•"/>
        <a:tabLst>
          <a:tab pos="3015691" algn="l"/>
        </a:tabLst>
        <a:defRPr sz="2968" kern="1200">
          <a:solidFill>
            <a:srgbClr val="09262C"/>
          </a:solidFill>
          <a:latin typeface="Trebuchet MS" panose="020B0603020202020204" pitchFamily="34" charset="0"/>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twdb.texas.gov/financial/programs/fif/bca.asp?utm_source=chatgpt.com" TargetMode="External"/><Relationship Id="rId2" Type="http://schemas.openxmlformats.org/officeDocument/2006/relationships/hyperlink" Target="https://www.twdb.texas.gov/home/tabs/doc/hot/NBS-Public-Comment-Notice.pdf"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sanjacintofloodplanning.org/contact-us/" TargetMode="External"/><Relationship Id="rId3" Type="http://schemas.openxmlformats.org/officeDocument/2006/relationships/hyperlink" Target="https://sanjacintofloodplanning.org/distribution-list/" TargetMode="External"/><Relationship Id="rId7" Type="http://schemas.openxmlformats.org/officeDocument/2006/relationships/hyperlink" Target="https://sanjacintofloodplanning.org/" TargetMode="External"/><Relationship Id="rId2" Type="http://schemas.openxmlformats.org/officeDocument/2006/relationships/hyperlink" Target="https://sanjacintofloodplanning.org/meetings/" TargetMode="External"/><Relationship Id="rId1" Type="http://schemas.openxmlformats.org/officeDocument/2006/relationships/slideLayout" Target="../slideLayouts/slideLayout7.xml"/><Relationship Id="rId6" Type="http://schemas.openxmlformats.org/officeDocument/2006/relationships/hyperlink" Target="mailto:SJRFPG.TechCon@freese.com" TargetMode="External"/><Relationship Id="rId5" Type="http://schemas.openxmlformats.org/officeDocument/2006/relationships/hyperlink" Target="https://freese.mysocialpinpoint.com/san-jacinto-flood-plan/home/" TargetMode="External"/><Relationship Id="rId4" Type="http://schemas.openxmlformats.org/officeDocument/2006/relationships/hyperlink" Target="https://ardurra-my.sharepoint.com/personal/sharitos_ardurra_com/Documents/Documents/TWDB/sanjacintofloodplanning.org"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ardurra-my.sharepoint.com/personal/sharitos_ardurra_com/Documents/Documents/TWDB/sanjacintofloodplanning.or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ardurra-my.sharepoint.com/personal/sharitos_ardurra_com/Documents/Documents/TWDB/sanjacintofloodplanning.org"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EBC56C0-6670-40FC-AC08-7BD4C1A22310}"/>
              </a:ext>
            </a:extLst>
          </p:cNvPr>
          <p:cNvSpPr>
            <a:spLocks noGrp="1"/>
          </p:cNvSpPr>
          <p:nvPr>
            <p:ph type="ctrTitle"/>
          </p:nvPr>
        </p:nvSpPr>
        <p:spPr/>
        <p:txBody>
          <a:bodyPr>
            <a:normAutofit/>
          </a:bodyPr>
          <a:lstStyle/>
          <a:p>
            <a:pPr algn="ctr"/>
            <a:r>
              <a:rPr lang="en-US" sz="8000" dirty="0">
                <a:latin typeface="Aptos Black" panose="020F0502020204030204" pitchFamily="34" charset="0"/>
              </a:rPr>
              <a:t>Educational Outreach Presentation</a:t>
            </a:r>
          </a:p>
        </p:txBody>
      </p:sp>
      <p:sp>
        <p:nvSpPr>
          <p:cNvPr id="10" name="Content Placeholder 9">
            <a:extLst>
              <a:ext uri="{FF2B5EF4-FFF2-40B4-BE49-F238E27FC236}">
                <a16:creationId xmlns:a16="http://schemas.microsoft.com/office/drawing/2014/main" id="{D408BDD9-8EE6-4639-A4DF-2E6627076560}"/>
              </a:ext>
            </a:extLst>
          </p:cNvPr>
          <p:cNvSpPr>
            <a:spLocks noGrp="1"/>
          </p:cNvSpPr>
          <p:nvPr>
            <p:ph sz="quarter" idx="10"/>
          </p:nvPr>
        </p:nvSpPr>
        <p:spPr/>
        <p:txBody>
          <a:bodyPr/>
          <a:lstStyle/>
          <a:p>
            <a:r>
              <a:rPr lang="en-US" dirty="0">
                <a:latin typeface="Abidi"/>
              </a:rPr>
              <a:t>July 15, 2026</a:t>
            </a:r>
          </a:p>
        </p:txBody>
      </p:sp>
    </p:spTree>
    <p:extLst>
      <p:ext uri="{BB962C8B-B14F-4D97-AF65-F5344CB8AC3E}">
        <p14:creationId xmlns:p14="http://schemas.microsoft.com/office/powerpoint/2010/main" val="1051726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8E72A-CC95-EBFF-59A3-7FE177DF44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A9AA92-1390-1B83-8CFA-E8D87FFA2042}"/>
              </a:ext>
            </a:extLst>
          </p:cNvPr>
          <p:cNvSpPr>
            <a:spLocks noGrp="1"/>
          </p:cNvSpPr>
          <p:nvPr>
            <p:ph type="title"/>
          </p:nvPr>
        </p:nvSpPr>
        <p:spPr>
          <a:xfrm>
            <a:off x="1384776" y="530023"/>
            <a:ext cx="9009526" cy="1410745"/>
          </a:xfrm>
        </p:spPr>
        <p:txBody>
          <a:bodyPr>
            <a:normAutofit fontScale="90000"/>
          </a:bodyPr>
          <a:lstStyle/>
          <a:p>
            <a:r>
              <a:rPr lang="en-US" sz="6000">
                <a:solidFill>
                  <a:schemeClr val="tx2"/>
                </a:solidFill>
                <a:latin typeface="Aptos Black" panose="020B0004020202020204" pitchFamily="34" charset="0"/>
              </a:rPr>
              <a:t>Flood Infrastructure Fund (FIF) – Tips</a:t>
            </a:r>
            <a:endParaRPr lang="en-US" sz="6000" dirty="0">
              <a:solidFill>
                <a:schemeClr val="tx2"/>
              </a:solidFill>
              <a:latin typeface="Aptos Black" panose="020B0004020202020204" pitchFamily="34" charset="0"/>
            </a:endParaRPr>
          </a:p>
        </p:txBody>
      </p:sp>
      <p:sp>
        <p:nvSpPr>
          <p:cNvPr id="8" name="TextBox 7">
            <a:extLst>
              <a:ext uri="{FF2B5EF4-FFF2-40B4-BE49-F238E27FC236}">
                <a16:creationId xmlns:a16="http://schemas.microsoft.com/office/drawing/2014/main" id="{5B441610-B855-BF03-CCB4-2B68FAD09311}"/>
              </a:ext>
            </a:extLst>
          </p:cNvPr>
          <p:cNvSpPr txBox="1"/>
          <p:nvPr/>
        </p:nvSpPr>
        <p:spPr>
          <a:xfrm>
            <a:off x="1215980" y="2164703"/>
            <a:ext cx="12462697" cy="12157174"/>
          </a:xfrm>
          <a:prstGeom prst="rect">
            <a:avLst/>
          </a:prstGeom>
          <a:noFill/>
        </p:spPr>
        <p:txBody>
          <a:bodyPr wrap="square">
            <a:spAutoFit/>
          </a:bodyPr>
          <a:lstStyle/>
          <a:p>
            <a:r>
              <a:rPr lang="en-US" sz="2800" dirty="0">
                <a:solidFill>
                  <a:schemeClr val="tx1"/>
                </a:solidFill>
                <a:latin typeface="+mj-lt"/>
              </a:rPr>
              <a:t>FMP’s require a Benefit Cost Analysis for Construction Projects with a Benefit Cost Ratio greater than 1.0. BCA’s are now more open to Non-Typical Benefits. Alternatively, can provide written description of benefits and why BCA should not be the focus.</a:t>
            </a:r>
          </a:p>
          <a:p>
            <a:endParaRPr lang="en-US" sz="2800" dirty="0">
              <a:solidFill>
                <a:schemeClr val="tx1"/>
              </a:solidFill>
              <a:latin typeface="+mj-lt"/>
            </a:endParaRPr>
          </a:p>
          <a:p>
            <a:r>
              <a:rPr lang="en-US" sz="2800" dirty="0">
                <a:solidFill>
                  <a:schemeClr val="tx1"/>
                </a:solidFill>
                <a:latin typeface="+mj-lt"/>
              </a:rPr>
              <a:t>In Kind Services must be clearly stated in the application and justification must be provided..</a:t>
            </a:r>
          </a:p>
          <a:p>
            <a:endParaRPr lang="en-US" sz="2800" b="1" i="1" dirty="0">
              <a:solidFill>
                <a:schemeClr val="accent1"/>
              </a:solidFill>
              <a:latin typeface="Trebuchet MS" panose="020B0603020202020204" pitchFamily="34" charset="0"/>
            </a:endParaRPr>
          </a:p>
          <a:p>
            <a:r>
              <a:rPr lang="en-US" sz="2800" dirty="0">
                <a:solidFill>
                  <a:schemeClr val="tx1"/>
                </a:solidFill>
              </a:rPr>
              <a:t>Projects receiving Federal funding are viewed very favorably and FIF funds may be used to cover a portion of the applicant’s “Local Match”. </a:t>
            </a:r>
          </a:p>
          <a:p>
            <a:endParaRPr lang="en-US" sz="2800" dirty="0">
              <a:solidFill>
                <a:schemeClr val="tx1"/>
              </a:solidFill>
            </a:endParaRPr>
          </a:p>
          <a:p>
            <a:r>
              <a:rPr lang="en-US" sz="2800" dirty="0">
                <a:solidFill>
                  <a:schemeClr val="tx1"/>
                </a:solidFill>
              </a:rPr>
              <a:t>United States Iron and Steel Requirements, Texas Government Code 2252</a:t>
            </a:r>
          </a:p>
          <a:p>
            <a:endParaRPr lang="en-US" sz="2800" dirty="0">
              <a:solidFill>
                <a:schemeClr val="tx1"/>
              </a:solidFill>
            </a:endParaRPr>
          </a:p>
          <a:p>
            <a:r>
              <a:rPr lang="en-US" sz="2800" dirty="0"/>
              <a:t>TWDB adds points for communities with lower economic capacity</a:t>
            </a:r>
          </a:p>
          <a:p>
            <a:endParaRPr lang="en-US" sz="2800" dirty="0"/>
          </a:p>
          <a:p>
            <a:r>
              <a:rPr lang="en-US" sz="2800" dirty="0"/>
              <a:t>Adjusted Median Household Income (AMHI) ≤ 85% of statewide AMHI – 10 Extra Points. Important for funding options. Less important for project ranking.</a:t>
            </a:r>
          </a:p>
          <a:p>
            <a:endParaRPr lang="en-US" sz="2800" dirty="0"/>
          </a:p>
          <a:p>
            <a:r>
              <a:rPr lang="en-US" sz="2800" dirty="0">
                <a:solidFill>
                  <a:schemeClr val="tx1"/>
                </a:solidFill>
              </a:rPr>
              <a:t>Nature Based Solutions receive a scoring advantage.</a:t>
            </a:r>
          </a:p>
          <a:p>
            <a:endParaRPr lang="en-US" sz="2800" dirty="0">
              <a:solidFill>
                <a:schemeClr val="tx1"/>
              </a:solidFill>
            </a:endParaRPr>
          </a:p>
          <a:p>
            <a:r>
              <a:rPr lang="en-US" sz="2800" dirty="0">
                <a:solidFill>
                  <a:schemeClr val="tx1"/>
                </a:solidFill>
              </a:rPr>
              <a:t>Social Vulnerability Index has previously served as a tiebreaker.</a:t>
            </a: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b="1" dirty="0">
              <a:latin typeface="Trebuchet MS" panose="020B0603020202020204" pitchFamily="34" charset="0"/>
            </a:endParaRPr>
          </a:p>
          <a:p>
            <a:pPr marL="1211123" lvl="1" indent="-457200">
              <a:buFont typeface="Arial" panose="020B0604020202020204" pitchFamily="34" charset="0"/>
              <a:buChar char="•"/>
            </a:pPr>
            <a:endParaRPr lang="en-US" sz="2800" dirty="0">
              <a:latin typeface="+mn-lt"/>
            </a:endParaRPr>
          </a:p>
        </p:txBody>
      </p:sp>
      <p:pic>
        <p:nvPicPr>
          <p:cNvPr id="6" name="Picture 5">
            <a:extLst>
              <a:ext uri="{FF2B5EF4-FFF2-40B4-BE49-F238E27FC236}">
                <a16:creationId xmlns:a16="http://schemas.microsoft.com/office/drawing/2014/main" id="{21F7BC70-EE0F-46B3-8DAC-AFF05FCC8E0C}"/>
              </a:ext>
            </a:extLst>
          </p:cNvPr>
          <p:cNvPicPr>
            <a:picLocks noChangeAspect="1"/>
          </p:cNvPicPr>
          <p:nvPr/>
        </p:nvPicPr>
        <p:blipFill>
          <a:blip r:embed="rId2"/>
          <a:srcRect t="1888" b="1"/>
          <a:stretch>
            <a:fillRect/>
          </a:stretch>
        </p:blipFill>
        <p:spPr>
          <a:xfrm>
            <a:off x="13678677" y="4366727"/>
            <a:ext cx="5730737" cy="2930887"/>
          </a:xfrm>
          <a:prstGeom prst="rect">
            <a:avLst/>
          </a:prstGeom>
        </p:spPr>
      </p:pic>
    </p:spTree>
    <p:extLst>
      <p:ext uri="{BB962C8B-B14F-4D97-AF65-F5344CB8AC3E}">
        <p14:creationId xmlns:p14="http://schemas.microsoft.com/office/powerpoint/2010/main" val="3208363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15717-C33E-E220-FFF3-5395A2679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62D9F2-5119-4D00-424B-BE5D552CC50B}"/>
              </a:ext>
            </a:extLst>
          </p:cNvPr>
          <p:cNvSpPr>
            <a:spLocks noGrp="1"/>
          </p:cNvSpPr>
          <p:nvPr>
            <p:ph type="title"/>
          </p:nvPr>
        </p:nvSpPr>
        <p:spPr>
          <a:xfrm>
            <a:off x="1384776" y="530023"/>
            <a:ext cx="6942795" cy="1410745"/>
          </a:xfrm>
        </p:spPr>
        <p:txBody>
          <a:bodyPr>
            <a:normAutofit fontScale="90000"/>
          </a:bodyPr>
          <a:lstStyle/>
          <a:p>
            <a:r>
              <a:rPr lang="en-US" sz="6000" dirty="0">
                <a:solidFill>
                  <a:schemeClr val="tx2"/>
                </a:solidFill>
                <a:latin typeface="Aptos Black" panose="020B0004020202020204" pitchFamily="34" charset="0"/>
              </a:rPr>
              <a:t>Flood Infrastructure Fund (FIF) </a:t>
            </a:r>
          </a:p>
        </p:txBody>
      </p:sp>
      <p:sp>
        <p:nvSpPr>
          <p:cNvPr id="8" name="TextBox 7">
            <a:extLst>
              <a:ext uri="{FF2B5EF4-FFF2-40B4-BE49-F238E27FC236}">
                <a16:creationId xmlns:a16="http://schemas.microsoft.com/office/drawing/2014/main" id="{F0B033BA-16CB-72CC-7EBD-743090E3ADCF}"/>
              </a:ext>
            </a:extLst>
          </p:cNvPr>
          <p:cNvSpPr txBox="1"/>
          <p:nvPr/>
        </p:nvSpPr>
        <p:spPr>
          <a:xfrm>
            <a:off x="1215982" y="2164703"/>
            <a:ext cx="7498292" cy="7417415"/>
          </a:xfrm>
          <a:prstGeom prst="rect">
            <a:avLst/>
          </a:prstGeom>
          <a:noFill/>
        </p:spPr>
        <p:txBody>
          <a:bodyPr wrap="square">
            <a:spAutoFit/>
          </a:bodyPr>
          <a:lstStyle/>
          <a:p>
            <a:r>
              <a:rPr lang="en-US" sz="2800" b="1" dirty="0">
                <a:latin typeface="+mn-lt"/>
              </a:rPr>
              <a:t>Highest Scoring Projects </a:t>
            </a:r>
            <a:r>
              <a:rPr lang="en-US" sz="2800" dirty="0">
                <a:latin typeface="+mn-lt"/>
              </a:rPr>
              <a:t>– </a:t>
            </a:r>
            <a:r>
              <a:rPr lang="en-US" sz="2800" b="1" dirty="0">
                <a:latin typeface="+mn-lt"/>
              </a:rPr>
              <a:t>Those that protect the most people and structures.</a:t>
            </a:r>
          </a:p>
          <a:p>
            <a:pPr lvl="3"/>
            <a:r>
              <a:rPr lang="en-US" sz="2800" dirty="0">
                <a:latin typeface="+mn-lt"/>
              </a:rPr>
              <a:t>	</a:t>
            </a:r>
            <a:r>
              <a:rPr lang="en-US" sz="2800" dirty="0">
                <a:solidFill>
                  <a:schemeClr val="accent1"/>
                </a:solidFill>
                <a:latin typeface="+mn-lt"/>
              </a:rPr>
              <a:t>Regional detention basins </a:t>
            </a:r>
          </a:p>
          <a:p>
            <a:pPr lvl="3"/>
            <a:r>
              <a:rPr lang="en-US" sz="2800" dirty="0">
                <a:solidFill>
                  <a:schemeClr val="accent1"/>
                </a:solidFill>
                <a:latin typeface="+mn-lt"/>
              </a:rPr>
              <a:t>	Channel bottleneck improvements </a:t>
            </a:r>
          </a:p>
          <a:p>
            <a:pPr lvl="3"/>
            <a:r>
              <a:rPr lang="en-US" sz="2800" dirty="0">
                <a:solidFill>
                  <a:schemeClr val="accent1"/>
                </a:solidFill>
                <a:latin typeface="+mn-lt"/>
              </a:rPr>
              <a:t>	Culvert / bridge expansions </a:t>
            </a:r>
          </a:p>
          <a:p>
            <a:pPr lvl="3"/>
            <a:r>
              <a:rPr lang="en-US" sz="2800" dirty="0">
                <a:solidFill>
                  <a:schemeClr val="accent1"/>
                </a:solidFill>
                <a:latin typeface="+mn-lt"/>
              </a:rPr>
              <a:t>	Major storm sewer outfalls </a:t>
            </a:r>
          </a:p>
          <a:p>
            <a:pPr lvl="3"/>
            <a:r>
              <a:rPr lang="en-US" sz="2800" dirty="0">
                <a:solidFill>
                  <a:schemeClr val="accent1"/>
                </a:solidFill>
                <a:latin typeface="+mn-lt"/>
              </a:rPr>
              <a:t>	Levee / pump improvements </a:t>
            </a:r>
          </a:p>
          <a:p>
            <a:pPr lvl="3"/>
            <a:endParaRPr lang="en-US" sz="2800" b="1" dirty="0">
              <a:latin typeface="+mn-lt"/>
            </a:endParaRPr>
          </a:p>
          <a:p>
            <a:pPr lvl="3"/>
            <a:r>
              <a:rPr lang="en-US" sz="2800" b="1" dirty="0">
                <a:latin typeface="+mn-lt"/>
              </a:rPr>
              <a:t>Why they score well?</a:t>
            </a:r>
          </a:p>
          <a:p>
            <a:pPr lvl="4"/>
            <a:r>
              <a:rPr lang="en-US" sz="2800" dirty="0">
                <a:latin typeface="+mn-lt"/>
              </a:rPr>
              <a:t>	</a:t>
            </a:r>
            <a:r>
              <a:rPr lang="en-US" sz="2800" dirty="0">
                <a:solidFill>
                  <a:schemeClr val="accent1"/>
                </a:solidFill>
                <a:latin typeface="+mn-lt"/>
              </a:rPr>
              <a:t>Large number of structures protected.</a:t>
            </a:r>
          </a:p>
          <a:p>
            <a:pPr lvl="3"/>
            <a:r>
              <a:rPr lang="en-US" sz="2800" dirty="0">
                <a:solidFill>
                  <a:schemeClr val="accent1"/>
                </a:solidFill>
                <a:latin typeface="+mn-lt"/>
              </a:rPr>
              <a:t>	Measurable flood depth reduction.</a:t>
            </a:r>
          </a:p>
          <a:p>
            <a:pPr lvl="3"/>
            <a:r>
              <a:rPr lang="en-US" sz="2800" dirty="0">
                <a:solidFill>
                  <a:schemeClr val="accent1"/>
                </a:solidFill>
                <a:latin typeface="+mn-lt"/>
              </a:rPr>
              <a:t>	Clear avoided damages. </a:t>
            </a:r>
          </a:p>
          <a:p>
            <a:pPr lvl="3"/>
            <a:r>
              <a:rPr lang="en-US" sz="2800" dirty="0">
                <a:solidFill>
                  <a:schemeClr val="accent1"/>
                </a:solidFill>
                <a:latin typeface="+mn-lt"/>
              </a:rPr>
              <a:t>	Strong hydraulic modeling support.</a:t>
            </a:r>
          </a:p>
          <a:p>
            <a:endParaRPr lang="en-US" sz="2800" dirty="0">
              <a:solidFill>
                <a:schemeClr val="tx1"/>
              </a:solidFill>
            </a:endParaRPr>
          </a:p>
          <a:p>
            <a:endParaRPr lang="en-US" sz="2800" dirty="0">
              <a:solidFill>
                <a:schemeClr val="tx1"/>
              </a:solidFill>
            </a:endParaRPr>
          </a:p>
          <a:p>
            <a:endParaRPr lang="en-US" sz="2800" b="1" dirty="0">
              <a:latin typeface="Trebuchet MS" panose="020B0603020202020204" pitchFamily="34" charset="0"/>
            </a:endParaRPr>
          </a:p>
          <a:p>
            <a:pPr marL="1211123" lvl="1" indent="-457200">
              <a:buFont typeface="Arial" panose="020B0604020202020204" pitchFamily="34" charset="0"/>
              <a:buChar char="•"/>
            </a:pPr>
            <a:endParaRPr lang="en-US" sz="2800" dirty="0">
              <a:latin typeface="+mn-lt"/>
            </a:endParaRPr>
          </a:p>
        </p:txBody>
      </p:sp>
      <p:pic>
        <p:nvPicPr>
          <p:cNvPr id="3" name="Picture 2">
            <a:extLst>
              <a:ext uri="{FF2B5EF4-FFF2-40B4-BE49-F238E27FC236}">
                <a16:creationId xmlns:a16="http://schemas.microsoft.com/office/drawing/2014/main" id="{2018250B-FF45-A5AC-5F18-62D39C230D3D}"/>
              </a:ext>
            </a:extLst>
          </p:cNvPr>
          <p:cNvPicPr>
            <a:picLocks noChangeAspect="1"/>
          </p:cNvPicPr>
          <p:nvPr/>
        </p:nvPicPr>
        <p:blipFill>
          <a:blip r:embed="rId2"/>
          <a:stretch>
            <a:fillRect/>
          </a:stretch>
        </p:blipFill>
        <p:spPr>
          <a:xfrm>
            <a:off x="11389828" y="376407"/>
            <a:ext cx="6537908" cy="6354847"/>
          </a:xfrm>
          <a:prstGeom prst="rect">
            <a:avLst/>
          </a:prstGeom>
        </p:spPr>
      </p:pic>
      <p:pic>
        <p:nvPicPr>
          <p:cNvPr id="4" name="Picture 3">
            <a:extLst>
              <a:ext uri="{FF2B5EF4-FFF2-40B4-BE49-F238E27FC236}">
                <a16:creationId xmlns:a16="http://schemas.microsoft.com/office/drawing/2014/main" id="{FCD0B8E4-0BFB-EFD6-6CC0-495EC8110F67}"/>
              </a:ext>
            </a:extLst>
          </p:cNvPr>
          <p:cNvPicPr>
            <a:picLocks noChangeAspect="1"/>
          </p:cNvPicPr>
          <p:nvPr/>
        </p:nvPicPr>
        <p:blipFill>
          <a:blip r:embed="rId3"/>
          <a:stretch>
            <a:fillRect/>
          </a:stretch>
        </p:blipFill>
        <p:spPr>
          <a:xfrm>
            <a:off x="8509001" y="6937555"/>
            <a:ext cx="6537908" cy="3995388"/>
          </a:xfrm>
          <a:prstGeom prst="rect">
            <a:avLst/>
          </a:prstGeom>
        </p:spPr>
      </p:pic>
      <p:sp>
        <p:nvSpPr>
          <p:cNvPr id="6" name="TextBox 5">
            <a:extLst>
              <a:ext uri="{FF2B5EF4-FFF2-40B4-BE49-F238E27FC236}">
                <a16:creationId xmlns:a16="http://schemas.microsoft.com/office/drawing/2014/main" id="{98764846-30B7-E68C-316E-C9A50BBB138C}"/>
              </a:ext>
            </a:extLst>
          </p:cNvPr>
          <p:cNvSpPr txBox="1"/>
          <p:nvPr/>
        </p:nvSpPr>
        <p:spPr>
          <a:xfrm>
            <a:off x="1215982" y="7990485"/>
            <a:ext cx="6537908" cy="2308324"/>
          </a:xfrm>
          <a:prstGeom prst="rect">
            <a:avLst/>
          </a:prstGeom>
          <a:noFill/>
        </p:spPr>
        <p:txBody>
          <a:bodyPr wrap="square">
            <a:spAutoFit/>
          </a:bodyPr>
          <a:lstStyle/>
          <a:p>
            <a:endParaRPr lang="en-US" sz="2400" dirty="0">
              <a:solidFill>
                <a:srgbClr val="002060"/>
              </a:solidFill>
            </a:endParaRPr>
          </a:p>
          <a:p>
            <a:r>
              <a:rPr lang="en-US" sz="2400" b="1" dirty="0">
                <a:solidFill>
                  <a:srgbClr val="002060"/>
                </a:solidFill>
              </a:rPr>
              <a:t>Example: Lauder Stormwater Detention Basin (Greens Bayou)</a:t>
            </a:r>
            <a:endParaRPr lang="en-US" sz="2400" dirty="0">
              <a:solidFill>
                <a:srgbClr val="002060"/>
              </a:solidFill>
            </a:endParaRPr>
          </a:p>
          <a:p>
            <a:r>
              <a:rPr lang="en-US" sz="2400" dirty="0">
                <a:solidFill>
                  <a:srgbClr val="002060"/>
                </a:solidFill>
              </a:rPr>
              <a:t>Harris County Flood Control District received $2.2 million in TWDB Flood Infrastructure Fund grant funding for Phase 2</a:t>
            </a:r>
          </a:p>
        </p:txBody>
      </p:sp>
    </p:spTree>
    <p:extLst>
      <p:ext uri="{BB962C8B-B14F-4D97-AF65-F5344CB8AC3E}">
        <p14:creationId xmlns:p14="http://schemas.microsoft.com/office/powerpoint/2010/main" val="1599335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2CAC03-D215-472D-5DF8-D24187956223}"/>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0099073"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BE74F00-0D40-E9CA-014B-C722E055555B}"/>
              </a:ext>
            </a:extLst>
          </p:cNvPr>
          <p:cNvPicPr>
            <a:picLocks noChangeAspect="1"/>
          </p:cNvPicPr>
          <p:nvPr/>
        </p:nvPicPr>
        <p:blipFill>
          <a:blip r:embed="rId2"/>
          <a:srcRect t="102"/>
          <a:stretch>
            <a:fillRect/>
          </a:stretch>
        </p:blipFill>
        <p:spPr>
          <a:xfrm>
            <a:off x="1" y="10"/>
            <a:ext cx="15944837" cy="1130934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50942" y="0"/>
            <a:ext cx="11653153" cy="1130935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116980-EC1F-FDB6-655E-276BA7F51A33}"/>
              </a:ext>
            </a:extLst>
          </p:cNvPr>
          <p:cNvSpPr>
            <a:spLocks noGrp="1"/>
          </p:cNvSpPr>
          <p:nvPr>
            <p:ph type="title"/>
          </p:nvPr>
        </p:nvSpPr>
        <p:spPr>
          <a:xfrm>
            <a:off x="12419311" y="602118"/>
            <a:ext cx="6302630" cy="3133095"/>
          </a:xfrm>
        </p:spPr>
        <p:txBody>
          <a:bodyPr vert="horz" lIns="91440" tIns="45720" rIns="91440" bIns="45720" rtlCol="0" anchor="ctr">
            <a:normAutofit/>
          </a:bodyPr>
          <a:lstStyle/>
          <a:p>
            <a:pPr defTabSz="914400"/>
            <a:r>
              <a:rPr lang="en-US" sz="5400" dirty="0">
                <a:solidFill>
                  <a:schemeClr val="tx1"/>
                </a:solidFill>
                <a:latin typeface="Aptos Black" panose="020B0004020202020204" pitchFamily="34" charset="0"/>
              </a:rPr>
              <a:t>Flood Infrastructure Fund (FIF) </a:t>
            </a:r>
          </a:p>
        </p:txBody>
      </p:sp>
      <p:sp>
        <p:nvSpPr>
          <p:cNvPr id="8" name="TextBox 7">
            <a:extLst>
              <a:ext uri="{FF2B5EF4-FFF2-40B4-BE49-F238E27FC236}">
                <a16:creationId xmlns:a16="http://schemas.microsoft.com/office/drawing/2014/main" id="{37036350-4672-D7FB-7925-20C401F25165}"/>
              </a:ext>
            </a:extLst>
          </p:cNvPr>
          <p:cNvSpPr txBox="1"/>
          <p:nvPr/>
        </p:nvSpPr>
        <p:spPr>
          <a:xfrm>
            <a:off x="12419311" y="3265714"/>
            <a:ext cx="6302630" cy="6920555"/>
          </a:xfrm>
          <a:prstGeom prst="rect">
            <a:avLst/>
          </a:prstGeom>
        </p:spPr>
        <p:txBody>
          <a:bodyPr vert="horz" lIns="91440" tIns="45720" rIns="91440" bIns="45720" rtlCol="0">
            <a:normAutofit/>
          </a:bodyPr>
          <a:lstStyle/>
          <a:p>
            <a:pPr indent="-228600" algn="l" rtl="0">
              <a:lnSpc>
                <a:spcPct val="90000"/>
              </a:lnSpc>
              <a:spcAft>
                <a:spcPts val="600"/>
              </a:spcAft>
              <a:buFont typeface="Arial" panose="020B0604020202020204" pitchFamily="34" charset="0"/>
              <a:buChar char="•"/>
            </a:pPr>
            <a:endParaRPr lang="en-US" sz="2800" b="1" kern="1200" dirty="0">
              <a:solidFill>
                <a:srgbClr val="0070C0"/>
              </a:solidFill>
              <a:latin typeface="+mn-lt"/>
              <a:ea typeface="+mn-ea"/>
              <a:cs typeface="+mn-cs"/>
            </a:endParaRPr>
          </a:p>
          <a:p>
            <a:pPr algn="l" rtl="0">
              <a:lnSpc>
                <a:spcPct val="90000"/>
              </a:lnSpc>
              <a:spcAft>
                <a:spcPts val="600"/>
              </a:spcAft>
            </a:pPr>
            <a:r>
              <a:rPr lang="en-US" sz="2800" b="1" kern="1200" dirty="0">
                <a:solidFill>
                  <a:srgbClr val="0070C0"/>
                </a:solidFill>
                <a:latin typeface="+mn-lt"/>
                <a:ea typeface="+mn-ea"/>
                <a:cs typeface="+mn-cs"/>
              </a:rPr>
              <a:t>Regional watershed projects and projects with Multi-Jurisdictional Benefits tend to score well.</a:t>
            </a:r>
          </a:p>
          <a:p>
            <a:pPr lvl="1" indent="-228600" algn="l" rtl="0">
              <a:lnSpc>
                <a:spcPct val="90000"/>
              </a:lnSpc>
              <a:spcAft>
                <a:spcPts val="600"/>
              </a:spcAft>
              <a:buFont typeface="Arial" panose="020B0604020202020204" pitchFamily="34" charset="0"/>
              <a:buChar char="•"/>
            </a:pPr>
            <a:r>
              <a:rPr lang="en-US" sz="2800" kern="1200" dirty="0">
                <a:solidFill>
                  <a:schemeClr val="tx1"/>
                </a:solidFill>
                <a:latin typeface="+mn-lt"/>
                <a:ea typeface="+mn-ea"/>
                <a:cs typeface="+mn-cs"/>
              </a:rPr>
              <a:t>Watershed-scale drainage studies </a:t>
            </a:r>
          </a:p>
          <a:p>
            <a:pPr indent="-228600" algn="l" rtl="0">
              <a:lnSpc>
                <a:spcPct val="90000"/>
              </a:lnSpc>
              <a:spcAft>
                <a:spcPts val="600"/>
              </a:spcAft>
              <a:buFont typeface="Arial" panose="020B0604020202020204" pitchFamily="34" charset="0"/>
              <a:buChar char="•"/>
            </a:pPr>
            <a:r>
              <a:rPr lang="en-US" sz="2800" kern="1200" dirty="0">
                <a:solidFill>
                  <a:schemeClr val="tx1"/>
                </a:solidFill>
                <a:latin typeface="+mn-lt"/>
                <a:ea typeface="+mn-ea"/>
                <a:cs typeface="+mn-cs"/>
              </a:rPr>
              <a:t>Creek corridor improvements </a:t>
            </a:r>
          </a:p>
          <a:p>
            <a:pPr indent="-228600" algn="l" rtl="0">
              <a:lnSpc>
                <a:spcPct val="90000"/>
              </a:lnSpc>
              <a:spcAft>
                <a:spcPts val="600"/>
              </a:spcAft>
              <a:buFont typeface="Arial" panose="020B0604020202020204" pitchFamily="34" charset="0"/>
              <a:buChar char="•"/>
            </a:pPr>
            <a:r>
              <a:rPr lang="en-US" sz="2800" kern="1200" dirty="0">
                <a:solidFill>
                  <a:schemeClr val="tx1"/>
                </a:solidFill>
                <a:latin typeface="+mn-lt"/>
                <a:ea typeface="+mn-ea"/>
                <a:cs typeface="+mn-cs"/>
              </a:rPr>
              <a:t>Upstream detention that benefits multiple cities </a:t>
            </a:r>
          </a:p>
          <a:p>
            <a:pPr indent="-228600" algn="l" rtl="0">
              <a:lnSpc>
                <a:spcPct val="90000"/>
              </a:lnSpc>
              <a:spcAft>
                <a:spcPts val="600"/>
              </a:spcAft>
              <a:buFont typeface="Arial" panose="020B0604020202020204" pitchFamily="34" charset="0"/>
              <a:buChar char="•"/>
            </a:pPr>
            <a:r>
              <a:rPr lang="en-US" sz="2800" kern="1200" dirty="0">
                <a:solidFill>
                  <a:schemeClr val="tx1"/>
                </a:solidFill>
                <a:latin typeface="+mn-lt"/>
                <a:ea typeface="+mn-ea"/>
                <a:cs typeface="+mn-cs"/>
              </a:rPr>
              <a:t>Countywide drainage master plans </a:t>
            </a:r>
          </a:p>
          <a:p>
            <a:pPr indent="-228600" algn="l" rtl="0">
              <a:lnSpc>
                <a:spcPct val="90000"/>
              </a:lnSpc>
              <a:spcAft>
                <a:spcPts val="600"/>
              </a:spcAft>
              <a:buFont typeface="Arial" panose="020B0604020202020204" pitchFamily="34" charset="0"/>
              <a:buChar char="•"/>
            </a:pPr>
            <a:endParaRPr lang="en-US" sz="2800" kern="1200" dirty="0">
              <a:solidFill>
                <a:schemeClr val="tx1"/>
              </a:solidFill>
              <a:latin typeface="+mn-lt"/>
              <a:ea typeface="+mn-ea"/>
              <a:cs typeface="+mn-cs"/>
            </a:endParaRPr>
          </a:p>
          <a:p>
            <a:pPr algn="l" rtl="0">
              <a:lnSpc>
                <a:spcPct val="90000"/>
              </a:lnSpc>
              <a:spcAft>
                <a:spcPts val="600"/>
              </a:spcAft>
            </a:pPr>
            <a:r>
              <a:rPr lang="en-US" sz="2800" b="1" kern="1200" dirty="0">
                <a:solidFill>
                  <a:srgbClr val="0070C0"/>
                </a:solidFill>
                <a:latin typeface="+mn-lt"/>
                <a:ea typeface="+mn-ea"/>
                <a:cs typeface="+mn-cs"/>
              </a:rPr>
              <a:t>These are strong because they align directly with the regional flood planning process.</a:t>
            </a:r>
          </a:p>
          <a:p>
            <a:pPr indent="-228600" algn="l" rtl="0">
              <a:lnSpc>
                <a:spcPct val="90000"/>
              </a:lnSpc>
              <a:spcAft>
                <a:spcPts val="600"/>
              </a:spcAft>
              <a:buFont typeface="Arial" panose="020B0604020202020204" pitchFamily="34" charset="0"/>
              <a:buChar char="•"/>
            </a:pPr>
            <a:endParaRPr lang="en-US" sz="2800" kern="1200" dirty="0">
              <a:solidFill>
                <a:schemeClr val="tx1"/>
              </a:solidFill>
              <a:latin typeface="+mn-lt"/>
              <a:ea typeface="+mn-ea"/>
              <a:cs typeface="+mn-cs"/>
            </a:endParaRPr>
          </a:p>
          <a:p>
            <a:pPr indent="-228600" algn="l" rtl="0">
              <a:lnSpc>
                <a:spcPct val="90000"/>
              </a:lnSpc>
              <a:spcAft>
                <a:spcPts val="600"/>
              </a:spcAft>
              <a:buFont typeface="Arial" panose="020B0604020202020204" pitchFamily="34" charset="0"/>
              <a:buChar char="•"/>
            </a:pPr>
            <a:endParaRPr lang="en-US" sz="2800" kern="1200" dirty="0">
              <a:solidFill>
                <a:schemeClr val="tx1"/>
              </a:solidFill>
              <a:latin typeface="+mn-lt"/>
              <a:ea typeface="+mn-ea"/>
              <a:cs typeface="+mn-cs"/>
            </a:endParaRPr>
          </a:p>
          <a:p>
            <a:pPr indent="-228600" algn="l" rtl="0">
              <a:lnSpc>
                <a:spcPct val="90000"/>
              </a:lnSpc>
              <a:spcAft>
                <a:spcPts val="600"/>
              </a:spcAft>
              <a:buFont typeface="Arial" panose="020B0604020202020204" pitchFamily="34" charset="0"/>
              <a:buChar char="•"/>
            </a:pPr>
            <a:endParaRPr lang="en-US" sz="2800" kern="1200" dirty="0">
              <a:solidFill>
                <a:schemeClr val="tx1"/>
              </a:solidFill>
              <a:latin typeface="+mn-lt"/>
              <a:ea typeface="+mn-ea"/>
              <a:cs typeface="+mn-cs"/>
            </a:endParaRPr>
          </a:p>
          <a:p>
            <a:pPr indent="-228600" algn="l" rtl="0">
              <a:lnSpc>
                <a:spcPct val="90000"/>
              </a:lnSpc>
              <a:spcAft>
                <a:spcPts val="600"/>
              </a:spcAft>
              <a:buFont typeface="Arial" panose="020B0604020202020204" pitchFamily="34" charset="0"/>
              <a:buChar char="•"/>
            </a:pPr>
            <a:endParaRPr lang="en-US" sz="2800" kern="1200" dirty="0">
              <a:solidFill>
                <a:schemeClr val="tx1"/>
              </a:solidFill>
              <a:latin typeface="+mn-lt"/>
              <a:ea typeface="+mn-ea"/>
              <a:cs typeface="+mn-cs"/>
            </a:endParaRPr>
          </a:p>
          <a:p>
            <a:pPr indent="-228600" algn="l" rtl="0">
              <a:lnSpc>
                <a:spcPct val="90000"/>
              </a:lnSpc>
              <a:spcAft>
                <a:spcPts val="600"/>
              </a:spcAft>
              <a:buFont typeface="Arial" panose="020B0604020202020204" pitchFamily="34" charset="0"/>
              <a:buChar char="•"/>
            </a:pPr>
            <a:endParaRPr lang="en-US" sz="2800" kern="1200" dirty="0">
              <a:solidFill>
                <a:schemeClr val="tx1"/>
              </a:solidFill>
              <a:latin typeface="+mn-lt"/>
              <a:ea typeface="+mn-ea"/>
              <a:cs typeface="+mn-cs"/>
            </a:endParaRPr>
          </a:p>
          <a:p>
            <a:pPr indent="-228600" algn="l" rtl="0">
              <a:lnSpc>
                <a:spcPct val="90000"/>
              </a:lnSpc>
              <a:spcAft>
                <a:spcPts val="600"/>
              </a:spcAft>
              <a:buFont typeface="Arial" panose="020B0604020202020204" pitchFamily="34" charset="0"/>
              <a:buChar char="•"/>
            </a:pPr>
            <a:endParaRPr lang="en-US" sz="2800" b="1" kern="1200" dirty="0">
              <a:solidFill>
                <a:schemeClr val="tx1"/>
              </a:solidFill>
              <a:latin typeface="+mn-lt"/>
              <a:ea typeface="+mn-ea"/>
              <a:cs typeface="+mn-cs"/>
            </a:endParaRPr>
          </a:p>
          <a:p>
            <a:pPr marL="1211123" lvl="1" indent="-228600" algn="l" rtl="0">
              <a:lnSpc>
                <a:spcPct val="90000"/>
              </a:lnSpc>
              <a:spcAft>
                <a:spcPts val="600"/>
              </a:spcAft>
              <a:buFont typeface="Arial" panose="020B0604020202020204" pitchFamily="34" charset="0"/>
              <a:buChar char="•"/>
            </a:pPr>
            <a:endParaRPr lang="en-US" sz="2800" kern="1200" dirty="0">
              <a:solidFill>
                <a:schemeClr val="tx1"/>
              </a:solidFill>
              <a:latin typeface="+mn-lt"/>
              <a:ea typeface="+mn-ea"/>
              <a:cs typeface="+mn-cs"/>
            </a:endParaRPr>
          </a:p>
        </p:txBody>
      </p:sp>
    </p:spTree>
    <p:extLst>
      <p:ext uri="{BB962C8B-B14F-4D97-AF65-F5344CB8AC3E}">
        <p14:creationId xmlns:p14="http://schemas.microsoft.com/office/powerpoint/2010/main" val="3551785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CCCDF-D964-5F25-2CA7-5A7E9BC5B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DE060-CAC2-BF09-7483-AF0820021DD6}"/>
              </a:ext>
            </a:extLst>
          </p:cNvPr>
          <p:cNvSpPr>
            <a:spLocks noGrp="1"/>
          </p:cNvSpPr>
          <p:nvPr>
            <p:ph type="title"/>
          </p:nvPr>
        </p:nvSpPr>
        <p:spPr>
          <a:xfrm>
            <a:off x="1384776" y="530023"/>
            <a:ext cx="10224838" cy="1410745"/>
          </a:xfrm>
        </p:spPr>
        <p:txBody>
          <a:bodyPr>
            <a:normAutofit fontScale="90000"/>
          </a:bodyPr>
          <a:lstStyle/>
          <a:p>
            <a:r>
              <a:rPr lang="en-US" sz="6000" dirty="0">
                <a:solidFill>
                  <a:schemeClr val="tx2"/>
                </a:solidFill>
                <a:latin typeface="Aptos Black" panose="020B0004020202020204" pitchFamily="34" charset="0"/>
              </a:rPr>
              <a:t>Flood Infrastructure Fund (FIF) </a:t>
            </a:r>
          </a:p>
        </p:txBody>
      </p:sp>
      <p:sp>
        <p:nvSpPr>
          <p:cNvPr id="8" name="TextBox 7">
            <a:extLst>
              <a:ext uri="{FF2B5EF4-FFF2-40B4-BE49-F238E27FC236}">
                <a16:creationId xmlns:a16="http://schemas.microsoft.com/office/drawing/2014/main" id="{1C937150-9559-3956-CD5F-C557CE5E49F3}"/>
              </a:ext>
            </a:extLst>
          </p:cNvPr>
          <p:cNvSpPr txBox="1"/>
          <p:nvPr/>
        </p:nvSpPr>
        <p:spPr>
          <a:xfrm>
            <a:off x="1215982" y="2164703"/>
            <a:ext cx="9346271" cy="7663636"/>
          </a:xfrm>
          <a:prstGeom prst="rect">
            <a:avLst/>
          </a:prstGeom>
          <a:noFill/>
        </p:spPr>
        <p:txBody>
          <a:bodyPr wrap="square">
            <a:spAutoFit/>
          </a:bodyPr>
          <a:lstStyle/>
          <a:p>
            <a:r>
              <a:rPr lang="en-US" sz="3200" b="1" dirty="0">
                <a:latin typeface="+mj-lt"/>
              </a:rPr>
              <a:t>Ready-to-go projects: </a:t>
            </a:r>
            <a:r>
              <a:rPr lang="en-US" sz="3200" dirty="0">
                <a:latin typeface="+mj-lt"/>
              </a:rPr>
              <a:t>Projects that already have:</a:t>
            </a:r>
          </a:p>
          <a:p>
            <a:r>
              <a:rPr lang="en-US" sz="3200" dirty="0">
                <a:latin typeface="+mj-lt"/>
              </a:rPr>
              <a:t>	</a:t>
            </a:r>
            <a:r>
              <a:rPr lang="en-US" sz="3200" dirty="0">
                <a:solidFill>
                  <a:schemeClr val="accent3">
                    <a:lumMod val="75000"/>
                  </a:schemeClr>
                </a:solidFill>
                <a:latin typeface="+mj-lt"/>
              </a:rPr>
              <a:t>Planning completed </a:t>
            </a:r>
          </a:p>
          <a:p>
            <a:r>
              <a:rPr lang="en-US" sz="3200" dirty="0">
                <a:solidFill>
                  <a:schemeClr val="accent3">
                    <a:lumMod val="75000"/>
                  </a:schemeClr>
                </a:solidFill>
                <a:latin typeface="+mj-lt"/>
              </a:rPr>
              <a:t>	H&amp;H models </a:t>
            </a:r>
          </a:p>
          <a:p>
            <a:r>
              <a:rPr lang="en-US" sz="3200" dirty="0">
                <a:solidFill>
                  <a:schemeClr val="accent3">
                    <a:lumMod val="75000"/>
                  </a:schemeClr>
                </a:solidFill>
                <a:latin typeface="+mj-lt"/>
              </a:rPr>
              <a:t>	Concept design </a:t>
            </a:r>
          </a:p>
          <a:p>
            <a:r>
              <a:rPr lang="en-US" sz="3200" dirty="0">
                <a:solidFill>
                  <a:schemeClr val="accent3">
                    <a:lumMod val="75000"/>
                  </a:schemeClr>
                </a:solidFill>
                <a:latin typeface="+mj-lt"/>
              </a:rPr>
              <a:t>	Easements / ROW identified </a:t>
            </a:r>
          </a:p>
          <a:p>
            <a:r>
              <a:rPr lang="en-US" sz="3200" dirty="0">
                <a:solidFill>
                  <a:schemeClr val="accent3">
                    <a:lumMod val="75000"/>
                  </a:schemeClr>
                </a:solidFill>
                <a:latin typeface="+mj-lt"/>
              </a:rPr>
              <a:t>	Environmental path known </a:t>
            </a:r>
          </a:p>
          <a:p>
            <a:r>
              <a:rPr lang="en-US" sz="3200" dirty="0">
                <a:solidFill>
                  <a:schemeClr val="accent3">
                    <a:lumMod val="75000"/>
                  </a:schemeClr>
                </a:solidFill>
                <a:latin typeface="+mj-lt"/>
              </a:rPr>
              <a:t>	Local support </a:t>
            </a:r>
          </a:p>
          <a:p>
            <a:endParaRPr lang="en-US" sz="3200" dirty="0">
              <a:latin typeface="+mj-lt"/>
            </a:endParaRPr>
          </a:p>
          <a:p>
            <a:r>
              <a:rPr lang="en-US" sz="3200" dirty="0">
                <a:latin typeface="+mj-lt"/>
              </a:rPr>
              <a:t>Even if TWDB does not list “readiness” as a single line item, projects that are easier to move into funding tend to be favored in practice.</a:t>
            </a: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b="1" dirty="0">
              <a:latin typeface="Trebuchet MS" panose="020B0603020202020204" pitchFamily="34" charset="0"/>
            </a:endParaRPr>
          </a:p>
          <a:p>
            <a:pPr marL="1211123" lvl="1" indent="-457200">
              <a:buFont typeface="Arial" panose="020B0604020202020204" pitchFamily="34" charset="0"/>
              <a:buChar char="•"/>
            </a:pPr>
            <a:endParaRPr lang="en-US" sz="2800" dirty="0">
              <a:latin typeface="+mn-lt"/>
            </a:endParaRPr>
          </a:p>
        </p:txBody>
      </p:sp>
      <p:pic>
        <p:nvPicPr>
          <p:cNvPr id="3" name="Picture 2">
            <a:extLst>
              <a:ext uri="{FF2B5EF4-FFF2-40B4-BE49-F238E27FC236}">
                <a16:creationId xmlns:a16="http://schemas.microsoft.com/office/drawing/2014/main" id="{834D0316-8C5F-BBFB-1568-9845A2D96ECC}"/>
              </a:ext>
            </a:extLst>
          </p:cNvPr>
          <p:cNvPicPr>
            <a:picLocks noChangeAspect="1"/>
          </p:cNvPicPr>
          <p:nvPr/>
        </p:nvPicPr>
        <p:blipFill>
          <a:blip r:embed="rId2"/>
          <a:stretch>
            <a:fillRect/>
          </a:stretch>
        </p:blipFill>
        <p:spPr>
          <a:xfrm>
            <a:off x="10394302" y="1940768"/>
            <a:ext cx="9129691" cy="5869087"/>
          </a:xfrm>
          <a:prstGeom prst="rect">
            <a:avLst/>
          </a:prstGeom>
        </p:spPr>
      </p:pic>
    </p:spTree>
    <p:extLst>
      <p:ext uri="{BB962C8B-B14F-4D97-AF65-F5344CB8AC3E}">
        <p14:creationId xmlns:p14="http://schemas.microsoft.com/office/powerpoint/2010/main" val="49497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BD8B5C-39CA-79D8-F951-704FC6DF31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A1847C-94E5-A05F-E90E-7FA379D4A147}"/>
              </a:ext>
            </a:extLst>
          </p:cNvPr>
          <p:cNvSpPr>
            <a:spLocks noGrp="1"/>
          </p:cNvSpPr>
          <p:nvPr>
            <p:ph type="title"/>
          </p:nvPr>
        </p:nvSpPr>
        <p:spPr>
          <a:xfrm>
            <a:off x="1445629" y="373522"/>
            <a:ext cx="8988328" cy="2665239"/>
          </a:xfrm>
        </p:spPr>
        <p:txBody>
          <a:bodyPr vert="horz" lIns="91440" tIns="45720" rIns="91440" bIns="45720" rtlCol="0" anchor="b">
            <a:noAutofit/>
          </a:bodyPr>
          <a:lstStyle/>
          <a:p>
            <a:pPr defTabSz="914400"/>
            <a:r>
              <a:rPr lang="en-US" sz="5400" kern="1200" dirty="0">
                <a:solidFill>
                  <a:srgbClr val="002060"/>
                </a:solidFill>
                <a:latin typeface="Aptos Black" panose="020B0004020202020204" pitchFamily="34" charset="0"/>
              </a:rPr>
              <a:t>Flood Infrastructure Fund (FIF) – Low Interest Loans</a:t>
            </a:r>
          </a:p>
        </p:txBody>
      </p:sp>
      <p:sp>
        <p:nvSpPr>
          <p:cNvPr id="6" name="TextBox 5">
            <a:extLst>
              <a:ext uri="{FF2B5EF4-FFF2-40B4-BE49-F238E27FC236}">
                <a16:creationId xmlns:a16="http://schemas.microsoft.com/office/drawing/2014/main" id="{87B148F8-322C-938B-02BA-3FD67281478E}"/>
              </a:ext>
            </a:extLst>
          </p:cNvPr>
          <p:cNvSpPr txBox="1"/>
          <p:nvPr/>
        </p:nvSpPr>
        <p:spPr>
          <a:xfrm>
            <a:off x="1385505" y="3508418"/>
            <a:ext cx="7448252" cy="6941868"/>
          </a:xfrm>
          <a:prstGeom prst="rect">
            <a:avLst/>
          </a:prstGeom>
        </p:spPr>
        <p:txBody>
          <a:bodyPr vert="horz" lIns="91440" tIns="45720" rIns="91440" bIns="45720" rtlCol="0" anchor="t">
            <a:normAutofit lnSpcReduction="10000"/>
          </a:bodyPr>
          <a:lstStyle/>
          <a:p>
            <a:pPr algn="l" rtl="0">
              <a:lnSpc>
                <a:spcPct val="90000"/>
              </a:lnSpc>
              <a:spcAft>
                <a:spcPts val="600"/>
              </a:spcAft>
            </a:pPr>
            <a:r>
              <a:rPr lang="en-US" sz="2800" b="1" kern="1200" dirty="0">
                <a:solidFill>
                  <a:srgbClr val="C00000"/>
                </a:solidFill>
                <a:latin typeface="+mn-lt"/>
                <a:ea typeface="+mn-ea"/>
                <a:cs typeface="+mn-cs"/>
              </a:rPr>
              <a:t>Why Consider a FIF Loan?</a:t>
            </a:r>
          </a:p>
          <a:p>
            <a:pPr indent="-228600" algn="l" rtl="0">
              <a:lnSpc>
                <a:spcPct val="90000"/>
              </a:lnSpc>
              <a:spcAft>
                <a:spcPts val="600"/>
              </a:spcAft>
              <a:buFont typeface="Arial" panose="020B0604020202020204" pitchFamily="34" charset="0"/>
              <a:buChar char="•"/>
            </a:pPr>
            <a:r>
              <a:rPr lang="en-US" sz="2400" b="1" kern="1200" dirty="0">
                <a:solidFill>
                  <a:schemeClr val="tx1"/>
                </a:solidFill>
                <a:latin typeface="+mn-lt"/>
                <a:ea typeface="+mn-ea"/>
                <a:cs typeface="+mn-cs"/>
              </a:rPr>
              <a:t>Available to eligible communities regardless of AMHI</a:t>
            </a:r>
            <a:r>
              <a:rPr lang="en-US" sz="2400" kern="1200" dirty="0">
                <a:solidFill>
                  <a:schemeClr val="tx1"/>
                </a:solidFill>
                <a:latin typeface="+mn-lt"/>
                <a:ea typeface="+mn-ea"/>
                <a:cs typeface="+mn-cs"/>
              </a:rPr>
              <a:t> (grant percentage may vary). </a:t>
            </a:r>
          </a:p>
          <a:p>
            <a:pPr indent="-228600" algn="l" rtl="0">
              <a:lnSpc>
                <a:spcPct val="90000"/>
              </a:lnSpc>
              <a:spcAft>
                <a:spcPts val="600"/>
              </a:spcAft>
              <a:buFont typeface="Arial" panose="020B0604020202020204" pitchFamily="34" charset="0"/>
              <a:buChar char="•"/>
            </a:pPr>
            <a:r>
              <a:rPr lang="en-US" sz="2400" b="1" kern="1200" dirty="0">
                <a:solidFill>
                  <a:schemeClr val="tx1"/>
                </a:solidFill>
                <a:latin typeface="+mn-lt"/>
                <a:ea typeface="+mn-ea"/>
                <a:cs typeface="+mn-cs"/>
              </a:rPr>
              <a:t>Below-market interest rates</a:t>
            </a:r>
            <a:r>
              <a:rPr lang="en-US" sz="2400" kern="1200" dirty="0">
                <a:solidFill>
                  <a:schemeClr val="tx1"/>
                </a:solidFill>
                <a:latin typeface="+mn-lt"/>
                <a:ea typeface="+mn-ea"/>
                <a:cs typeface="+mn-cs"/>
              </a:rPr>
              <a:t> reduce the cost of financing compared to traditional municipal bonds. </a:t>
            </a:r>
          </a:p>
          <a:p>
            <a:pPr indent="-228600" algn="l" rtl="0">
              <a:lnSpc>
                <a:spcPct val="90000"/>
              </a:lnSpc>
              <a:spcAft>
                <a:spcPts val="600"/>
              </a:spcAft>
              <a:buFont typeface="Arial" panose="020B0604020202020204" pitchFamily="34" charset="0"/>
              <a:buChar char="•"/>
            </a:pPr>
            <a:r>
              <a:rPr lang="en-US" sz="2400" b="1" kern="1200" dirty="0">
                <a:solidFill>
                  <a:schemeClr val="tx1"/>
                </a:solidFill>
                <a:latin typeface="+mn-lt"/>
                <a:ea typeface="+mn-ea"/>
                <a:cs typeface="+mn-cs"/>
              </a:rPr>
              <a:t>Lower annual debt service</a:t>
            </a:r>
            <a:r>
              <a:rPr lang="en-US" sz="2400" kern="1200" dirty="0">
                <a:solidFill>
                  <a:schemeClr val="tx1"/>
                </a:solidFill>
                <a:latin typeface="+mn-lt"/>
                <a:ea typeface="+mn-ea"/>
                <a:cs typeface="+mn-cs"/>
              </a:rPr>
              <a:t> preserves capacity for future CIP projects. </a:t>
            </a:r>
          </a:p>
          <a:p>
            <a:pPr indent="-228600" algn="l" rtl="0">
              <a:lnSpc>
                <a:spcPct val="90000"/>
              </a:lnSpc>
              <a:spcAft>
                <a:spcPts val="600"/>
              </a:spcAft>
              <a:buFont typeface="Arial" panose="020B0604020202020204" pitchFamily="34" charset="0"/>
              <a:buChar char="•"/>
            </a:pPr>
            <a:r>
              <a:rPr lang="en-US" sz="2400" b="1" kern="1200" dirty="0">
                <a:solidFill>
                  <a:schemeClr val="tx1"/>
                </a:solidFill>
                <a:latin typeface="+mn-lt"/>
                <a:ea typeface="+mn-ea"/>
                <a:cs typeface="+mn-cs"/>
              </a:rPr>
              <a:t>Can be combined with FIF grants</a:t>
            </a:r>
            <a:r>
              <a:rPr lang="en-US" sz="2400" kern="1200" dirty="0">
                <a:solidFill>
                  <a:schemeClr val="tx1"/>
                </a:solidFill>
                <a:latin typeface="+mn-lt"/>
                <a:ea typeface="+mn-ea"/>
                <a:cs typeface="+mn-cs"/>
              </a:rPr>
              <a:t> to maximize project affordability. </a:t>
            </a:r>
          </a:p>
          <a:p>
            <a:pPr indent="-228600" algn="l" rtl="0">
              <a:lnSpc>
                <a:spcPct val="90000"/>
              </a:lnSpc>
              <a:spcAft>
                <a:spcPts val="600"/>
              </a:spcAft>
              <a:buFont typeface="Arial" panose="020B0604020202020204" pitchFamily="34" charset="0"/>
              <a:buChar char="•"/>
            </a:pPr>
            <a:r>
              <a:rPr lang="en-US" sz="2400" kern="1200" dirty="0">
                <a:solidFill>
                  <a:schemeClr val="tx1"/>
                </a:solidFill>
                <a:latin typeface="+mn-lt"/>
                <a:ea typeface="+mn-ea"/>
                <a:cs typeface="+mn-cs"/>
              </a:rPr>
              <a:t>Enables communities to </a:t>
            </a:r>
            <a:r>
              <a:rPr lang="en-US" sz="2400" b="1" kern="1200" dirty="0">
                <a:solidFill>
                  <a:schemeClr val="tx1"/>
                </a:solidFill>
                <a:latin typeface="+mn-lt"/>
                <a:ea typeface="+mn-ea"/>
                <a:cs typeface="+mn-cs"/>
              </a:rPr>
              <a:t>advance larger or additional flood mitigation projects</a:t>
            </a:r>
            <a:r>
              <a:rPr lang="en-US" sz="2400" kern="1200" dirty="0">
                <a:solidFill>
                  <a:schemeClr val="tx1"/>
                </a:solidFill>
                <a:latin typeface="+mn-lt"/>
                <a:ea typeface="+mn-ea"/>
                <a:cs typeface="+mn-cs"/>
              </a:rPr>
              <a:t> with less local financial burden. </a:t>
            </a:r>
          </a:p>
          <a:p>
            <a:pPr indent="-228600" algn="l" rtl="0">
              <a:lnSpc>
                <a:spcPct val="90000"/>
              </a:lnSpc>
              <a:spcAft>
                <a:spcPts val="600"/>
              </a:spcAft>
              <a:buFont typeface="Arial" panose="020B0604020202020204" pitchFamily="34" charset="0"/>
              <a:buChar char="•"/>
            </a:pPr>
            <a:endParaRPr lang="en-US" sz="2400" kern="1200" dirty="0">
              <a:solidFill>
                <a:schemeClr val="tx1"/>
              </a:solidFill>
              <a:latin typeface="+mn-lt"/>
              <a:ea typeface="+mn-ea"/>
              <a:cs typeface="+mn-cs"/>
            </a:endParaRPr>
          </a:p>
          <a:p>
            <a:pPr algn="l" rtl="0">
              <a:lnSpc>
                <a:spcPct val="90000"/>
              </a:lnSpc>
              <a:spcAft>
                <a:spcPts val="600"/>
              </a:spcAft>
            </a:pPr>
            <a:r>
              <a:rPr lang="en-US" sz="2800" b="1" kern="1200" dirty="0">
                <a:solidFill>
                  <a:srgbClr val="C00000"/>
                </a:solidFill>
                <a:latin typeface="+mn-lt"/>
                <a:ea typeface="+mn-ea"/>
                <a:cs typeface="+mn-cs"/>
              </a:rPr>
              <a:t>Key Takeaway</a:t>
            </a:r>
          </a:p>
          <a:p>
            <a:pPr indent="-228600" algn="l" rtl="0">
              <a:lnSpc>
                <a:spcPct val="90000"/>
              </a:lnSpc>
              <a:spcAft>
                <a:spcPts val="600"/>
              </a:spcAft>
              <a:buFont typeface="Arial" panose="020B0604020202020204" pitchFamily="34" charset="0"/>
              <a:buChar char="•"/>
            </a:pPr>
            <a:r>
              <a:rPr lang="en-US" sz="2800" b="1" kern="1200" dirty="0">
                <a:solidFill>
                  <a:schemeClr val="tx1"/>
                </a:solidFill>
                <a:latin typeface="+mn-lt"/>
                <a:ea typeface="+mn-ea"/>
                <a:cs typeface="+mn-cs"/>
              </a:rPr>
              <a:t>Evaluate the entire financing package—not just the grant.</a:t>
            </a:r>
            <a:r>
              <a:rPr lang="en-US" sz="2800" kern="1200" dirty="0">
                <a:solidFill>
                  <a:schemeClr val="tx1"/>
                </a:solidFill>
                <a:latin typeface="+mn-lt"/>
                <a:ea typeface="+mn-ea"/>
                <a:cs typeface="+mn-cs"/>
              </a:rPr>
              <a:t> Even communities receiving smaller grants may save </a:t>
            </a:r>
            <a:r>
              <a:rPr lang="en-US" sz="2800" b="1" kern="1200" dirty="0">
                <a:solidFill>
                  <a:schemeClr val="tx1"/>
                </a:solidFill>
                <a:latin typeface="+mn-lt"/>
                <a:ea typeface="+mn-ea"/>
                <a:cs typeface="+mn-cs"/>
              </a:rPr>
              <a:t>millions in interest costs</a:t>
            </a:r>
            <a:r>
              <a:rPr lang="en-US" sz="2800" kern="1200" dirty="0">
                <a:solidFill>
                  <a:schemeClr val="tx1"/>
                </a:solidFill>
                <a:latin typeface="+mn-lt"/>
                <a:ea typeface="+mn-ea"/>
                <a:cs typeface="+mn-cs"/>
              </a:rPr>
              <a:t> over the life of a project through TWDB low-interest financing.</a:t>
            </a:r>
          </a:p>
        </p:txBody>
      </p:sp>
      <p:grpSp>
        <p:nvGrpSpPr>
          <p:cNvPr id="24" name="Group 23">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900681" y="0"/>
            <a:ext cx="203419" cy="11309350"/>
            <a:chOff x="12068638" y="0"/>
            <a:chExt cx="123362" cy="6858000"/>
          </a:xfrm>
        </p:grpSpPr>
        <p:sp>
          <p:nvSpPr>
            <p:cNvPr id="12" name="Rectangle 11">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4" name="Table 3">
            <a:extLst>
              <a:ext uri="{FF2B5EF4-FFF2-40B4-BE49-F238E27FC236}">
                <a16:creationId xmlns:a16="http://schemas.microsoft.com/office/drawing/2014/main" id="{87DB9BB9-4A60-C8F6-F078-4B62ECF4DA9A}"/>
              </a:ext>
            </a:extLst>
          </p:cNvPr>
          <p:cNvGraphicFramePr>
            <a:graphicFrameLocks noGrp="1"/>
          </p:cNvGraphicFramePr>
          <p:nvPr>
            <p:extLst>
              <p:ext uri="{D42A27DB-BD31-4B8C-83A1-F6EECF244321}">
                <p14:modId xmlns:p14="http://schemas.microsoft.com/office/powerpoint/2010/main" val="3860773564"/>
              </p:ext>
            </p:extLst>
          </p:nvPr>
        </p:nvGraphicFramePr>
        <p:xfrm>
          <a:off x="10251344" y="6272256"/>
          <a:ext cx="7592347" cy="3580792"/>
        </p:xfrm>
        <a:graphic>
          <a:graphicData uri="http://schemas.openxmlformats.org/drawingml/2006/table">
            <a:tbl>
              <a:tblPr>
                <a:effectLst>
                  <a:outerShdw blurRad="63500" sx="102000" sy="102000" algn="ctr" rotWithShape="0">
                    <a:srgbClr val="C00000">
                      <a:alpha val="40000"/>
                    </a:srgbClr>
                  </a:outerShdw>
                </a:effectLst>
              </a:tblPr>
              <a:tblGrid>
                <a:gridCol w="2698656">
                  <a:extLst>
                    <a:ext uri="{9D8B030D-6E8A-4147-A177-3AD203B41FA5}">
                      <a16:colId xmlns:a16="http://schemas.microsoft.com/office/drawing/2014/main" val="3877056801"/>
                    </a:ext>
                  </a:extLst>
                </a:gridCol>
                <a:gridCol w="4893691">
                  <a:extLst>
                    <a:ext uri="{9D8B030D-6E8A-4147-A177-3AD203B41FA5}">
                      <a16:colId xmlns:a16="http://schemas.microsoft.com/office/drawing/2014/main" val="4187002045"/>
                    </a:ext>
                  </a:extLst>
                </a:gridCol>
              </a:tblGrid>
              <a:tr h="643738">
                <a:tc>
                  <a:txBody>
                    <a:bodyPr/>
                    <a:lstStyle/>
                    <a:p>
                      <a:pPr>
                        <a:buNone/>
                      </a:pPr>
                      <a:r>
                        <a:rPr lang="en-US" sz="3300" b="1">
                          <a:solidFill>
                            <a:schemeClr val="tx1"/>
                          </a:solidFill>
                        </a:rPr>
                        <a:t>Community</a:t>
                      </a:r>
                    </a:p>
                  </a:txBody>
                  <a:tcPr marL="100584" marR="100584" marT="50292" marB="50292" anchor="ctr">
                    <a:lnL>
                      <a:noFill/>
                    </a:lnL>
                    <a:lnR>
                      <a:noFill/>
                    </a:lnR>
                    <a:lnT>
                      <a:noFill/>
                    </a:lnT>
                    <a:lnB>
                      <a:noFill/>
                    </a:lnB>
                    <a:solidFill>
                      <a:schemeClr val="bg2"/>
                    </a:solidFill>
                  </a:tcPr>
                </a:tc>
                <a:tc>
                  <a:txBody>
                    <a:bodyPr/>
                    <a:lstStyle/>
                    <a:p>
                      <a:pPr>
                        <a:buNone/>
                      </a:pPr>
                      <a:r>
                        <a:rPr lang="en-US" sz="3300" b="1" dirty="0">
                          <a:solidFill>
                            <a:schemeClr val="tx1"/>
                          </a:solidFill>
                        </a:rPr>
                        <a:t>Likely Outcome</a:t>
                      </a:r>
                    </a:p>
                  </a:txBody>
                  <a:tcPr marL="100584" marR="100584" marT="50292" marB="50292" anchor="ctr">
                    <a:lnL>
                      <a:noFill/>
                    </a:lnL>
                    <a:lnR>
                      <a:noFill/>
                    </a:lnR>
                    <a:lnT>
                      <a:noFill/>
                    </a:lnT>
                    <a:lnB>
                      <a:noFill/>
                    </a:lnB>
                    <a:solidFill>
                      <a:schemeClr val="bg2"/>
                    </a:solidFill>
                  </a:tcPr>
                </a:tc>
                <a:extLst>
                  <a:ext uri="{0D108BD9-81ED-4DB2-BD59-A6C34878D82A}">
                    <a16:rowId xmlns:a16="http://schemas.microsoft.com/office/drawing/2014/main" val="1126461433"/>
                  </a:ext>
                </a:extLst>
              </a:tr>
              <a:tr h="643738">
                <a:tc>
                  <a:txBody>
                    <a:bodyPr/>
                    <a:lstStyle/>
                    <a:p>
                      <a:pPr>
                        <a:buNone/>
                      </a:pPr>
                      <a:r>
                        <a:rPr lang="en-US" sz="3300">
                          <a:solidFill>
                            <a:schemeClr val="tx1"/>
                          </a:solidFill>
                        </a:rPr>
                        <a:t>Low AMHI</a:t>
                      </a:r>
                    </a:p>
                  </a:txBody>
                  <a:tcPr marL="100584" marR="100584" marT="50292" marB="50292" anchor="ctr">
                    <a:lnL>
                      <a:noFill/>
                    </a:lnL>
                    <a:lnR>
                      <a:noFill/>
                    </a:lnR>
                    <a:lnT>
                      <a:noFill/>
                    </a:lnT>
                    <a:lnB>
                      <a:noFill/>
                    </a:lnB>
                    <a:solidFill>
                      <a:schemeClr val="bg2"/>
                    </a:solidFill>
                  </a:tcPr>
                </a:tc>
                <a:tc>
                  <a:txBody>
                    <a:bodyPr/>
                    <a:lstStyle/>
                    <a:p>
                      <a:pPr>
                        <a:buNone/>
                      </a:pPr>
                      <a:r>
                        <a:rPr lang="en-US" sz="3300" dirty="0">
                          <a:solidFill>
                            <a:schemeClr val="tx1"/>
                          </a:solidFill>
                        </a:rPr>
                        <a:t>Large grant + small loan</a:t>
                      </a:r>
                    </a:p>
                  </a:txBody>
                  <a:tcPr marL="100584" marR="100584" marT="50292" marB="50292" anchor="ctr">
                    <a:lnL>
                      <a:noFill/>
                    </a:lnL>
                    <a:lnR>
                      <a:noFill/>
                    </a:lnR>
                    <a:lnT>
                      <a:noFill/>
                    </a:lnT>
                    <a:lnB>
                      <a:noFill/>
                    </a:lnB>
                    <a:solidFill>
                      <a:schemeClr val="bg2"/>
                    </a:solidFill>
                  </a:tcPr>
                </a:tc>
                <a:extLst>
                  <a:ext uri="{0D108BD9-81ED-4DB2-BD59-A6C34878D82A}">
                    <a16:rowId xmlns:a16="http://schemas.microsoft.com/office/drawing/2014/main" val="3952756079"/>
                  </a:ext>
                </a:extLst>
              </a:tr>
              <a:tr h="1146658">
                <a:tc>
                  <a:txBody>
                    <a:bodyPr/>
                    <a:lstStyle/>
                    <a:p>
                      <a:pPr>
                        <a:buNone/>
                      </a:pPr>
                      <a:r>
                        <a:rPr lang="en-US" sz="3300" dirty="0">
                          <a:solidFill>
                            <a:schemeClr val="tx1"/>
                          </a:solidFill>
                        </a:rPr>
                        <a:t>Moderate AMHI</a:t>
                      </a:r>
                    </a:p>
                  </a:txBody>
                  <a:tcPr marL="100584" marR="100584" marT="50292" marB="50292" anchor="ctr">
                    <a:lnL>
                      <a:noFill/>
                    </a:lnL>
                    <a:lnR>
                      <a:noFill/>
                    </a:lnR>
                    <a:lnT>
                      <a:noFill/>
                    </a:lnT>
                    <a:lnB>
                      <a:noFill/>
                    </a:lnB>
                    <a:solidFill>
                      <a:schemeClr val="bg2"/>
                    </a:solidFill>
                  </a:tcPr>
                </a:tc>
                <a:tc>
                  <a:txBody>
                    <a:bodyPr/>
                    <a:lstStyle/>
                    <a:p>
                      <a:pPr>
                        <a:buNone/>
                      </a:pPr>
                      <a:r>
                        <a:rPr lang="en-US" sz="3300" dirty="0">
                          <a:solidFill>
                            <a:schemeClr val="tx1"/>
                          </a:solidFill>
                        </a:rPr>
                        <a:t>Moderate grant + loan</a:t>
                      </a:r>
                    </a:p>
                  </a:txBody>
                  <a:tcPr marL="100584" marR="100584" marT="50292" marB="50292" anchor="ctr">
                    <a:lnL>
                      <a:noFill/>
                    </a:lnL>
                    <a:lnR>
                      <a:noFill/>
                    </a:lnR>
                    <a:lnT>
                      <a:noFill/>
                    </a:lnT>
                    <a:lnB>
                      <a:noFill/>
                    </a:lnB>
                    <a:solidFill>
                      <a:schemeClr val="bg2"/>
                    </a:solidFill>
                  </a:tcPr>
                </a:tc>
                <a:extLst>
                  <a:ext uri="{0D108BD9-81ED-4DB2-BD59-A6C34878D82A}">
                    <a16:rowId xmlns:a16="http://schemas.microsoft.com/office/drawing/2014/main" val="665340915"/>
                  </a:ext>
                </a:extLst>
              </a:tr>
              <a:tr h="1146658">
                <a:tc>
                  <a:txBody>
                    <a:bodyPr/>
                    <a:lstStyle/>
                    <a:p>
                      <a:pPr>
                        <a:buNone/>
                      </a:pPr>
                      <a:r>
                        <a:rPr lang="en-US" sz="3300">
                          <a:solidFill>
                            <a:schemeClr val="tx1"/>
                          </a:solidFill>
                        </a:rPr>
                        <a:t>High AMHI</a:t>
                      </a:r>
                    </a:p>
                  </a:txBody>
                  <a:tcPr marL="100584" marR="100584" marT="50292" marB="50292" anchor="ctr">
                    <a:lnL>
                      <a:noFill/>
                    </a:lnL>
                    <a:lnR>
                      <a:noFill/>
                    </a:lnR>
                    <a:lnT>
                      <a:noFill/>
                    </a:lnT>
                    <a:lnB>
                      <a:noFill/>
                    </a:lnB>
                    <a:solidFill>
                      <a:schemeClr val="bg2"/>
                    </a:solidFill>
                  </a:tcPr>
                </a:tc>
                <a:tc>
                  <a:txBody>
                    <a:bodyPr/>
                    <a:lstStyle/>
                    <a:p>
                      <a:pPr>
                        <a:buNone/>
                      </a:pPr>
                      <a:r>
                        <a:rPr lang="en-US" sz="3300" dirty="0">
                          <a:solidFill>
                            <a:schemeClr val="tx1"/>
                          </a:solidFill>
                        </a:rPr>
                        <a:t>Smaller grant + very favorable loan</a:t>
                      </a:r>
                    </a:p>
                  </a:txBody>
                  <a:tcPr marL="100584" marR="100584" marT="50292" marB="50292" anchor="ctr">
                    <a:lnL>
                      <a:noFill/>
                    </a:lnL>
                    <a:lnR>
                      <a:noFill/>
                    </a:lnR>
                    <a:lnT>
                      <a:noFill/>
                    </a:lnT>
                    <a:lnB>
                      <a:noFill/>
                    </a:lnB>
                    <a:solidFill>
                      <a:schemeClr val="bg2"/>
                    </a:solidFill>
                  </a:tcPr>
                </a:tc>
                <a:extLst>
                  <a:ext uri="{0D108BD9-81ED-4DB2-BD59-A6C34878D82A}">
                    <a16:rowId xmlns:a16="http://schemas.microsoft.com/office/drawing/2014/main" val="3339289233"/>
                  </a:ext>
                </a:extLst>
              </a:tr>
            </a:tbl>
          </a:graphicData>
        </a:graphic>
      </p:graphicFrame>
      <p:pic>
        <p:nvPicPr>
          <p:cNvPr id="9" name="Picture 8">
            <a:extLst>
              <a:ext uri="{FF2B5EF4-FFF2-40B4-BE49-F238E27FC236}">
                <a16:creationId xmlns:a16="http://schemas.microsoft.com/office/drawing/2014/main" id="{CE8694DA-DE6D-64BE-A6FD-861105189369}"/>
              </a:ext>
            </a:extLst>
          </p:cNvPr>
          <p:cNvPicPr>
            <a:picLocks noChangeAspect="1"/>
          </p:cNvPicPr>
          <p:nvPr/>
        </p:nvPicPr>
        <p:blipFill>
          <a:blip r:embed="rId2"/>
          <a:stretch>
            <a:fillRect/>
          </a:stretch>
        </p:blipFill>
        <p:spPr>
          <a:xfrm>
            <a:off x="10052050" y="689174"/>
            <a:ext cx="7692034" cy="5128022"/>
          </a:xfrm>
          <a:prstGeom prst="rect">
            <a:avLst/>
          </a:prstGeom>
        </p:spPr>
      </p:pic>
    </p:spTree>
    <p:extLst>
      <p:ext uri="{BB962C8B-B14F-4D97-AF65-F5344CB8AC3E}">
        <p14:creationId xmlns:p14="http://schemas.microsoft.com/office/powerpoint/2010/main" val="3200690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07E2FC-5F2A-A84E-BADB-B07FB068ED5F}"/>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099073"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AE025-2783-3227-3884-8FE5632C3FD1}"/>
              </a:ext>
            </a:extLst>
          </p:cNvPr>
          <p:cNvSpPr>
            <a:spLocks noGrp="1"/>
          </p:cNvSpPr>
          <p:nvPr>
            <p:ph type="title"/>
          </p:nvPr>
        </p:nvSpPr>
        <p:spPr>
          <a:xfrm>
            <a:off x="1382156" y="602118"/>
            <a:ext cx="17339787" cy="2185951"/>
          </a:xfrm>
        </p:spPr>
        <p:txBody>
          <a:bodyPr vert="horz" lIns="91440" tIns="45720" rIns="91440" bIns="45720" rtlCol="0" anchor="ctr">
            <a:normAutofit/>
          </a:bodyPr>
          <a:lstStyle/>
          <a:p>
            <a:pPr defTabSz="914400"/>
            <a:r>
              <a:rPr lang="en-US" sz="5400" kern="1200" dirty="0">
                <a:solidFill>
                  <a:schemeClr val="tx1"/>
                </a:solidFill>
                <a:latin typeface="Aptos Black" panose="020B0004020202020204" pitchFamily="34" charset="0"/>
              </a:rPr>
              <a:t>Flood Infrastructure Fund (FIF) – Guidance Documents Open for Public Review</a:t>
            </a:r>
          </a:p>
        </p:txBody>
      </p:sp>
      <p:sp>
        <p:nvSpPr>
          <p:cNvPr id="3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12" y="2766112"/>
            <a:ext cx="17897675" cy="30158"/>
          </a:xfrm>
          <a:custGeom>
            <a:avLst/>
            <a:gdLst>
              <a:gd name="csX0" fmla="*/ 0 w 17897675"/>
              <a:gd name="csY0" fmla="*/ 0 h 30158"/>
              <a:gd name="csX1" fmla="*/ 151442 w 17897675"/>
              <a:gd name="csY1" fmla="*/ 0 h 30158"/>
              <a:gd name="csX2" fmla="*/ 1018791 w 17897675"/>
              <a:gd name="csY2" fmla="*/ 0 h 30158"/>
              <a:gd name="csX3" fmla="*/ 1170233 w 17897675"/>
              <a:gd name="csY3" fmla="*/ 0 h 30158"/>
              <a:gd name="csX4" fmla="*/ 1858605 w 17897675"/>
              <a:gd name="csY4" fmla="*/ 0 h 30158"/>
              <a:gd name="csX5" fmla="*/ 2904930 w 17897675"/>
              <a:gd name="csY5" fmla="*/ 0 h 30158"/>
              <a:gd name="csX6" fmla="*/ 3951256 w 17897675"/>
              <a:gd name="csY6" fmla="*/ 0 h 30158"/>
              <a:gd name="csX7" fmla="*/ 4818605 w 17897675"/>
              <a:gd name="csY7" fmla="*/ 0 h 30158"/>
              <a:gd name="csX8" fmla="*/ 5328000 w 17897675"/>
              <a:gd name="csY8" fmla="*/ 0 h 30158"/>
              <a:gd name="csX9" fmla="*/ 5479442 w 17897675"/>
              <a:gd name="csY9" fmla="*/ 0 h 30158"/>
              <a:gd name="csX10" fmla="*/ 5988837 w 17897675"/>
              <a:gd name="csY10" fmla="*/ 0 h 30158"/>
              <a:gd name="csX11" fmla="*/ 6856186 w 17897675"/>
              <a:gd name="csY11" fmla="*/ 0 h 30158"/>
              <a:gd name="csX12" fmla="*/ 7902512 w 17897675"/>
              <a:gd name="csY12" fmla="*/ 0 h 30158"/>
              <a:gd name="csX13" fmla="*/ 8053954 w 17897675"/>
              <a:gd name="csY13" fmla="*/ 0 h 30158"/>
              <a:gd name="csX14" fmla="*/ 8205396 w 17897675"/>
              <a:gd name="csY14" fmla="*/ 0 h 30158"/>
              <a:gd name="csX15" fmla="*/ 9251721 w 17897675"/>
              <a:gd name="csY15" fmla="*/ 0 h 30158"/>
              <a:gd name="csX16" fmla="*/ 9403163 w 17897675"/>
              <a:gd name="csY16" fmla="*/ 0 h 30158"/>
              <a:gd name="csX17" fmla="*/ 10091535 w 17897675"/>
              <a:gd name="csY17" fmla="*/ 0 h 30158"/>
              <a:gd name="csX18" fmla="*/ 10421954 w 17897675"/>
              <a:gd name="csY18" fmla="*/ 0 h 30158"/>
              <a:gd name="csX19" fmla="*/ 10752372 w 17897675"/>
              <a:gd name="csY19" fmla="*/ 0 h 30158"/>
              <a:gd name="csX20" fmla="*/ 11082791 w 17897675"/>
              <a:gd name="csY20" fmla="*/ 0 h 30158"/>
              <a:gd name="csX21" fmla="*/ 11413210 w 17897675"/>
              <a:gd name="csY21" fmla="*/ 0 h 30158"/>
              <a:gd name="csX22" fmla="*/ 11922605 w 17897675"/>
              <a:gd name="csY22" fmla="*/ 0 h 30158"/>
              <a:gd name="csX23" fmla="*/ 12253024 w 17897675"/>
              <a:gd name="csY23" fmla="*/ 0 h 30158"/>
              <a:gd name="csX24" fmla="*/ 12762419 w 17897675"/>
              <a:gd name="csY24" fmla="*/ 0 h 30158"/>
              <a:gd name="csX25" fmla="*/ 13629768 w 17897675"/>
              <a:gd name="csY25" fmla="*/ 0 h 30158"/>
              <a:gd name="csX26" fmla="*/ 13960186 w 17897675"/>
              <a:gd name="csY26" fmla="*/ 0 h 30158"/>
              <a:gd name="csX27" fmla="*/ 14111628 w 17897675"/>
              <a:gd name="csY27" fmla="*/ 0 h 30158"/>
              <a:gd name="csX28" fmla="*/ 15157954 w 17897675"/>
              <a:gd name="csY28" fmla="*/ 0 h 30158"/>
              <a:gd name="csX29" fmla="*/ 15309396 w 17897675"/>
              <a:gd name="csY29" fmla="*/ 0 h 30158"/>
              <a:gd name="csX30" fmla="*/ 15997768 w 17897675"/>
              <a:gd name="csY30" fmla="*/ 0 h 30158"/>
              <a:gd name="csX31" fmla="*/ 16149210 w 17897675"/>
              <a:gd name="csY31" fmla="*/ 0 h 30158"/>
              <a:gd name="csX32" fmla="*/ 17016559 w 17897675"/>
              <a:gd name="csY32" fmla="*/ 0 h 30158"/>
              <a:gd name="csX33" fmla="*/ 17897675 w 17897675"/>
              <a:gd name="csY33" fmla="*/ 0 h 30158"/>
              <a:gd name="csX34" fmla="*/ 17897675 w 17897675"/>
              <a:gd name="csY34" fmla="*/ 30158 h 30158"/>
              <a:gd name="csX35" fmla="*/ 17567256 w 17897675"/>
              <a:gd name="csY35" fmla="*/ 30158 h 30158"/>
              <a:gd name="csX36" fmla="*/ 16878884 w 17897675"/>
              <a:gd name="csY36" fmla="*/ 30158 h 30158"/>
              <a:gd name="csX37" fmla="*/ 16011535 w 17897675"/>
              <a:gd name="csY37" fmla="*/ 30158 h 30158"/>
              <a:gd name="csX38" fmla="*/ 15681117 w 17897675"/>
              <a:gd name="csY38" fmla="*/ 30158 h 30158"/>
              <a:gd name="csX39" fmla="*/ 15350698 w 17897675"/>
              <a:gd name="csY39" fmla="*/ 30158 h 30158"/>
              <a:gd name="csX40" fmla="*/ 14304373 w 17897675"/>
              <a:gd name="csY40" fmla="*/ 30158 h 30158"/>
              <a:gd name="csX41" fmla="*/ 13258047 w 17897675"/>
              <a:gd name="csY41" fmla="*/ 30158 h 30158"/>
              <a:gd name="csX42" fmla="*/ 12569675 w 17897675"/>
              <a:gd name="csY42" fmla="*/ 30158 h 30158"/>
              <a:gd name="csX43" fmla="*/ 12418233 w 17897675"/>
              <a:gd name="csY43" fmla="*/ 30158 h 30158"/>
              <a:gd name="csX44" fmla="*/ 12266791 w 17897675"/>
              <a:gd name="csY44" fmla="*/ 30158 h 30158"/>
              <a:gd name="csX45" fmla="*/ 11220465 w 17897675"/>
              <a:gd name="csY45" fmla="*/ 30158 h 30158"/>
              <a:gd name="csX46" fmla="*/ 10711070 w 17897675"/>
              <a:gd name="csY46" fmla="*/ 30158 h 30158"/>
              <a:gd name="csX47" fmla="*/ 9664745 w 17897675"/>
              <a:gd name="csY47" fmla="*/ 30158 h 30158"/>
              <a:gd name="csX48" fmla="*/ 8976372 w 17897675"/>
              <a:gd name="csY48" fmla="*/ 30158 h 30158"/>
              <a:gd name="csX49" fmla="*/ 8824931 w 17897675"/>
              <a:gd name="csY49" fmla="*/ 30158 h 30158"/>
              <a:gd name="csX50" fmla="*/ 8494512 w 17897675"/>
              <a:gd name="csY50" fmla="*/ 30158 h 30158"/>
              <a:gd name="csX51" fmla="*/ 7985117 w 17897675"/>
              <a:gd name="csY51" fmla="*/ 30158 h 30158"/>
              <a:gd name="csX52" fmla="*/ 7117768 w 17897675"/>
              <a:gd name="csY52" fmla="*/ 30158 h 30158"/>
              <a:gd name="csX53" fmla="*/ 6250419 w 17897675"/>
              <a:gd name="csY53" fmla="*/ 30158 h 30158"/>
              <a:gd name="csX54" fmla="*/ 5562047 w 17897675"/>
              <a:gd name="csY54" fmla="*/ 30158 h 30158"/>
              <a:gd name="csX55" fmla="*/ 5052651 w 17897675"/>
              <a:gd name="csY55" fmla="*/ 30158 h 30158"/>
              <a:gd name="csX56" fmla="*/ 4006326 w 17897675"/>
              <a:gd name="csY56" fmla="*/ 30158 h 30158"/>
              <a:gd name="csX57" fmla="*/ 3317954 w 17897675"/>
              <a:gd name="csY57" fmla="*/ 30158 h 30158"/>
              <a:gd name="csX58" fmla="*/ 2987535 w 17897675"/>
              <a:gd name="csY58" fmla="*/ 30158 h 30158"/>
              <a:gd name="csX59" fmla="*/ 2657116 w 17897675"/>
              <a:gd name="csY59" fmla="*/ 30158 h 30158"/>
              <a:gd name="csX60" fmla="*/ 2505675 w 17897675"/>
              <a:gd name="csY60" fmla="*/ 30158 h 30158"/>
              <a:gd name="csX61" fmla="*/ 1817302 w 17897675"/>
              <a:gd name="csY61" fmla="*/ 30158 h 30158"/>
              <a:gd name="csX62" fmla="*/ 1486884 w 17897675"/>
              <a:gd name="csY62" fmla="*/ 30158 h 30158"/>
              <a:gd name="csX63" fmla="*/ 0 w 17897675"/>
              <a:gd name="csY63" fmla="*/ 30158 h 30158"/>
              <a:gd name="csX64" fmla="*/ 0 w 17897675"/>
              <a:gd name="csY64" fmla="*/ 0 h 301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Lst>
            <a:rect l="l" t="t" r="r" b="b"/>
            <a:pathLst>
              <a:path w="17897675" h="30158" fill="none" extrusionOk="0">
                <a:moveTo>
                  <a:pt x="0" y="0"/>
                </a:moveTo>
                <a:cubicBezTo>
                  <a:pt x="52075" y="-173"/>
                  <a:pt x="91995" y="2648"/>
                  <a:pt x="151442" y="0"/>
                </a:cubicBezTo>
                <a:cubicBezTo>
                  <a:pt x="210889" y="-2648"/>
                  <a:pt x="718115" y="15727"/>
                  <a:pt x="1018791" y="0"/>
                </a:cubicBezTo>
                <a:cubicBezTo>
                  <a:pt x="1319467" y="-15727"/>
                  <a:pt x="1122174" y="4255"/>
                  <a:pt x="1170233" y="0"/>
                </a:cubicBezTo>
                <a:cubicBezTo>
                  <a:pt x="1218292" y="-4255"/>
                  <a:pt x="1671437" y="-12013"/>
                  <a:pt x="1858605" y="0"/>
                </a:cubicBezTo>
                <a:cubicBezTo>
                  <a:pt x="2045773" y="12013"/>
                  <a:pt x="2448437" y="29796"/>
                  <a:pt x="2904930" y="0"/>
                </a:cubicBezTo>
                <a:cubicBezTo>
                  <a:pt x="3361423" y="-29796"/>
                  <a:pt x="3451833" y="40782"/>
                  <a:pt x="3951256" y="0"/>
                </a:cubicBezTo>
                <a:cubicBezTo>
                  <a:pt x="4450679" y="-40782"/>
                  <a:pt x="4424903" y="-11434"/>
                  <a:pt x="4818605" y="0"/>
                </a:cubicBezTo>
                <a:cubicBezTo>
                  <a:pt x="5212307" y="11434"/>
                  <a:pt x="5155808" y="10327"/>
                  <a:pt x="5328000" y="0"/>
                </a:cubicBezTo>
                <a:cubicBezTo>
                  <a:pt x="5500193" y="-10327"/>
                  <a:pt x="5438219" y="5604"/>
                  <a:pt x="5479442" y="0"/>
                </a:cubicBezTo>
                <a:cubicBezTo>
                  <a:pt x="5520665" y="-5604"/>
                  <a:pt x="5815907" y="-3684"/>
                  <a:pt x="5988837" y="0"/>
                </a:cubicBezTo>
                <a:cubicBezTo>
                  <a:pt x="6161767" y="3684"/>
                  <a:pt x="6666711" y="-934"/>
                  <a:pt x="6856186" y="0"/>
                </a:cubicBezTo>
                <a:cubicBezTo>
                  <a:pt x="7045661" y="934"/>
                  <a:pt x="7627685" y="29353"/>
                  <a:pt x="7902512" y="0"/>
                </a:cubicBezTo>
                <a:cubicBezTo>
                  <a:pt x="8177339" y="-29353"/>
                  <a:pt x="7984190" y="4796"/>
                  <a:pt x="8053954" y="0"/>
                </a:cubicBezTo>
                <a:cubicBezTo>
                  <a:pt x="8123718" y="-4796"/>
                  <a:pt x="8164699" y="-4952"/>
                  <a:pt x="8205396" y="0"/>
                </a:cubicBezTo>
                <a:cubicBezTo>
                  <a:pt x="8246093" y="4952"/>
                  <a:pt x="8796321" y="-16742"/>
                  <a:pt x="9251721" y="0"/>
                </a:cubicBezTo>
                <a:cubicBezTo>
                  <a:pt x="9707121" y="16742"/>
                  <a:pt x="9357977" y="-3560"/>
                  <a:pt x="9403163" y="0"/>
                </a:cubicBezTo>
                <a:cubicBezTo>
                  <a:pt x="9448349" y="3560"/>
                  <a:pt x="9841466" y="27168"/>
                  <a:pt x="10091535" y="0"/>
                </a:cubicBezTo>
                <a:cubicBezTo>
                  <a:pt x="10341604" y="-27168"/>
                  <a:pt x="10331327" y="-10879"/>
                  <a:pt x="10421954" y="0"/>
                </a:cubicBezTo>
                <a:cubicBezTo>
                  <a:pt x="10512581" y="10879"/>
                  <a:pt x="10684316" y="7426"/>
                  <a:pt x="10752372" y="0"/>
                </a:cubicBezTo>
                <a:cubicBezTo>
                  <a:pt x="10820428" y="-7426"/>
                  <a:pt x="10933514" y="9411"/>
                  <a:pt x="11082791" y="0"/>
                </a:cubicBezTo>
                <a:cubicBezTo>
                  <a:pt x="11232068" y="-9411"/>
                  <a:pt x="11283131" y="3327"/>
                  <a:pt x="11413210" y="0"/>
                </a:cubicBezTo>
                <a:cubicBezTo>
                  <a:pt x="11543289" y="-3327"/>
                  <a:pt x="11814309" y="-3426"/>
                  <a:pt x="11922605" y="0"/>
                </a:cubicBezTo>
                <a:cubicBezTo>
                  <a:pt x="12030901" y="3426"/>
                  <a:pt x="12099382" y="5615"/>
                  <a:pt x="12253024" y="0"/>
                </a:cubicBezTo>
                <a:cubicBezTo>
                  <a:pt x="12406666" y="-5615"/>
                  <a:pt x="12542793" y="-16178"/>
                  <a:pt x="12762419" y="0"/>
                </a:cubicBezTo>
                <a:cubicBezTo>
                  <a:pt x="12982045" y="16178"/>
                  <a:pt x="13434869" y="18253"/>
                  <a:pt x="13629768" y="0"/>
                </a:cubicBezTo>
                <a:cubicBezTo>
                  <a:pt x="13824667" y="-18253"/>
                  <a:pt x="13878518" y="-14317"/>
                  <a:pt x="13960186" y="0"/>
                </a:cubicBezTo>
                <a:cubicBezTo>
                  <a:pt x="14041854" y="14317"/>
                  <a:pt x="14048206" y="-7386"/>
                  <a:pt x="14111628" y="0"/>
                </a:cubicBezTo>
                <a:cubicBezTo>
                  <a:pt x="14175050" y="7386"/>
                  <a:pt x="14910765" y="11901"/>
                  <a:pt x="15157954" y="0"/>
                </a:cubicBezTo>
                <a:cubicBezTo>
                  <a:pt x="15405143" y="-11901"/>
                  <a:pt x="15264034" y="-2758"/>
                  <a:pt x="15309396" y="0"/>
                </a:cubicBezTo>
                <a:cubicBezTo>
                  <a:pt x="15354758" y="2758"/>
                  <a:pt x="15711684" y="-6975"/>
                  <a:pt x="15997768" y="0"/>
                </a:cubicBezTo>
                <a:cubicBezTo>
                  <a:pt x="16283852" y="6975"/>
                  <a:pt x="16093745" y="-6976"/>
                  <a:pt x="16149210" y="0"/>
                </a:cubicBezTo>
                <a:cubicBezTo>
                  <a:pt x="16204675" y="6976"/>
                  <a:pt x="16658211" y="-34124"/>
                  <a:pt x="17016559" y="0"/>
                </a:cubicBezTo>
                <a:cubicBezTo>
                  <a:pt x="17374907" y="34124"/>
                  <a:pt x="17512226" y="-13453"/>
                  <a:pt x="17897675" y="0"/>
                </a:cubicBezTo>
                <a:cubicBezTo>
                  <a:pt x="17898075" y="10391"/>
                  <a:pt x="17897626" y="15089"/>
                  <a:pt x="17897675" y="30158"/>
                </a:cubicBezTo>
                <a:cubicBezTo>
                  <a:pt x="17739894" y="27921"/>
                  <a:pt x="17711895" y="35099"/>
                  <a:pt x="17567256" y="30158"/>
                </a:cubicBezTo>
                <a:cubicBezTo>
                  <a:pt x="17422617" y="25217"/>
                  <a:pt x="17099714" y="56051"/>
                  <a:pt x="16878884" y="30158"/>
                </a:cubicBezTo>
                <a:cubicBezTo>
                  <a:pt x="16658054" y="4265"/>
                  <a:pt x="16380752" y="49913"/>
                  <a:pt x="16011535" y="30158"/>
                </a:cubicBezTo>
                <a:cubicBezTo>
                  <a:pt x="15642318" y="10403"/>
                  <a:pt x="15839537" y="39028"/>
                  <a:pt x="15681117" y="30158"/>
                </a:cubicBezTo>
                <a:cubicBezTo>
                  <a:pt x="15522697" y="21288"/>
                  <a:pt x="15463432" y="35974"/>
                  <a:pt x="15350698" y="30158"/>
                </a:cubicBezTo>
                <a:cubicBezTo>
                  <a:pt x="15237964" y="24342"/>
                  <a:pt x="14784173" y="37561"/>
                  <a:pt x="14304373" y="30158"/>
                </a:cubicBezTo>
                <a:cubicBezTo>
                  <a:pt x="13824573" y="22755"/>
                  <a:pt x="13704153" y="-6974"/>
                  <a:pt x="13258047" y="30158"/>
                </a:cubicBezTo>
                <a:cubicBezTo>
                  <a:pt x="12811941" y="67290"/>
                  <a:pt x="12825606" y="5997"/>
                  <a:pt x="12569675" y="30158"/>
                </a:cubicBezTo>
                <a:cubicBezTo>
                  <a:pt x="12313744" y="54319"/>
                  <a:pt x="12456113" y="26637"/>
                  <a:pt x="12418233" y="30158"/>
                </a:cubicBezTo>
                <a:cubicBezTo>
                  <a:pt x="12380353" y="33679"/>
                  <a:pt x="12318531" y="35964"/>
                  <a:pt x="12266791" y="30158"/>
                </a:cubicBezTo>
                <a:cubicBezTo>
                  <a:pt x="12215051" y="24352"/>
                  <a:pt x="11715425" y="-6602"/>
                  <a:pt x="11220465" y="30158"/>
                </a:cubicBezTo>
                <a:cubicBezTo>
                  <a:pt x="10725505" y="66918"/>
                  <a:pt x="10923770" y="46897"/>
                  <a:pt x="10711070" y="30158"/>
                </a:cubicBezTo>
                <a:cubicBezTo>
                  <a:pt x="10498371" y="13419"/>
                  <a:pt x="9874688" y="51398"/>
                  <a:pt x="9664745" y="30158"/>
                </a:cubicBezTo>
                <a:cubicBezTo>
                  <a:pt x="9454803" y="8918"/>
                  <a:pt x="9291221" y="16954"/>
                  <a:pt x="8976372" y="30158"/>
                </a:cubicBezTo>
                <a:cubicBezTo>
                  <a:pt x="8661523" y="43362"/>
                  <a:pt x="8897494" y="29381"/>
                  <a:pt x="8824931" y="30158"/>
                </a:cubicBezTo>
                <a:cubicBezTo>
                  <a:pt x="8752368" y="30935"/>
                  <a:pt x="8630293" y="46143"/>
                  <a:pt x="8494512" y="30158"/>
                </a:cubicBezTo>
                <a:cubicBezTo>
                  <a:pt x="8358731" y="14173"/>
                  <a:pt x="8141700" y="11514"/>
                  <a:pt x="7985117" y="30158"/>
                </a:cubicBezTo>
                <a:cubicBezTo>
                  <a:pt x="7828534" y="48802"/>
                  <a:pt x="7368388" y="38252"/>
                  <a:pt x="7117768" y="30158"/>
                </a:cubicBezTo>
                <a:cubicBezTo>
                  <a:pt x="6867148" y="22064"/>
                  <a:pt x="6523243" y="47405"/>
                  <a:pt x="6250419" y="30158"/>
                </a:cubicBezTo>
                <a:cubicBezTo>
                  <a:pt x="5977595" y="12911"/>
                  <a:pt x="5782934" y="60497"/>
                  <a:pt x="5562047" y="30158"/>
                </a:cubicBezTo>
                <a:cubicBezTo>
                  <a:pt x="5341160" y="-181"/>
                  <a:pt x="5195252" y="52747"/>
                  <a:pt x="5052651" y="30158"/>
                </a:cubicBezTo>
                <a:cubicBezTo>
                  <a:pt x="4910050" y="7569"/>
                  <a:pt x="4283149" y="54332"/>
                  <a:pt x="4006326" y="30158"/>
                </a:cubicBezTo>
                <a:cubicBezTo>
                  <a:pt x="3729503" y="5984"/>
                  <a:pt x="3503987" y="25146"/>
                  <a:pt x="3317954" y="30158"/>
                </a:cubicBezTo>
                <a:cubicBezTo>
                  <a:pt x="3131921" y="35170"/>
                  <a:pt x="3142411" y="28601"/>
                  <a:pt x="2987535" y="30158"/>
                </a:cubicBezTo>
                <a:cubicBezTo>
                  <a:pt x="2832659" y="31715"/>
                  <a:pt x="2752604" y="44946"/>
                  <a:pt x="2657116" y="30158"/>
                </a:cubicBezTo>
                <a:cubicBezTo>
                  <a:pt x="2561628" y="15370"/>
                  <a:pt x="2559871" y="27221"/>
                  <a:pt x="2505675" y="30158"/>
                </a:cubicBezTo>
                <a:cubicBezTo>
                  <a:pt x="2451479" y="33095"/>
                  <a:pt x="2059954" y="62948"/>
                  <a:pt x="1817302" y="30158"/>
                </a:cubicBezTo>
                <a:cubicBezTo>
                  <a:pt x="1574650" y="-2632"/>
                  <a:pt x="1562611" y="42845"/>
                  <a:pt x="1486884" y="30158"/>
                </a:cubicBezTo>
                <a:cubicBezTo>
                  <a:pt x="1411157" y="17471"/>
                  <a:pt x="602288" y="24477"/>
                  <a:pt x="0" y="30158"/>
                </a:cubicBezTo>
                <a:cubicBezTo>
                  <a:pt x="271" y="21897"/>
                  <a:pt x="-64" y="14068"/>
                  <a:pt x="0" y="0"/>
                </a:cubicBezTo>
                <a:close/>
              </a:path>
              <a:path w="17897675" h="30158" stroke="0" extrusionOk="0">
                <a:moveTo>
                  <a:pt x="0" y="0"/>
                </a:moveTo>
                <a:cubicBezTo>
                  <a:pt x="232126" y="19093"/>
                  <a:pt x="395024" y="12394"/>
                  <a:pt x="509395" y="0"/>
                </a:cubicBezTo>
                <a:cubicBezTo>
                  <a:pt x="623766" y="-12394"/>
                  <a:pt x="606105" y="6650"/>
                  <a:pt x="660837" y="0"/>
                </a:cubicBezTo>
                <a:cubicBezTo>
                  <a:pt x="715569" y="-6650"/>
                  <a:pt x="1328851" y="-1235"/>
                  <a:pt x="1707163" y="0"/>
                </a:cubicBezTo>
                <a:cubicBezTo>
                  <a:pt x="2085475" y="1235"/>
                  <a:pt x="2058479" y="17988"/>
                  <a:pt x="2216558" y="0"/>
                </a:cubicBezTo>
                <a:cubicBezTo>
                  <a:pt x="2374638" y="-17988"/>
                  <a:pt x="2554053" y="7894"/>
                  <a:pt x="2725954" y="0"/>
                </a:cubicBezTo>
                <a:cubicBezTo>
                  <a:pt x="2897855" y="-7894"/>
                  <a:pt x="3401725" y="-9843"/>
                  <a:pt x="3772279" y="0"/>
                </a:cubicBezTo>
                <a:cubicBezTo>
                  <a:pt x="4142833" y="9843"/>
                  <a:pt x="3980595" y="-2094"/>
                  <a:pt x="4102698" y="0"/>
                </a:cubicBezTo>
                <a:cubicBezTo>
                  <a:pt x="4224801" y="2094"/>
                  <a:pt x="4811873" y="-23255"/>
                  <a:pt x="5149023" y="0"/>
                </a:cubicBezTo>
                <a:cubicBezTo>
                  <a:pt x="5486173" y="23255"/>
                  <a:pt x="5981759" y="16600"/>
                  <a:pt x="6195349" y="0"/>
                </a:cubicBezTo>
                <a:cubicBezTo>
                  <a:pt x="6408939" y="-16600"/>
                  <a:pt x="6557896" y="-28991"/>
                  <a:pt x="6883721" y="0"/>
                </a:cubicBezTo>
                <a:cubicBezTo>
                  <a:pt x="7209546" y="28991"/>
                  <a:pt x="7454705" y="-37988"/>
                  <a:pt x="7930047" y="0"/>
                </a:cubicBezTo>
                <a:cubicBezTo>
                  <a:pt x="8405389" y="37988"/>
                  <a:pt x="8204594" y="9917"/>
                  <a:pt x="8439442" y="0"/>
                </a:cubicBezTo>
                <a:cubicBezTo>
                  <a:pt x="8674290" y="-9917"/>
                  <a:pt x="8703221" y="16645"/>
                  <a:pt x="8948838" y="0"/>
                </a:cubicBezTo>
                <a:cubicBezTo>
                  <a:pt x="9194455" y="-16645"/>
                  <a:pt x="9396565" y="42040"/>
                  <a:pt x="9816186" y="0"/>
                </a:cubicBezTo>
                <a:cubicBezTo>
                  <a:pt x="10235807" y="-42040"/>
                  <a:pt x="10173672" y="13769"/>
                  <a:pt x="10325582" y="0"/>
                </a:cubicBezTo>
                <a:cubicBezTo>
                  <a:pt x="10477492" y="-13769"/>
                  <a:pt x="11111211" y="-13339"/>
                  <a:pt x="11371907" y="0"/>
                </a:cubicBezTo>
                <a:cubicBezTo>
                  <a:pt x="11632603" y="13339"/>
                  <a:pt x="11895909" y="12110"/>
                  <a:pt x="12418233" y="0"/>
                </a:cubicBezTo>
                <a:cubicBezTo>
                  <a:pt x="12940557" y="-12110"/>
                  <a:pt x="12856206" y="-3093"/>
                  <a:pt x="13106605" y="0"/>
                </a:cubicBezTo>
                <a:cubicBezTo>
                  <a:pt x="13357004" y="3093"/>
                  <a:pt x="13413354" y="-598"/>
                  <a:pt x="13616000" y="0"/>
                </a:cubicBezTo>
                <a:cubicBezTo>
                  <a:pt x="13818646" y="598"/>
                  <a:pt x="13716821" y="4021"/>
                  <a:pt x="13767442" y="0"/>
                </a:cubicBezTo>
                <a:cubicBezTo>
                  <a:pt x="13818063" y="-4021"/>
                  <a:pt x="13943728" y="-6313"/>
                  <a:pt x="14097861" y="0"/>
                </a:cubicBezTo>
                <a:cubicBezTo>
                  <a:pt x="14251994" y="6313"/>
                  <a:pt x="14292654" y="-7940"/>
                  <a:pt x="14428280" y="0"/>
                </a:cubicBezTo>
                <a:cubicBezTo>
                  <a:pt x="14563906" y="7940"/>
                  <a:pt x="14782678" y="9154"/>
                  <a:pt x="14937675" y="0"/>
                </a:cubicBezTo>
                <a:cubicBezTo>
                  <a:pt x="15092672" y="-9154"/>
                  <a:pt x="15464501" y="28998"/>
                  <a:pt x="15984001" y="0"/>
                </a:cubicBezTo>
                <a:cubicBezTo>
                  <a:pt x="16503501" y="-28998"/>
                  <a:pt x="16334309" y="-5475"/>
                  <a:pt x="16672373" y="0"/>
                </a:cubicBezTo>
                <a:cubicBezTo>
                  <a:pt x="17010437" y="5475"/>
                  <a:pt x="17006318" y="4466"/>
                  <a:pt x="17181768" y="0"/>
                </a:cubicBezTo>
                <a:cubicBezTo>
                  <a:pt x="17357219" y="-4466"/>
                  <a:pt x="17738261" y="-16741"/>
                  <a:pt x="17897675" y="0"/>
                </a:cubicBezTo>
                <a:cubicBezTo>
                  <a:pt x="17897423" y="9267"/>
                  <a:pt x="17896317" y="15124"/>
                  <a:pt x="17897675" y="30158"/>
                </a:cubicBezTo>
                <a:cubicBezTo>
                  <a:pt x="17694895" y="-9340"/>
                  <a:pt x="17335701" y="58215"/>
                  <a:pt x="17030326" y="30158"/>
                </a:cubicBezTo>
                <a:cubicBezTo>
                  <a:pt x="16724951" y="2101"/>
                  <a:pt x="16816546" y="19184"/>
                  <a:pt x="16699908" y="30158"/>
                </a:cubicBezTo>
                <a:cubicBezTo>
                  <a:pt x="16583270" y="41132"/>
                  <a:pt x="16239164" y="70911"/>
                  <a:pt x="15832559" y="30158"/>
                </a:cubicBezTo>
                <a:cubicBezTo>
                  <a:pt x="15425954" y="-10595"/>
                  <a:pt x="15749275" y="30494"/>
                  <a:pt x="15681117" y="30158"/>
                </a:cubicBezTo>
                <a:cubicBezTo>
                  <a:pt x="15612959" y="29822"/>
                  <a:pt x="15226455" y="-10468"/>
                  <a:pt x="14813768" y="30158"/>
                </a:cubicBezTo>
                <a:cubicBezTo>
                  <a:pt x="14401081" y="70784"/>
                  <a:pt x="14646775" y="46482"/>
                  <a:pt x="14483349" y="30158"/>
                </a:cubicBezTo>
                <a:cubicBezTo>
                  <a:pt x="14319923" y="13834"/>
                  <a:pt x="14395999" y="26784"/>
                  <a:pt x="14331907" y="30158"/>
                </a:cubicBezTo>
                <a:cubicBezTo>
                  <a:pt x="14267815" y="33532"/>
                  <a:pt x="14131990" y="44030"/>
                  <a:pt x="14001489" y="30158"/>
                </a:cubicBezTo>
                <a:cubicBezTo>
                  <a:pt x="13870988" y="16286"/>
                  <a:pt x="13344147" y="21596"/>
                  <a:pt x="13134140" y="30158"/>
                </a:cubicBezTo>
                <a:cubicBezTo>
                  <a:pt x="12924133" y="38720"/>
                  <a:pt x="12954940" y="35630"/>
                  <a:pt x="12803721" y="30158"/>
                </a:cubicBezTo>
                <a:cubicBezTo>
                  <a:pt x="12652502" y="24686"/>
                  <a:pt x="12700957" y="30305"/>
                  <a:pt x="12652279" y="30158"/>
                </a:cubicBezTo>
                <a:cubicBezTo>
                  <a:pt x="12603601" y="30011"/>
                  <a:pt x="12395803" y="34060"/>
                  <a:pt x="12321861" y="30158"/>
                </a:cubicBezTo>
                <a:cubicBezTo>
                  <a:pt x="12247919" y="26256"/>
                  <a:pt x="12058917" y="9295"/>
                  <a:pt x="11812465" y="30158"/>
                </a:cubicBezTo>
                <a:cubicBezTo>
                  <a:pt x="11566013" y="51021"/>
                  <a:pt x="11312857" y="37620"/>
                  <a:pt x="11124093" y="30158"/>
                </a:cubicBezTo>
                <a:cubicBezTo>
                  <a:pt x="10935329" y="22696"/>
                  <a:pt x="10931782" y="39103"/>
                  <a:pt x="10793675" y="30158"/>
                </a:cubicBezTo>
                <a:cubicBezTo>
                  <a:pt x="10655568" y="21213"/>
                  <a:pt x="10124270" y="61779"/>
                  <a:pt x="9747349" y="30158"/>
                </a:cubicBezTo>
                <a:cubicBezTo>
                  <a:pt x="9370428" y="-1463"/>
                  <a:pt x="9287828" y="23594"/>
                  <a:pt x="9058977" y="30158"/>
                </a:cubicBezTo>
                <a:cubicBezTo>
                  <a:pt x="8830126" y="36722"/>
                  <a:pt x="8344785" y="-3843"/>
                  <a:pt x="8012651" y="30158"/>
                </a:cubicBezTo>
                <a:cubicBezTo>
                  <a:pt x="7680517" y="64159"/>
                  <a:pt x="7406047" y="4047"/>
                  <a:pt x="7145303" y="30158"/>
                </a:cubicBezTo>
                <a:cubicBezTo>
                  <a:pt x="6884559" y="56269"/>
                  <a:pt x="6848647" y="41801"/>
                  <a:pt x="6635907" y="30158"/>
                </a:cubicBezTo>
                <a:cubicBezTo>
                  <a:pt x="6423167" y="18515"/>
                  <a:pt x="6106449" y="-942"/>
                  <a:pt x="5768558" y="30158"/>
                </a:cubicBezTo>
                <a:cubicBezTo>
                  <a:pt x="5430667" y="61258"/>
                  <a:pt x="5560297" y="15173"/>
                  <a:pt x="5438140" y="30158"/>
                </a:cubicBezTo>
                <a:cubicBezTo>
                  <a:pt x="5315983" y="45143"/>
                  <a:pt x="5011752" y="61068"/>
                  <a:pt x="4749768" y="30158"/>
                </a:cubicBezTo>
                <a:cubicBezTo>
                  <a:pt x="4487784" y="-752"/>
                  <a:pt x="4657427" y="25685"/>
                  <a:pt x="4598326" y="30158"/>
                </a:cubicBezTo>
                <a:cubicBezTo>
                  <a:pt x="4539225" y="34631"/>
                  <a:pt x="3773889" y="-13890"/>
                  <a:pt x="3552000" y="30158"/>
                </a:cubicBezTo>
                <a:cubicBezTo>
                  <a:pt x="3330111" y="74206"/>
                  <a:pt x="3015795" y="9096"/>
                  <a:pt x="2863628" y="30158"/>
                </a:cubicBezTo>
                <a:cubicBezTo>
                  <a:pt x="2711461" y="51220"/>
                  <a:pt x="2275812" y="19581"/>
                  <a:pt x="1817302" y="30158"/>
                </a:cubicBezTo>
                <a:cubicBezTo>
                  <a:pt x="1358792" y="40735"/>
                  <a:pt x="1473002" y="38603"/>
                  <a:pt x="1307907" y="30158"/>
                </a:cubicBezTo>
                <a:cubicBezTo>
                  <a:pt x="1142813" y="21713"/>
                  <a:pt x="1062740" y="23466"/>
                  <a:pt x="977488" y="30158"/>
                </a:cubicBezTo>
                <a:cubicBezTo>
                  <a:pt x="892236" y="36850"/>
                  <a:pt x="392016" y="-7955"/>
                  <a:pt x="0" y="30158"/>
                </a:cubicBezTo>
                <a:cubicBezTo>
                  <a:pt x="-1408" y="19843"/>
                  <a:pt x="42" y="883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FD88A3-52E4-1585-1602-452450C9F00A}"/>
              </a:ext>
            </a:extLst>
          </p:cNvPr>
          <p:cNvSpPr txBox="1"/>
          <p:nvPr/>
        </p:nvSpPr>
        <p:spPr>
          <a:xfrm>
            <a:off x="1382156" y="3181697"/>
            <a:ext cx="17339787" cy="7943503"/>
          </a:xfrm>
          <a:prstGeom prst="rect">
            <a:avLst/>
          </a:prstGeom>
        </p:spPr>
        <p:txBody>
          <a:bodyPr vert="horz" lIns="91440" tIns="45720" rIns="91440" bIns="45720" rtlCol="0">
            <a:normAutofit lnSpcReduction="10000"/>
          </a:bodyPr>
          <a:lstStyle/>
          <a:p>
            <a:pPr indent="-228600" algn="l" rtl="0">
              <a:lnSpc>
                <a:spcPct val="90000"/>
              </a:lnSpc>
              <a:buFont typeface="Arial" panose="020B0604020202020204" pitchFamily="34" charset="0"/>
              <a:buChar char="•"/>
            </a:pPr>
            <a:r>
              <a:rPr lang="en-US" sz="2800" b="1" kern="1200" dirty="0">
                <a:solidFill>
                  <a:schemeClr val="tx1"/>
                </a:solidFill>
                <a:highlight>
                  <a:srgbClr val="00FF00"/>
                </a:highlight>
                <a:latin typeface="+mn-lt"/>
                <a:ea typeface="+mn-ea"/>
                <a:cs typeface="+mn-cs"/>
              </a:rPr>
              <a:t>1. Nature-Based Solutions (NBS) for Flood Resilience Guidance Manual</a:t>
            </a:r>
          </a:p>
          <a:p>
            <a:pPr indent="-228600" algn="l" rtl="0">
              <a:lnSpc>
                <a:spcPct val="90000"/>
              </a:lnSpc>
              <a:buFont typeface="Arial" panose="020B0604020202020204" pitchFamily="34" charset="0"/>
              <a:buChar char="•"/>
            </a:pPr>
            <a:r>
              <a:rPr lang="en-US" sz="2800" b="1" kern="1200" dirty="0">
                <a:solidFill>
                  <a:schemeClr val="tx1"/>
                </a:solidFill>
                <a:latin typeface="+mn-lt"/>
                <a:ea typeface="+mn-ea"/>
                <a:cs typeface="+mn-cs"/>
              </a:rPr>
              <a:t>Purpose:</a:t>
            </a:r>
            <a:r>
              <a:rPr lang="en-US" sz="2800" kern="1200" dirty="0">
                <a:solidFill>
                  <a:schemeClr val="tx1"/>
                </a:solidFill>
                <a:latin typeface="+mn-lt"/>
                <a:ea typeface="+mn-ea"/>
                <a:cs typeface="+mn-cs"/>
              </a:rPr>
              <a:t> Statewide guidance for integrating nature-based solutions into flood mitigation planning and design. </a:t>
            </a:r>
          </a:p>
          <a:p>
            <a:pPr indent="-228600" algn="l" rtl="0">
              <a:lnSpc>
                <a:spcPct val="90000"/>
              </a:lnSpc>
              <a:buFont typeface="Arial" panose="020B0604020202020204" pitchFamily="34" charset="0"/>
              <a:buChar char="•"/>
            </a:pPr>
            <a:r>
              <a:rPr lang="en-US" sz="2800" kern="1200" dirty="0">
                <a:solidFill>
                  <a:schemeClr val="tx1"/>
                </a:solidFill>
                <a:latin typeface="+mn-lt"/>
                <a:ea typeface="+mn-ea"/>
                <a:cs typeface="+mn-cs"/>
              </a:rPr>
              <a:t>Includes: </a:t>
            </a:r>
          </a:p>
          <a:p>
            <a:pPr lvl="1" indent="-228600" algn="l" rtl="0">
              <a:lnSpc>
                <a:spcPct val="90000"/>
              </a:lnSpc>
              <a:buFont typeface="Arial" panose="020B0604020202020204" pitchFamily="34" charset="0"/>
              <a:buChar char="•"/>
            </a:pPr>
            <a:r>
              <a:rPr lang="en-US" sz="2800" kern="1200" dirty="0">
                <a:solidFill>
                  <a:schemeClr val="tx1"/>
                </a:solidFill>
                <a:latin typeface="+mn-lt"/>
                <a:ea typeface="+mn-ea"/>
                <a:cs typeface="+mn-cs"/>
              </a:rPr>
              <a:t>Texas-specific NBS design guidance </a:t>
            </a:r>
          </a:p>
          <a:p>
            <a:pPr lvl="1" indent="-228600" algn="l" rtl="0">
              <a:lnSpc>
                <a:spcPct val="90000"/>
              </a:lnSpc>
              <a:buFont typeface="Arial" panose="020B0604020202020204" pitchFamily="34" charset="0"/>
              <a:buChar char="•"/>
            </a:pPr>
            <a:r>
              <a:rPr lang="en-US" sz="2800" kern="1200" dirty="0">
                <a:solidFill>
                  <a:schemeClr val="tx1"/>
                </a:solidFill>
                <a:latin typeface="+mn-lt"/>
                <a:ea typeface="+mn-ea"/>
                <a:cs typeface="+mn-cs"/>
              </a:rPr>
              <a:t>Planning and implementation framework </a:t>
            </a:r>
          </a:p>
          <a:p>
            <a:pPr lvl="1" indent="-228600" algn="l" rtl="0">
              <a:lnSpc>
                <a:spcPct val="90000"/>
              </a:lnSpc>
              <a:buFont typeface="Arial" panose="020B0604020202020204" pitchFamily="34" charset="0"/>
              <a:buChar char="•"/>
            </a:pPr>
            <a:r>
              <a:rPr lang="en-US" sz="2800" kern="1200" dirty="0">
                <a:solidFill>
                  <a:schemeClr val="tx1"/>
                </a:solidFill>
                <a:latin typeface="+mn-lt"/>
                <a:ea typeface="+mn-ea"/>
                <a:cs typeface="+mn-cs"/>
              </a:rPr>
              <a:t>Example ordinances </a:t>
            </a:r>
          </a:p>
          <a:p>
            <a:pPr lvl="1" indent="-228600" algn="l" rtl="0">
              <a:lnSpc>
                <a:spcPct val="90000"/>
              </a:lnSpc>
              <a:buFont typeface="Arial" panose="020B0604020202020204" pitchFamily="34" charset="0"/>
              <a:buChar char="•"/>
            </a:pPr>
            <a:r>
              <a:rPr lang="en-US" sz="2800" kern="1200" dirty="0">
                <a:solidFill>
                  <a:schemeClr val="tx1"/>
                </a:solidFill>
                <a:latin typeface="+mn-lt"/>
                <a:ea typeface="+mn-ea"/>
                <a:cs typeface="+mn-cs"/>
              </a:rPr>
              <a:t>Case studies and best practices </a:t>
            </a:r>
          </a:p>
          <a:p>
            <a:pPr lvl="1" indent="-228600" algn="l" rtl="0">
              <a:lnSpc>
                <a:spcPct val="90000"/>
              </a:lnSpc>
              <a:buFont typeface="Arial" panose="020B0604020202020204" pitchFamily="34" charset="0"/>
              <a:buChar char="•"/>
            </a:pPr>
            <a:r>
              <a:rPr lang="en-US" sz="2800" kern="1200" dirty="0">
                <a:solidFill>
                  <a:schemeClr val="tx1"/>
                </a:solidFill>
                <a:latin typeface="+mn-lt"/>
                <a:ea typeface="+mn-ea"/>
                <a:cs typeface="+mn-cs"/>
              </a:rPr>
              <a:t>Integration of green and gray infrastructure </a:t>
            </a:r>
          </a:p>
          <a:p>
            <a:pPr indent="-228600" algn="l" rtl="0">
              <a:lnSpc>
                <a:spcPct val="90000"/>
              </a:lnSpc>
              <a:buFont typeface="Arial" panose="020B0604020202020204" pitchFamily="34" charset="0"/>
              <a:buChar char="•"/>
            </a:pPr>
            <a:r>
              <a:rPr lang="en-US" sz="2800" b="1" kern="1200" dirty="0">
                <a:solidFill>
                  <a:schemeClr val="tx1"/>
                </a:solidFill>
                <a:highlight>
                  <a:srgbClr val="FFFF00"/>
                </a:highlight>
                <a:latin typeface="+mn-lt"/>
                <a:ea typeface="+mn-ea"/>
                <a:cs typeface="+mn-cs"/>
              </a:rPr>
              <a:t>Public Review:</a:t>
            </a:r>
            <a:r>
              <a:rPr lang="en-US" sz="2800" kern="1200" dirty="0">
                <a:solidFill>
                  <a:schemeClr val="tx1"/>
                </a:solidFill>
                <a:highlight>
                  <a:srgbClr val="FFFF00"/>
                </a:highlight>
                <a:latin typeface="+mn-lt"/>
                <a:ea typeface="+mn-ea"/>
                <a:cs typeface="+mn-cs"/>
              </a:rPr>
              <a:t> </a:t>
            </a:r>
            <a:r>
              <a:rPr lang="en-US" sz="2800" b="1" kern="1200" dirty="0">
                <a:solidFill>
                  <a:schemeClr val="tx1"/>
                </a:solidFill>
                <a:highlight>
                  <a:srgbClr val="FFFF00"/>
                </a:highlight>
                <a:latin typeface="+mn-lt"/>
                <a:ea typeface="+mn-ea"/>
                <a:cs typeface="+mn-cs"/>
              </a:rPr>
              <a:t>July 10 – July 24, 2026</a:t>
            </a:r>
            <a:r>
              <a:rPr lang="en-US" sz="2800" kern="1200" dirty="0">
                <a:solidFill>
                  <a:schemeClr val="tx1"/>
                </a:solidFill>
                <a:highlight>
                  <a:srgbClr val="FFFF00"/>
                </a:highlight>
                <a:latin typeface="+mn-lt"/>
                <a:ea typeface="+mn-ea"/>
                <a:cs typeface="+mn-cs"/>
              </a:rPr>
              <a:t> </a:t>
            </a:r>
          </a:p>
          <a:p>
            <a:pPr indent="-228600" algn="l" rtl="0">
              <a:lnSpc>
                <a:spcPct val="90000"/>
              </a:lnSpc>
              <a:buFont typeface="Arial" panose="020B0604020202020204" pitchFamily="34" charset="0"/>
              <a:buChar char="•"/>
            </a:pPr>
            <a:r>
              <a:rPr lang="en-US" sz="2800" b="1" kern="1200" dirty="0" err="1">
                <a:solidFill>
                  <a:schemeClr val="tx1"/>
                </a:solidFill>
                <a:latin typeface="+mn-lt"/>
                <a:ea typeface="+mn-ea"/>
                <a:cs typeface="+mn-cs"/>
              </a:rPr>
              <a:t>Access:</a:t>
            </a:r>
            <a:r>
              <a:rPr lang="en-US" sz="2800" kern="1200" dirty="0" err="1">
                <a:solidFill>
                  <a:schemeClr val="tx1"/>
                </a:solidFill>
                <a:highlight>
                  <a:srgbClr val="000000"/>
                </a:highlight>
                <a:latin typeface="+mn-lt"/>
                <a:ea typeface="+mn-ea"/>
                <a:cs typeface="+mn-cs"/>
                <a:hlinkClick r:id="rId2"/>
              </a:rPr>
              <a:t>https</a:t>
            </a:r>
            <a:r>
              <a:rPr lang="en-US" sz="2800" kern="1200" dirty="0">
                <a:solidFill>
                  <a:schemeClr val="tx1"/>
                </a:solidFill>
                <a:highlight>
                  <a:srgbClr val="000000"/>
                </a:highlight>
                <a:latin typeface="+mn-lt"/>
                <a:ea typeface="+mn-ea"/>
                <a:cs typeface="+mn-cs"/>
                <a:hlinkClick r:id="rId2"/>
              </a:rPr>
              <a:t>://www.twdb.texas.gov/home/tabs/doc/hot/NBS-Public-Comment-Notice.pdf</a:t>
            </a:r>
            <a:r>
              <a:rPr lang="en-US" sz="2800" kern="1200" dirty="0">
                <a:solidFill>
                  <a:schemeClr val="tx1"/>
                </a:solidFill>
                <a:highlight>
                  <a:srgbClr val="000000"/>
                </a:highlight>
                <a:latin typeface="+mn-lt"/>
                <a:ea typeface="+mn-ea"/>
                <a:cs typeface="+mn-cs"/>
              </a:rPr>
              <a:t> </a:t>
            </a:r>
          </a:p>
          <a:p>
            <a:pPr indent="-228600" algn="l" rtl="0">
              <a:lnSpc>
                <a:spcPct val="90000"/>
              </a:lnSpc>
              <a:buFont typeface="Arial" panose="020B0604020202020204" pitchFamily="34" charset="0"/>
              <a:buChar char="•"/>
            </a:pPr>
            <a:br>
              <a:rPr lang="en-US" sz="2800" kern="1200" dirty="0">
                <a:solidFill>
                  <a:schemeClr val="tx1"/>
                </a:solidFill>
                <a:latin typeface="+mn-lt"/>
                <a:ea typeface="+mn-ea"/>
                <a:cs typeface="+mn-cs"/>
              </a:rPr>
            </a:br>
            <a:endParaRPr lang="en-US" sz="2800" kern="1200" dirty="0">
              <a:solidFill>
                <a:schemeClr val="tx1"/>
              </a:solidFill>
              <a:latin typeface="+mn-lt"/>
              <a:ea typeface="+mn-ea"/>
              <a:cs typeface="+mn-cs"/>
            </a:endParaRPr>
          </a:p>
          <a:p>
            <a:pPr indent="-228600" algn="l" rtl="0">
              <a:lnSpc>
                <a:spcPct val="90000"/>
              </a:lnSpc>
              <a:buFont typeface="Arial" panose="020B0604020202020204" pitchFamily="34" charset="0"/>
              <a:buChar char="•"/>
            </a:pPr>
            <a:r>
              <a:rPr lang="en-US" sz="2800" b="1" kern="1200" dirty="0">
                <a:solidFill>
                  <a:schemeClr val="tx1"/>
                </a:solidFill>
                <a:highlight>
                  <a:srgbClr val="00FF00"/>
                </a:highlight>
                <a:latin typeface="+mn-lt"/>
                <a:ea typeface="+mn-ea"/>
                <a:cs typeface="+mn-cs"/>
              </a:rPr>
              <a:t>2. Benefit-Cost Analysis (BCA) Guidance</a:t>
            </a:r>
          </a:p>
          <a:p>
            <a:pPr indent="-228600" algn="l" rtl="0">
              <a:lnSpc>
                <a:spcPct val="90000"/>
              </a:lnSpc>
              <a:buFont typeface="Arial" panose="020B0604020202020204" pitchFamily="34" charset="0"/>
              <a:buChar char="•"/>
            </a:pPr>
            <a:r>
              <a:rPr lang="en-US" sz="2800" b="1" kern="1200" dirty="0">
                <a:solidFill>
                  <a:schemeClr val="tx1"/>
                </a:solidFill>
                <a:latin typeface="+mn-lt"/>
                <a:ea typeface="+mn-ea"/>
                <a:cs typeface="+mn-cs"/>
              </a:rPr>
              <a:t>Purpose:</a:t>
            </a:r>
            <a:r>
              <a:rPr lang="en-US" sz="2800" kern="1200" dirty="0">
                <a:solidFill>
                  <a:schemeClr val="tx1"/>
                </a:solidFill>
                <a:latin typeface="+mn-lt"/>
                <a:ea typeface="+mn-ea"/>
                <a:cs typeface="+mn-cs"/>
              </a:rPr>
              <a:t> Improve consistency in evaluating flood mitigation project benefits for FIF applications. </a:t>
            </a:r>
          </a:p>
          <a:p>
            <a:pPr indent="-228600" algn="l" rtl="0">
              <a:lnSpc>
                <a:spcPct val="90000"/>
              </a:lnSpc>
              <a:buFont typeface="Arial" panose="020B0604020202020204" pitchFamily="34" charset="0"/>
              <a:buChar char="•"/>
            </a:pPr>
            <a:r>
              <a:rPr lang="en-US" sz="2800" kern="1200" dirty="0">
                <a:solidFill>
                  <a:schemeClr val="tx1"/>
                </a:solidFill>
                <a:latin typeface="+mn-lt"/>
                <a:ea typeface="+mn-ea"/>
                <a:cs typeface="+mn-cs"/>
              </a:rPr>
              <a:t>Focuses on: </a:t>
            </a:r>
          </a:p>
          <a:p>
            <a:pPr lvl="1" indent="-228600" algn="l" rtl="0">
              <a:lnSpc>
                <a:spcPct val="90000"/>
              </a:lnSpc>
              <a:buFont typeface="Arial" panose="020B0604020202020204" pitchFamily="34" charset="0"/>
              <a:buChar char="•"/>
            </a:pPr>
            <a:r>
              <a:rPr lang="en-US" sz="2800" kern="1200" dirty="0">
                <a:solidFill>
                  <a:schemeClr val="tx1"/>
                </a:solidFill>
                <a:latin typeface="+mn-lt"/>
                <a:ea typeface="+mn-ea"/>
                <a:cs typeface="+mn-cs"/>
              </a:rPr>
              <a:t>BCA best practices </a:t>
            </a:r>
          </a:p>
          <a:p>
            <a:pPr lvl="1" indent="-228600" algn="l" rtl="0">
              <a:lnSpc>
                <a:spcPct val="90000"/>
              </a:lnSpc>
              <a:buFont typeface="Arial" panose="020B0604020202020204" pitchFamily="34" charset="0"/>
              <a:buChar char="•"/>
            </a:pPr>
            <a:r>
              <a:rPr lang="en-US" sz="2800" kern="1200" dirty="0">
                <a:solidFill>
                  <a:schemeClr val="tx1"/>
                </a:solidFill>
                <a:latin typeface="+mn-lt"/>
                <a:ea typeface="+mn-ea"/>
                <a:cs typeface="+mn-cs"/>
              </a:rPr>
              <a:t>Expanded consideration of environmental and community benefits </a:t>
            </a:r>
          </a:p>
          <a:p>
            <a:pPr lvl="1" indent="-228600" algn="l" rtl="0">
              <a:lnSpc>
                <a:spcPct val="90000"/>
              </a:lnSpc>
              <a:buFont typeface="Arial" panose="020B0604020202020204" pitchFamily="34" charset="0"/>
              <a:buChar char="•"/>
            </a:pPr>
            <a:r>
              <a:rPr lang="en-US" sz="2800" kern="1200" dirty="0">
                <a:solidFill>
                  <a:schemeClr val="tx1"/>
                </a:solidFill>
                <a:latin typeface="+mn-lt"/>
                <a:ea typeface="+mn-ea"/>
                <a:cs typeface="+mn-cs"/>
              </a:rPr>
              <a:t>Reporting Benefit-Cost Ratios (BCRs) </a:t>
            </a:r>
          </a:p>
          <a:p>
            <a:pPr lvl="1" indent="-228600" algn="l" rtl="0">
              <a:lnSpc>
                <a:spcPct val="90000"/>
              </a:lnSpc>
              <a:buFont typeface="Arial" panose="020B0604020202020204" pitchFamily="34" charset="0"/>
              <a:buChar char="•"/>
            </a:pPr>
            <a:r>
              <a:rPr lang="en-US" sz="2800" kern="1200" dirty="0">
                <a:solidFill>
                  <a:schemeClr val="tx1"/>
                </a:solidFill>
                <a:latin typeface="+mn-lt"/>
                <a:ea typeface="+mn-ea"/>
                <a:cs typeface="+mn-cs"/>
              </a:rPr>
              <a:t>Guidance supporting future FIF applications </a:t>
            </a:r>
          </a:p>
          <a:p>
            <a:pPr indent="-228600" algn="l" rtl="0">
              <a:lnSpc>
                <a:spcPct val="90000"/>
              </a:lnSpc>
              <a:buFont typeface="Arial" panose="020B0604020202020204" pitchFamily="34" charset="0"/>
              <a:buChar char="•"/>
            </a:pPr>
            <a:r>
              <a:rPr lang="en-US" sz="2800" b="1" kern="1200" dirty="0">
                <a:solidFill>
                  <a:schemeClr val="tx1"/>
                </a:solidFill>
                <a:highlight>
                  <a:srgbClr val="FFFF00"/>
                </a:highlight>
                <a:latin typeface="+mn-lt"/>
                <a:ea typeface="+mn-ea"/>
                <a:cs typeface="+mn-cs"/>
              </a:rPr>
              <a:t>Public Review:</a:t>
            </a:r>
            <a:r>
              <a:rPr lang="en-US" sz="2800" kern="1200" dirty="0">
                <a:solidFill>
                  <a:schemeClr val="tx1"/>
                </a:solidFill>
                <a:highlight>
                  <a:srgbClr val="FFFF00"/>
                </a:highlight>
                <a:latin typeface="+mn-lt"/>
                <a:ea typeface="+mn-ea"/>
                <a:cs typeface="+mn-cs"/>
              </a:rPr>
              <a:t> </a:t>
            </a:r>
            <a:r>
              <a:rPr lang="en-US" sz="2800" b="1" kern="1200" dirty="0">
                <a:solidFill>
                  <a:schemeClr val="tx1"/>
                </a:solidFill>
                <a:highlight>
                  <a:srgbClr val="FFFF00"/>
                </a:highlight>
                <a:latin typeface="+mn-lt"/>
                <a:ea typeface="+mn-ea"/>
                <a:cs typeface="+mn-cs"/>
              </a:rPr>
              <a:t>Open through July 15, 2026</a:t>
            </a:r>
            <a:r>
              <a:rPr lang="en-US" sz="2800" kern="1200" dirty="0">
                <a:solidFill>
                  <a:schemeClr val="tx1"/>
                </a:solidFill>
                <a:highlight>
                  <a:srgbClr val="FFFF00"/>
                </a:highlight>
                <a:latin typeface="+mn-lt"/>
                <a:ea typeface="+mn-ea"/>
                <a:cs typeface="+mn-cs"/>
              </a:rPr>
              <a:t> </a:t>
            </a:r>
          </a:p>
          <a:p>
            <a:pPr indent="-228600" algn="l" rtl="0">
              <a:lnSpc>
                <a:spcPct val="90000"/>
              </a:lnSpc>
              <a:buFont typeface="Arial" panose="020B0604020202020204" pitchFamily="34" charset="0"/>
              <a:buChar char="•"/>
            </a:pPr>
            <a:r>
              <a:rPr lang="en-US" sz="2800" b="1" kern="1200" dirty="0" err="1">
                <a:solidFill>
                  <a:schemeClr val="tx1"/>
                </a:solidFill>
                <a:latin typeface="+mn-lt"/>
                <a:ea typeface="+mn-ea"/>
                <a:cs typeface="+mn-cs"/>
              </a:rPr>
              <a:t>Access:</a:t>
            </a:r>
            <a:r>
              <a:rPr lang="en-US" sz="2800" kern="1200" dirty="0" err="1">
                <a:solidFill>
                  <a:schemeClr val="tx1"/>
                </a:solidFill>
                <a:highlight>
                  <a:srgbClr val="000000"/>
                </a:highlight>
                <a:latin typeface="+mn-lt"/>
                <a:ea typeface="+mn-ea"/>
                <a:cs typeface="+mn-cs"/>
                <a:hlinkClick r:id="rId3"/>
              </a:rPr>
              <a:t>https</a:t>
            </a:r>
            <a:r>
              <a:rPr lang="en-US" sz="2800" kern="1200" dirty="0">
                <a:solidFill>
                  <a:schemeClr val="tx1"/>
                </a:solidFill>
                <a:highlight>
                  <a:srgbClr val="000000"/>
                </a:highlight>
                <a:latin typeface="+mn-lt"/>
                <a:ea typeface="+mn-ea"/>
                <a:cs typeface="+mn-cs"/>
                <a:hlinkClick r:id="rId3"/>
              </a:rPr>
              <a:t>://www.twdb.texas.gov/financial/programs/fif/bca.asp</a:t>
            </a:r>
            <a:r>
              <a:rPr lang="en-US" sz="2800" kern="1200" dirty="0">
                <a:solidFill>
                  <a:schemeClr val="tx1"/>
                </a:solidFill>
                <a:highlight>
                  <a:srgbClr val="000000"/>
                </a:highlight>
                <a:latin typeface="+mn-lt"/>
                <a:ea typeface="+mn-ea"/>
                <a:cs typeface="+mn-cs"/>
              </a:rPr>
              <a:t> </a:t>
            </a:r>
          </a:p>
          <a:p>
            <a:pPr indent="-228600" algn="l" rtl="0">
              <a:lnSpc>
                <a:spcPct val="90000"/>
              </a:lnSpc>
              <a:spcAft>
                <a:spcPts val="600"/>
              </a:spcAft>
              <a:buFont typeface="Arial" panose="020B0604020202020204" pitchFamily="34" charset="0"/>
              <a:buChar char="•"/>
            </a:pPr>
            <a:endParaRPr lang="en-US" sz="2300" kern="1200" dirty="0">
              <a:solidFill>
                <a:schemeClr val="tx1"/>
              </a:solidFill>
              <a:latin typeface="+mn-lt"/>
              <a:ea typeface="+mn-ea"/>
              <a:cs typeface="+mn-cs"/>
            </a:endParaRPr>
          </a:p>
        </p:txBody>
      </p:sp>
    </p:spTree>
    <p:extLst>
      <p:ext uri="{BB962C8B-B14F-4D97-AF65-F5344CB8AC3E}">
        <p14:creationId xmlns:p14="http://schemas.microsoft.com/office/powerpoint/2010/main" val="3947012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C4A0F-AEFB-1059-93D1-D43840FD4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9B1B4-D7A2-69A9-B472-53C6D3F54FA4}"/>
              </a:ext>
            </a:extLst>
          </p:cNvPr>
          <p:cNvSpPr>
            <a:spLocks noGrp="1"/>
          </p:cNvSpPr>
          <p:nvPr>
            <p:ph type="title"/>
          </p:nvPr>
        </p:nvSpPr>
        <p:spPr>
          <a:xfrm>
            <a:off x="1384776" y="530023"/>
            <a:ext cx="9009526" cy="1410745"/>
          </a:xfrm>
        </p:spPr>
        <p:txBody>
          <a:bodyPr>
            <a:normAutofit fontScale="90000"/>
          </a:bodyPr>
          <a:lstStyle/>
          <a:p>
            <a:r>
              <a:rPr lang="en-US" sz="6000" dirty="0">
                <a:solidFill>
                  <a:schemeClr val="tx2"/>
                </a:solidFill>
                <a:latin typeface="Aptos Black" panose="020B0004020202020204" pitchFamily="34" charset="0"/>
              </a:rPr>
              <a:t>Flood Infrastructure Fund (FIF) </a:t>
            </a:r>
          </a:p>
        </p:txBody>
      </p:sp>
      <p:sp>
        <p:nvSpPr>
          <p:cNvPr id="8" name="TextBox 7">
            <a:extLst>
              <a:ext uri="{FF2B5EF4-FFF2-40B4-BE49-F238E27FC236}">
                <a16:creationId xmlns:a16="http://schemas.microsoft.com/office/drawing/2014/main" id="{A9F70C3B-4783-0A44-E117-0E3451A9A887}"/>
              </a:ext>
            </a:extLst>
          </p:cNvPr>
          <p:cNvSpPr txBox="1"/>
          <p:nvPr/>
        </p:nvSpPr>
        <p:spPr>
          <a:xfrm>
            <a:off x="1178660" y="1940768"/>
            <a:ext cx="8401270" cy="11449288"/>
          </a:xfrm>
          <a:prstGeom prst="rect">
            <a:avLst/>
          </a:prstGeom>
          <a:noFill/>
        </p:spPr>
        <p:txBody>
          <a:bodyPr wrap="square">
            <a:spAutoFit/>
          </a:bodyPr>
          <a:lstStyle/>
          <a:p>
            <a:r>
              <a:rPr lang="en-US" sz="3000" b="1" dirty="0">
                <a:latin typeface="+mj-lt"/>
              </a:rPr>
              <a:t>Nature-based and floodplain restoration projects are</a:t>
            </a:r>
            <a:r>
              <a:rPr lang="en-US" sz="3000" dirty="0">
                <a:latin typeface="+mj-lt"/>
              </a:rPr>
              <a:t> increasingly competitive.</a:t>
            </a:r>
          </a:p>
          <a:p>
            <a:pPr lvl="1"/>
            <a:r>
              <a:rPr lang="en-US" sz="3000" dirty="0">
                <a:latin typeface="+mj-lt"/>
              </a:rPr>
              <a:t>	</a:t>
            </a:r>
            <a:r>
              <a:rPr lang="en-US" sz="3000" dirty="0">
                <a:solidFill>
                  <a:schemeClr val="bg2">
                    <a:lumMod val="50000"/>
                  </a:schemeClr>
                </a:solidFill>
                <a:latin typeface="+mj-lt"/>
              </a:rPr>
              <a:t>Floodplain acquisition and green space</a:t>
            </a:r>
          </a:p>
          <a:p>
            <a:r>
              <a:rPr lang="en-US" sz="3000" dirty="0">
                <a:solidFill>
                  <a:schemeClr val="bg2">
                    <a:lumMod val="50000"/>
                  </a:schemeClr>
                </a:solidFill>
                <a:latin typeface="+mj-lt"/>
              </a:rPr>
              <a:t>	Wetland restoration </a:t>
            </a:r>
          </a:p>
          <a:p>
            <a:r>
              <a:rPr lang="en-US" sz="3000" dirty="0">
                <a:solidFill>
                  <a:schemeClr val="bg2">
                    <a:lumMod val="50000"/>
                  </a:schemeClr>
                </a:solidFill>
                <a:latin typeface="+mj-lt"/>
              </a:rPr>
              <a:t>	Preserved storage corridors </a:t>
            </a:r>
          </a:p>
          <a:p>
            <a:r>
              <a:rPr lang="en-US" sz="3000" dirty="0">
                <a:solidFill>
                  <a:schemeClr val="bg2">
                    <a:lumMod val="50000"/>
                  </a:schemeClr>
                </a:solidFill>
                <a:latin typeface="+mj-lt"/>
              </a:rPr>
              <a:t>	Buyouts </a:t>
            </a:r>
          </a:p>
          <a:p>
            <a:r>
              <a:rPr lang="en-US" sz="3000" dirty="0">
                <a:solidFill>
                  <a:schemeClr val="bg2">
                    <a:lumMod val="50000"/>
                  </a:schemeClr>
                </a:solidFill>
                <a:latin typeface="+mj-lt"/>
              </a:rPr>
              <a:t>	Green stormwater infrastructure </a:t>
            </a:r>
          </a:p>
          <a:p>
            <a:r>
              <a:rPr lang="en-US" sz="3000" dirty="0">
                <a:solidFill>
                  <a:schemeClr val="bg2">
                    <a:lumMod val="50000"/>
                  </a:schemeClr>
                </a:solidFill>
                <a:latin typeface="+mj-lt"/>
              </a:rPr>
              <a:t>	Bioswales and distributed detention </a:t>
            </a:r>
          </a:p>
          <a:p>
            <a:endParaRPr lang="en-US" sz="3000" dirty="0">
              <a:latin typeface="+mj-lt"/>
            </a:endParaRPr>
          </a:p>
          <a:p>
            <a:r>
              <a:rPr lang="en-US" sz="3000" dirty="0">
                <a:latin typeface="+mj-lt"/>
              </a:rPr>
              <a:t>The 2024–2025 IUP specifically referenced </a:t>
            </a:r>
            <a:r>
              <a:rPr lang="en-US" sz="3000" b="1" dirty="0">
                <a:latin typeface="+mj-lt"/>
              </a:rPr>
              <a:t>green / nature-based components</a:t>
            </a:r>
            <a:r>
              <a:rPr lang="en-US" sz="3000" dirty="0">
                <a:latin typeface="+mj-lt"/>
              </a:rPr>
              <a:t> and included nature-based cost share considerations. The 2026  TWDB Nature Based Solution’s guidance is out for public comment right now.</a:t>
            </a:r>
          </a:p>
          <a:p>
            <a:endParaRPr lang="en-US" sz="3000" dirty="0">
              <a:latin typeface="+mj-lt"/>
            </a:endParaRPr>
          </a:p>
          <a:p>
            <a:r>
              <a:rPr lang="en-US" sz="3000" dirty="0">
                <a:latin typeface="+mj-lt"/>
              </a:rPr>
              <a:t>Nature-based solutions can improve competitiveness when they provide measurable storage, floodplain reconnection, and permanent risk reduction.</a:t>
            </a: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b="1" dirty="0">
              <a:latin typeface="Trebuchet MS" panose="020B0603020202020204" pitchFamily="34" charset="0"/>
            </a:endParaRPr>
          </a:p>
          <a:p>
            <a:pPr marL="1211123" lvl="1" indent="-457200">
              <a:buFont typeface="Arial" panose="020B0604020202020204" pitchFamily="34" charset="0"/>
              <a:buChar char="•"/>
            </a:pPr>
            <a:endParaRPr lang="en-US" sz="2800" dirty="0">
              <a:latin typeface="+mn-lt"/>
            </a:endParaRPr>
          </a:p>
        </p:txBody>
      </p:sp>
      <p:pic>
        <p:nvPicPr>
          <p:cNvPr id="4" name="Picture 3">
            <a:extLst>
              <a:ext uri="{FF2B5EF4-FFF2-40B4-BE49-F238E27FC236}">
                <a16:creationId xmlns:a16="http://schemas.microsoft.com/office/drawing/2014/main" id="{DF6C59EC-F40E-37B6-EE98-D79788605906}"/>
              </a:ext>
            </a:extLst>
          </p:cNvPr>
          <p:cNvPicPr>
            <a:picLocks noChangeAspect="1"/>
          </p:cNvPicPr>
          <p:nvPr/>
        </p:nvPicPr>
        <p:blipFill>
          <a:blip r:embed="rId2"/>
          <a:stretch>
            <a:fillRect/>
          </a:stretch>
        </p:blipFill>
        <p:spPr>
          <a:xfrm>
            <a:off x="9734810" y="3228393"/>
            <a:ext cx="9766540" cy="6319526"/>
          </a:xfrm>
          <a:prstGeom prst="rect">
            <a:avLst/>
          </a:prstGeom>
        </p:spPr>
      </p:pic>
    </p:spTree>
    <p:extLst>
      <p:ext uri="{BB962C8B-B14F-4D97-AF65-F5344CB8AC3E}">
        <p14:creationId xmlns:p14="http://schemas.microsoft.com/office/powerpoint/2010/main" val="2473249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1A8DA-3568-D239-65FF-9D6B5A5FDA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78304D-2E4E-B101-64B6-B027F89B6E4C}"/>
              </a:ext>
            </a:extLst>
          </p:cNvPr>
          <p:cNvSpPr>
            <a:spLocks noGrp="1"/>
          </p:cNvSpPr>
          <p:nvPr>
            <p:ph type="title"/>
          </p:nvPr>
        </p:nvSpPr>
        <p:spPr>
          <a:xfrm>
            <a:off x="1384776" y="530023"/>
            <a:ext cx="9009526" cy="1410745"/>
          </a:xfrm>
        </p:spPr>
        <p:txBody>
          <a:bodyPr>
            <a:normAutofit fontScale="90000"/>
          </a:bodyPr>
          <a:lstStyle/>
          <a:p>
            <a:r>
              <a:rPr lang="en-US" sz="6000" dirty="0">
                <a:solidFill>
                  <a:schemeClr val="tx2"/>
                </a:solidFill>
                <a:latin typeface="Aptos Black" panose="020B0004020202020204" pitchFamily="34" charset="0"/>
              </a:rPr>
              <a:t>Flood Infrastructure Fund (FIF) </a:t>
            </a:r>
          </a:p>
        </p:txBody>
      </p:sp>
      <p:sp>
        <p:nvSpPr>
          <p:cNvPr id="8" name="TextBox 7">
            <a:extLst>
              <a:ext uri="{FF2B5EF4-FFF2-40B4-BE49-F238E27FC236}">
                <a16:creationId xmlns:a16="http://schemas.microsoft.com/office/drawing/2014/main" id="{44C6098E-1D8C-486D-341C-95F223BCB0A6}"/>
              </a:ext>
            </a:extLst>
          </p:cNvPr>
          <p:cNvSpPr txBox="1"/>
          <p:nvPr/>
        </p:nvSpPr>
        <p:spPr>
          <a:xfrm>
            <a:off x="1215982" y="2164703"/>
            <a:ext cx="8401270" cy="8402300"/>
          </a:xfrm>
          <a:prstGeom prst="rect">
            <a:avLst/>
          </a:prstGeom>
          <a:noFill/>
        </p:spPr>
        <p:txBody>
          <a:bodyPr wrap="square">
            <a:spAutoFit/>
          </a:bodyPr>
          <a:lstStyle/>
          <a:p>
            <a:r>
              <a:rPr lang="en-US" sz="3200" b="1" dirty="0">
                <a:latin typeface="+mj-lt"/>
              </a:rPr>
              <a:t>Projects that do not score well are small isolated local drainage fixes.</a:t>
            </a:r>
          </a:p>
          <a:p>
            <a:r>
              <a:rPr lang="en-US" sz="3200" dirty="0">
                <a:solidFill>
                  <a:schemeClr val="accent1"/>
                </a:solidFill>
                <a:latin typeface="+mj-lt"/>
              </a:rPr>
              <a:t>	One neighborhood inlet upgrade </a:t>
            </a:r>
          </a:p>
          <a:p>
            <a:r>
              <a:rPr lang="en-US" sz="3200" dirty="0">
                <a:solidFill>
                  <a:schemeClr val="accent1"/>
                </a:solidFill>
                <a:latin typeface="+mj-lt"/>
              </a:rPr>
              <a:t>	Local curb improvements </a:t>
            </a:r>
          </a:p>
          <a:p>
            <a:r>
              <a:rPr lang="en-US" sz="3200" dirty="0">
                <a:solidFill>
                  <a:schemeClr val="accent1"/>
                </a:solidFill>
                <a:latin typeface="+mj-lt"/>
              </a:rPr>
              <a:t>	Small isolated pipe upsizing </a:t>
            </a:r>
          </a:p>
          <a:p>
            <a:r>
              <a:rPr lang="en-US" sz="3200" dirty="0">
                <a:solidFill>
                  <a:schemeClr val="accent1"/>
                </a:solidFill>
                <a:latin typeface="+mj-lt"/>
              </a:rPr>
              <a:t>	Projects that do not benefit structures</a:t>
            </a:r>
          </a:p>
          <a:p>
            <a:endParaRPr lang="en-US" sz="3200" dirty="0">
              <a:latin typeface="+mj-lt"/>
            </a:endParaRPr>
          </a:p>
          <a:p>
            <a:r>
              <a:rPr lang="en-US" sz="3200" b="1" dirty="0">
                <a:latin typeface="+mj-lt"/>
              </a:rPr>
              <a:t>Why do these score worse?</a:t>
            </a:r>
          </a:p>
          <a:p>
            <a:r>
              <a:rPr lang="en-US" sz="3200" dirty="0">
                <a:latin typeface="+mj-lt"/>
              </a:rPr>
              <a:t>	</a:t>
            </a:r>
            <a:r>
              <a:rPr lang="en-US" sz="3200" dirty="0">
                <a:solidFill>
                  <a:schemeClr val="accent1"/>
                </a:solidFill>
                <a:latin typeface="+mj-lt"/>
              </a:rPr>
              <a:t>Fewer structures benefited </a:t>
            </a:r>
          </a:p>
          <a:p>
            <a:r>
              <a:rPr lang="en-US" sz="3200" dirty="0">
                <a:solidFill>
                  <a:schemeClr val="accent1"/>
                </a:solidFill>
                <a:latin typeface="+mj-lt"/>
              </a:rPr>
              <a:t>	Weaker regional significance </a:t>
            </a:r>
          </a:p>
          <a:p>
            <a:r>
              <a:rPr lang="en-US" sz="3200" dirty="0">
                <a:solidFill>
                  <a:schemeClr val="accent1"/>
                </a:solidFill>
                <a:latin typeface="+mj-lt"/>
              </a:rPr>
              <a:t>	Lower statewide visibility</a:t>
            </a:r>
          </a:p>
          <a:p>
            <a:endParaRPr lang="en-US" sz="3200" dirty="0">
              <a:solidFill>
                <a:schemeClr val="tx1"/>
              </a:solidFill>
            </a:endParaRPr>
          </a:p>
          <a:p>
            <a:endParaRPr lang="en-US" sz="3200" dirty="0">
              <a:solidFill>
                <a:schemeClr val="tx1"/>
              </a:solidFill>
            </a:endParaRPr>
          </a:p>
          <a:p>
            <a:endParaRPr lang="en-US" sz="3200" dirty="0">
              <a:solidFill>
                <a:schemeClr val="tx1"/>
              </a:solidFill>
            </a:endParaRPr>
          </a:p>
          <a:p>
            <a:endParaRPr lang="en-US" sz="3200" dirty="0">
              <a:solidFill>
                <a:schemeClr val="tx1"/>
              </a:solidFill>
            </a:endParaRPr>
          </a:p>
          <a:p>
            <a:endParaRPr lang="en-US" sz="3200" b="1" dirty="0">
              <a:latin typeface="Trebuchet MS" panose="020B0603020202020204" pitchFamily="34" charset="0"/>
            </a:endParaRPr>
          </a:p>
          <a:p>
            <a:pPr marL="1211123" lvl="1" indent="-457200">
              <a:buFont typeface="Arial" panose="020B0604020202020204" pitchFamily="34" charset="0"/>
              <a:buChar char="•"/>
            </a:pPr>
            <a:endParaRPr lang="en-US" sz="2800" dirty="0">
              <a:latin typeface="+mn-lt"/>
            </a:endParaRPr>
          </a:p>
        </p:txBody>
      </p:sp>
      <p:pic>
        <p:nvPicPr>
          <p:cNvPr id="5" name="Picture 4">
            <a:extLst>
              <a:ext uri="{FF2B5EF4-FFF2-40B4-BE49-F238E27FC236}">
                <a16:creationId xmlns:a16="http://schemas.microsoft.com/office/drawing/2014/main" id="{5703008F-C52E-9FED-051C-61DC97D0C2D2}"/>
              </a:ext>
            </a:extLst>
          </p:cNvPr>
          <p:cNvPicPr>
            <a:picLocks noChangeAspect="1"/>
          </p:cNvPicPr>
          <p:nvPr/>
        </p:nvPicPr>
        <p:blipFill>
          <a:blip r:embed="rId2"/>
          <a:stretch>
            <a:fillRect/>
          </a:stretch>
        </p:blipFill>
        <p:spPr>
          <a:xfrm>
            <a:off x="9869909" y="3049977"/>
            <a:ext cx="8805070" cy="4937028"/>
          </a:xfrm>
          <a:prstGeom prst="rect">
            <a:avLst/>
          </a:prstGeom>
        </p:spPr>
      </p:pic>
    </p:spTree>
    <p:extLst>
      <p:ext uri="{BB962C8B-B14F-4D97-AF65-F5344CB8AC3E}">
        <p14:creationId xmlns:p14="http://schemas.microsoft.com/office/powerpoint/2010/main" val="565842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B3CBA-FFB9-F73A-9E4D-8C89278688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B7DD58-4C1C-FAE0-110E-EA3164B79A48}"/>
              </a:ext>
            </a:extLst>
          </p:cNvPr>
          <p:cNvSpPr>
            <a:spLocks noGrp="1"/>
          </p:cNvSpPr>
          <p:nvPr>
            <p:ph type="title"/>
          </p:nvPr>
        </p:nvSpPr>
        <p:spPr>
          <a:xfrm>
            <a:off x="1270476" y="280565"/>
            <a:ext cx="8972204" cy="1410745"/>
          </a:xfrm>
        </p:spPr>
        <p:txBody>
          <a:bodyPr>
            <a:noAutofit/>
          </a:bodyPr>
          <a:lstStyle/>
          <a:p>
            <a:r>
              <a:rPr lang="en-US" sz="5400" dirty="0">
                <a:solidFill>
                  <a:srgbClr val="002060"/>
                </a:solidFill>
                <a:latin typeface="Aptos Black" panose="020B0004020202020204" pitchFamily="34" charset="0"/>
              </a:rPr>
              <a:t>How to Get Involved</a:t>
            </a:r>
          </a:p>
        </p:txBody>
      </p:sp>
      <p:sp>
        <p:nvSpPr>
          <p:cNvPr id="4" name="Text Placeholder 3">
            <a:extLst>
              <a:ext uri="{FF2B5EF4-FFF2-40B4-BE49-F238E27FC236}">
                <a16:creationId xmlns:a16="http://schemas.microsoft.com/office/drawing/2014/main" id="{210D7AD6-80B3-DBEB-D89C-EB03F263A038}"/>
              </a:ext>
            </a:extLst>
          </p:cNvPr>
          <p:cNvSpPr>
            <a:spLocks noGrp="1"/>
          </p:cNvSpPr>
          <p:nvPr>
            <p:ph type="body" sz="half" idx="2"/>
          </p:nvPr>
        </p:nvSpPr>
        <p:spPr>
          <a:xfrm>
            <a:off x="1384776" y="2269671"/>
            <a:ext cx="17116584" cy="8759114"/>
          </a:xfrm>
        </p:spPr>
        <p:txBody>
          <a:bodyPr>
            <a:normAutofit fontScale="25000" lnSpcReduction="20000"/>
          </a:bodyPr>
          <a:lstStyle/>
          <a:p>
            <a:pPr marL="457200" indent="-457200">
              <a:buFont typeface="Arial" panose="020B0604020202020204" pitchFamily="34" charset="0"/>
              <a:buChar char="•"/>
            </a:pPr>
            <a:r>
              <a:rPr lang="en-US" sz="12800" b="1" dirty="0">
                <a:solidFill>
                  <a:schemeClr val="tx1"/>
                </a:solidFill>
                <a:latin typeface="+mj-lt"/>
              </a:rPr>
              <a:t>Attend in person public meetings for the SJRFP Committee.</a:t>
            </a:r>
          </a:p>
          <a:p>
            <a:pPr lvl="1"/>
            <a:r>
              <a:rPr lang="en-US" sz="12800" b="1" dirty="0">
                <a:solidFill>
                  <a:schemeClr val="accent4"/>
                </a:solidFill>
                <a:latin typeface="+mj-lt"/>
              </a:rPr>
              <a:t>	</a:t>
            </a:r>
            <a:r>
              <a:rPr lang="en-US" sz="12800" dirty="0">
                <a:highlight>
                  <a:srgbClr val="000000"/>
                </a:highlight>
                <a:latin typeface="+mj-lt"/>
                <a:hlinkClick r:id="rId2"/>
              </a:rPr>
              <a:t>https://sanjacintofloodplanning.org/meetings/</a:t>
            </a:r>
            <a:endParaRPr lang="en-US" sz="12800" dirty="0">
              <a:highlight>
                <a:srgbClr val="000000"/>
              </a:highlight>
              <a:latin typeface="+mj-lt"/>
            </a:endParaRPr>
          </a:p>
          <a:p>
            <a:pPr marL="857250" indent="-857250">
              <a:buFont typeface="Arial" panose="020B0604020202020204" pitchFamily="34" charset="0"/>
              <a:buChar char="•"/>
            </a:pPr>
            <a:r>
              <a:rPr lang="en-US" sz="12800" b="1" dirty="0">
                <a:solidFill>
                  <a:schemeClr val="tx1"/>
                </a:solidFill>
                <a:latin typeface="+mj-lt"/>
              </a:rPr>
              <a:t>Register for SJRFP Committee emails:</a:t>
            </a:r>
          </a:p>
          <a:p>
            <a:pPr lvl="1"/>
            <a:r>
              <a:rPr lang="en-US" sz="12800" b="1" dirty="0">
                <a:solidFill>
                  <a:schemeClr val="tx1"/>
                </a:solidFill>
                <a:latin typeface="+mj-lt"/>
              </a:rPr>
              <a:t>	 </a:t>
            </a:r>
            <a:r>
              <a:rPr lang="en-US" sz="12800" b="1" dirty="0">
                <a:solidFill>
                  <a:srgbClr val="FF0000"/>
                </a:solidFill>
                <a:latin typeface="+mj-lt"/>
                <a:hlinkClick r:id="rId3">
                  <a:extLst>
                    <a:ext uri="{A12FA001-AC4F-418D-AE19-62706E023703}">
                      <ahyp:hlinkClr xmlns:ahyp="http://schemas.microsoft.com/office/drawing/2018/hyperlinkcolor" val="tx"/>
                    </a:ext>
                  </a:extLst>
                </a:hlinkClick>
              </a:rPr>
              <a:t>https://sanjacintofloodplanning.org/distribution-list/</a:t>
            </a:r>
            <a:endParaRPr lang="en-US" sz="12800" b="1" dirty="0">
              <a:solidFill>
                <a:srgbClr val="FF0000"/>
              </a:solidFill>
              <a:latin typeface="+mj-lt"/>
            </a:endParaRPr>
          </a:p>
          <a:p>
            <a:pPr marL="457200" indent="-457200">
              <a:buFont typeface="Arial" panose="020B0604020202020204" pitchFamily="34" charset="0"/>
              <a:buChar char="•"/>
            </a:pPr>
            <a:r>
              <a:rPr lang="en-US" sz="12800" b="1" dirty="0">
                <a:solidFill>
                  <a:schemeClr val="tx1"/>
                </a:solidFill>
                <a:latin typeface="+mj-lt"/>
              </a:rPr>
              <a:t>View the amended 2024 State Flood Plan: </a:t>
            </a:r>
            <a:r>
              <a:rPr lang="en-US" sz="12800" b="1" u="sng" dirty="0">
                <a:solidFill>
                  <a:srgbClr val="FF0000"/>
                </a:solidFill>
                <a:latin typeface="+mj-lt"/>
                <a:hlinkClick r:id="rId4">
                  <a:extLst>
                    <a:ext uri="{A12FA001-AC4F-418D-AE19-62706E023703}">
                      <ahyp:hlinkClr xmlns:ahyp="http://schemas.microsoft.com/office/drawing/2018/hyperlinkcolor" val="tx"/>
                    </a:ext>
                  </a:extLst>
                </a:hlinkClick>
              </a:rPr>
              <a:t>sanjacintofloodplanning.org</a:t>
            </a:r>
            <a:r>
              <a:rPr lang="en-US" sz="12800" b="1" dirty="0">
                <a:solidFill>
                  <a:srgbClr val="FF0000"/>
                </a:solidFill>
                <a:latin typeface="+mj-lt"/>
              </a:rPr>
              <a:t> </a:t>
            </a:r>
            <a:endParaRPr lang="en-US" sz="12800" b="1" dirty="0">
              <a:solidFill>
                <a:schemeClr val="tx1"/>
              </a:solidFill>
              <a:latin typeface="+mj-lt"/>
            </a:endParaRPr>
          </a:p>
          <a:p>
            <a:pPr marL="457200" indent="-457200">
              <a:buFont typeface="Arial" panose="020B0604020202020204" pitchFamily="34" charset="0"/>
              <a:buChar char="•"/>
            </a:pPr>
            <a:r>
              <a:rPr lang="en-US" sz="12800" b="1" dirty="0">
                <a:solidFill>
                  <a:schemeClr val="tx1"/>
                </a:solidFill>
                <a:latin typeface="+mj-lt"/>
              </a:rPr>
              <a:t>Take the survey: </a:t>
            </a:r>
          </a:p>
          <a:p>
            <a:pPr lvl="1"/>
            <a:r>
              <a:rPr lang="en-US" sz="12800" b="1" dirty="0">
                <a:solidFill>
                  <a:srgbClr val="FF0000"/>
                </a:solidFill>
                <a:latin typeface="+mj-lt"/>
                <a:hlinkClick r:id="rId5">
                  <a:extLst>
                    <a:ext uri="{A12FA001-AC4F-418D-AE19-62706E023703}">
                      <ahyp:hlinkClr xmlns:ahyp="http://schemas.microsoft.com/office/drawing/2018/hyperlinkcolor" val="tx"/>
                    </a:ext>
                  </a:extLst>
                </a:hlinkClick>
              </a:rPr>
              <a:t>https://freese.mysocialpinpoint.com/san-jacinto-flood-plan/home/</a:t>
            </a:r>
            <a:endParaRPr lang="en-US" sz="12800" b="1" dirty="0">
              <a:solidFill>
                <a:srgbClr val="FF0000"/>
              </a:solidFill>
              <a:latin typeface="+mj-lt"/>
            </a:endParaRPr>
          </a:p>
          <a:p>
            <a:pPr marL="457200" indent="-457200">
              <a:buFont typeface="Arial" panose="020B0604020202020204" pitchFamily="34" charset="0"/>
              <a:buChar char="•"/>
            </a:pPr>
            <a:r>
              <a:rPr lang="en-US" sz="12800" b="1" dirty="0">
                <a:solidFill>
                  <a:schemeClr val="tx1"/>
                </a:solidFill>
                <a:latin typeface="+mj-lt"/>
              </a:rPr>
              <a:t>Contact the SJRFP committee  (or myself) to make sure you get your projects incorporated into the 2028-2029 State Flood Plan</a:t>
            </a:r>
          </a:p>
          <a:p>
            <a:pPr lvl="2"/>
            <a:r>
              <a:rPr lang="en-US" sz="12800" b="1" dirty="0">
                <a:latin typeface="+mj-lt"/>
              </a:rPr>
              <a:t>📧 Email: </a:t>
            </a:r>
            <a:r>
              <a:rPr lang="en-US" sz="12800" b="1" u="sng" dirty="0">
                <a:highlight>
                  <a:srgbClr val="000000"/>
                </a:highlight>
                <a:latin typeface="+mj-lt"/>
                <a:hlinkClick r:id="rId6"/>
              </a:rPr>
              <a:t>SJRFPG.TechCon@freese.com</a:t>
            </a:r>
            <a:endParaRPr lang="en-US" sz="12800" dirty="0">
              <a:highlight>
                <a:srgbClr val="000000"/>
              </a:highlight>
              <a:latin typeface="+mj-lt"/>
            </a:endParaRPr>
          </a:p>
          <a:p>
            <a:pPr lvl="2"/>
            <a:r>
              <a:rPr lang="en-US" sz="12800" b="1" dirty="0">
                <a:latin typeface="+mj-lt"/>
              </a:rPr>
              <a:t>🌐Website:</a:t>
            </a:r>
            <a:r>
              <a:rPr lang="en-US" sz="12800" dirty="0">
                <a:latin typeface="+mj-lt"/>
              </a:rPr>
              <a:t> </a:t>
            </a:r>
            <a:r>
              <a:rPr lang="en-US" sz="12800" b="1" u="sng" dirty="0">
                <a:highlight>
                  <a:srgbClr val="000000"/>
                </a:highlight>
                <a:latin typeface="+mj-lt"/>
                <a:hlinkClick r:id="rId7"/>
              </a:rPr>
              <a:t>sanjacintofloodplanning.org</a:t>
            </a:r>
            <a:endParaRPr lang="en-US" sz="12800" b="1" dirty="0">
              <a:solidFill>
                <a:schemeClr val="tx1"/>
              </a:solidFill>
              <a:highlight>
                <a:srgbClr val="000000"/>
              </a:highlight>
              <a:latin typeface="+mj-lt"/>
            </a:endParaRPr>
          </a:p>
          <a:p>
            <a:pPr marL="457200" indent="-457200">
              <a:buFont typeface="Arial" panose="020B0604020202020204" pitchFamily="34" charset="0"/>
              <a:buChar char="•"/>
            </a:pPr>
            <a:r>
              <a:rPr lang="en-US" sz="12800" b="1" dirty="0">
                <a:solidFill>
                  <a:schemeClr val="tx1"/>
                </a:solidFill>
                <a:latin typeface="+mj-lt"/>
              </a:rPr>
              <a:t>If you have projects in the 2024 Amended State Flood Plan now is the time to start working on your Flood Infrastructure Fund project applications. </a:t>
            </a:r>
          </a:p>
          <a:p>
            <a:pPr marL="457200" indent="-457200">
              <a:buFont typeface="Arial" panose="020B0604020202020204" pitchFamily="34" charset="0"/>
              <a:buChar char="•"/>
            </a:pPr>
            <a:r>
              <a:rPr lang="en-US" sz="12800" b="1" dirty="0">
                <a:solidFill>
                  <a:schemeClr val="tx1"/>
                </a:solidFill>
                <a:latin typeface="+mj-lt"/>
              </a:rPr>
              <a:t>Once the Intended Use Plan is released you will have a short window to submit applications to the TWDB (through the SJRFP Committee). </a:t>
            </a:r>
          </a:p>
          <a:p>
            <a:pPr marL="457200" indent="-457200">
              <a:buFont typeface="Arial" panose="020B0604020202020204" pitchFamily="34" charset="0"/>
              <a:buChar char="•"/>
            </a:pPr>
            <a:r>
              <a:rPr lang="en-US" sz="12800" b="1" dirty="0">
                <a:solidFill>
                  <a:schemeClr val="tx1"/>
                </a:solidFill>
                <a:latin typeface="+mj-lt"/>
              </a:rPr>
              <a:t>Provide comments/input:</a:t>
            </a:r>
          </a:p>
          <a:p>
            <a:pPr lvl="1"/>
            <a:r>
              <a:rPr lang="en-US" sz="12800" b="1" dirty="0">
                <a:solidFill>
                  <a:srgbClr val="FF0000"/>
                </a:solidFill>
                <a:latin typeface="+mj-lt"/>
                <a:hlinkClick r:id="rId8">
                  <a:extLst>
                    <a:ext uri="{A12FA001-AC4F-418D-AE19-62706E023703}">
                      <ahyp:hlinkClr xmlns:ahyp="http://schemas.microsoft.com/office/drawing/2018/hyperlinkcolor" val="tx"/>
                    </a:ext>
                  </a:extLst>
                </a:hlinkClick>
              </a:rPr>
              <a:t>https://sanjacintofloodplanning.org/contact-us/</a:t>
            </a:r>
            <a:endParaRPr lang="en-US" sz="12800" b="1" dirty="0">
              <a:solidFill>
                <a:srgbClr val="FF0000"/>
              </a:solidFill>
              <a:latin typeface="+mj-lt"/>
            </a:endParaRPr>
          </a:p>
          <a:p>
            <a:endParaRPr lang="en-US" sz="4329" b="1" dirty="0">
              <a:solidFill>
                <a:schemeClr val="tx1"/>
              </a:solidFill>
              <a:latin typeface="+mj-lt"/>
            </a:endParaRPr>
          </a:p>
          <a:p>
            <a:pPr lvl="1"/>
            <a:endParaRPr lang="en-US" sz="2400" b="1" dirty="0">
              <a:solidFill>
                <a:srgbClr val="FF0000"/>
              </a:solidFill>
            </a:endParaRPr>
          </a:p>
          <a:p>
            <a:pPr lvl="1"/>
            <a:endParaRPr lang="en-US" sz="2400" b="1" dirty="0">
              <a:solidFill>
                <a:schemeClr val="tx1"/>
              </a:solidFill>
            </a:endParaRPr>
          </a:p>
          <a:p>
            <a:pPr marL="457200" indent="-457200">
              <a:buFont typeface="Arial" panose="020B0604020202020204" pitchFamily="34" charset="0"/>
              <a:buChar char="•"/>
            </a:pPr>
            <a:endParaRPr lang="en-US" sz="3200" dirty="0">
              <a:solidFill>
                <a:srgbClr val="002060"/>
              </a:solidFill>
            </a:endParaRPr>
          </a:p>
          <a:p>
            <a:r>
              <a:rPr lang="en-US" sz="2800" dirty="0"/>
              <a:t>	</a:t>
            </a:r>
            <a:endParaRPr lang="en-US" dirty="0"/>
          </a:p>
        </p:txBody>
      </p:sp>
    </p:spTree>
    <p:extLst>
      <p:ext uri="{BB962C8B-B14F-4D97-AF65-F5344CB8AC3E}">
        <p14:creationId xmlns:p14="http://schemas.microsoft.com/office/powerpoint/2010/main" val="2637840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4779CD-D553-588A-0536-98E64F15A1D3}"/>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099073"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365D96-36C9-33CF-9348-A0D25056285C}"/>
              </a:ext>
            </a:extLst>
          </p:cNvPr>
          <p:cNvSpPr>
            <a:spLocks noGrp="1"/>
          </p:cNvSpPr>
          <p:nvPr>
            <p:ph type="title"/>
          </p:nvPr>
        </p:nvSpPr>
        <p:spPr>
          <a:xfrm>
            <a:off x="1047088" y="1056764"/>
            <a:ext cx="5637226" cy="9207025"/>
          </a:xfrm>
        </p:spPr>
        <p:txBody>
          <a:bodyPr vert="horz" lIns="91440" tIns="45720" rIns="91440" bIns="45720" rtlCol="0" anchor="ctr">
            <a:normAutofit/>
          </a:bodyPr>
          <a:lstStyle/>
          <a:p>
            <a:pPr defTabSz="914400"/>
            <a:r>
              <a:rPr lang="en-US" sz="7600" kern="1200">
                <a:solidFill>
                  <a:schemeClr val="tx1"/>
                </a:solidFill>
                <a:latin typeface="+mj-lt"/>
                <a:ea typeface="+mj-ea"/>
                <a:cs typeface="+mj-cs"/>
              </a:rPr>
              <a:t>QUESTIONS</a:t>
            </a:r>
          </a:p>
        </p:txBody>
      </p:sp>
      <p:sp>
        <p:nvSpPr>
          <p:cNvPr id="1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83284" y="5710281"/>
            <a:ext cx="8921821" cy="30156"/>
          </a:xfrm>
          <a:custGeom>
            <a:avLst/>
            <a:gdLst>
              <a:gd name="csX0" fmla="*/ 0 w 8921821"/>
              <a:gd name="csY0" fmla="*/ 0 h 30156"/>
              <a:gd name="csX1" fmla="*/ 597076 w 8921821"/>
              <a:gd name="csY1" fmla="*/ 0 h 30156"/>
              <a:gd name="csX2" fmla="*/ 1283370 w 8921821"/>
              <a:gd name="csY2" fmla="*/ 0 h 30156"/>
              <a:gd name="csX3" fmla="*/ 2058882 w 8921821"/>
              <a:gd name="csY3" fmla="*/ 0 h 30156"/>
              <a:gd name="csX4" fmla="*/ 2655957 w 8921821"/>
              <a:gd name="csY4" fmla="*/ 0 h 30156"/>
              <a:gd name="csX5" fmla="*/ 3342251 w 8921821"/>
              <a:gd name="csY5" fmla="*/ 0 h 30156"/>
              <a:gd name="csX6" fmla="*/ 4206982 w 8921821"/>
              <a:gd name="csY6" fmla="*/ 0 h 30156"/>
              <a:gd name="csX7" fmla="*/ 4714839 w 8921821"/>
              <a:gd name="csY7" fmla="*/ 0 h 30156"/>
              <a:gd name="csX8" fmla="*/ 5490351 w 8921821"/>
              <a:gd name="csY8" fmla="*/ 0 h 30156"/>
              <a:gd name="csX9" fmla="*/ 5998209 w 8921821"/>
              <a:gd name="csY9" fmla="*/ 0 h 30156"/>
              <a:gd name="csX10" fmla="*/ 6684503 w 8921821"/>
              <a:gd name="csY10" fmla="*/ 0 h 30156"/>
              <a:gd name="csX11" fmla="*/ 7460015 w 8921821"/>
              <a:gd name="csY11" fmla="*/ 0 h 30156"/>
              <a:gd name="csX12" fmla="*/ 7878654 w 8921821"/>
              <a:gd name="csY12" fmla="*/ 0 h 30156"/>
              <a:gd name="csX13" fmla="*/ 8297294 w 8921821"/>
              <a:gd name="csY13" fmla="*/ 0 h 30156"/>
              <a:gd name="csX14" fmla="*/ 8921821 w 8921821"/>
              <a:gd name="csY14" fmla="*/ 0 h 30156"/>
              <a:gd name="csX15" fmla="*/ 8921821 w 8921821"/>
              <a:gd name="csY15" fmla="*/ 30156 h 30156"/>
              <a:gd name="csX16" fmla="*/ 8146309 w 8921821"/>
              <a:gd name="csY16" fmla="*/ 30156 h 30156"/>
              <a:gd name="csX17" fmla="*/ 7460015 w 8921821"/>
              <a:gd name="csY17" fmla="*/ 30156 h 30156"/>
              <a:gd name="csX18" fmla="*/ 6862939 w 8921821"/>
              <a:gd name="csY18" fmla="*/ 30156 h 30156"/>
              <a:gd name="csX19" fmla="*/ 6087427 w 8921821"/>
              <a:gd name="csY19" fmla="*/ 30156 h 30156"/>
              <a:gd name="csX20" fmla="*/ 5401133 w 8921821"/>
              <a:gd name="csY20" fmla="*/ 30156 h 30156"/>
              <a:gd name="csX21" fmla="*/ 4536403 w 8921821"/>
              <a:gd name="csY21" fmla="*/ 30156 h 30156"/>
              <a:gd name="csX22" fmla="*/ 3671672 w 8921821"/>
              <a:gd name="csY22" fmla="*/ 30156 h 30156"/>
              <a:gd name="csX23" fmla="*/ 2896160 w 8921821"/>
              <a:gd name="csY23" fmla="*/ 30156 h 30156"/>
              <a:gd name="csX24" fmla="*/ 2120648 w 8921821"/>
              <a:gd name="csY24" fmla="*/ 30156 h 30156"/>
              <a:gd name="csX25" fmla="*/ 1345136 w 8921821"/>
              <a:gd name="csY25" fmla="*/ 30156 h 30156"/>
              <a:gd name="csX26" fmla="*/ 837279 w 8921821"/>
              <a:gd name="csY26" fmla="*/ 30156 h 30156"/>
              <a:gd name="csX27" fmla="*/ 0 w 8921821"/>
              <a:gd name="csY27" fmla="*/ 30156 h 30156"/>
              <a:gd name="csX28" fmla="*/ 0 w 8921821"/>
              <a:gd name="csY28" fmla="*/ 0 h 301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921821" h="30156" fill="none" extrusionOk="0">
                <a:moveTo>
                  <a:pt x="0" y="0"/>
                </a:moveTo>
                <a:cubicBezTo>
                  <a:pt x="263123" y="15938"/>
                  <a:pt x="340729" y="-3996"/>
                  <a:pt x="597076" y="0"/>
                </a:cubicBezTo>
                <a:cubicBezTo>
                  <a:pt x="853423" y="3996"/>
                  <a:pt x="998308" y="17614"/>
                  <a:pt x="1283370" y="0"/>
                </a:cubicBezTo>
                <a:cubicBezTo>
                  <a:pt x="1568432" y="-17614"/>
                  <a:pt x="1801074" y="32449"/>
                  <a:pt x="2058882" y="0"/>
                </a:cubicBezTo>
                <a:cubicBezTo>
                  <a:pt x="2316690" y="-32449"/>
                  <a:pt x="2417898" y="-14149"/>
                  <a:pt x="2655957" y="0"/>
                </a:cubicBezTo>
                <a:cubicBezTo>
                  <a:pt x="2894016" y="14149"/>
                  <a:pt x="3105472" y="-9322"/>
                  <a:pt x="3342251" y="0"/>
                </a:cubicBezTo>
                <a:cubicBezTo>
                  <a:pt x="3579030" y="9322"/>
                  <a:pt x="3833957" y="24800"/>
                  <a:pt x="4206982" y="0"/>
                </a:cubicBezTo>
                <a:cubicBezTo>
                  <a:pt x="4580007" y="-24800"/>
                  <a:pt x="4551281" y="-24211"/>
                  <a:pt x="4714839" y="0"/>
                </a:cubicBezTo>
                <a:cubicBezTo>
                  <a:pt x="4878397" y="24211"/>
                  <a:pt x="5334702" y="-27168"/>
                  <a:pt x="5490351" y="0"/>
                </a:cubicBezTo>
                <a:cubicBezTo>
                  <a:pt x="5646000" y="27168"/>
                  <a:pt x="5841085" y="23060"/>
                  <a:pt x="5998209" y="0"/>
                </a:cubicBezTo>
                <a:cubicBezTo>
                  <a:pt x="6155333" y="-23060"/>
                  <a:pt x="6350510" y="27527"/>
                  <a:pt x="6684503" y="0"/>
                </a:cubicBezTo>
                <a:cubicBezTo>
                  <a:pt x="7018496" y="-27527"/>
                  <a:pt x="7281287" y="-505"/>
                  <a:pt x="7460015" y="0"/>
                </a:cubicBezTo>
                <a:cubicBezTo>
                  <a:pt x="7638743" y="505"/>
                  <a:pt x="7748047" y="7477"/>
                  <a:pt x="7878654" y="0"/>
                </a:cubicBezTo>
                <a:cubicBezTo>
                  <a:pt x="8009261" y="-7477"/>
                  <a:pt x="8120635" y="-17111"/>
                  <a:pt x="8297294" y="0"/>
                </a:cubicBezTo>
                <a:cubicBezTo>
                  <a:pt x="8473953" y="17111"/>
                  <a:pt x="8633373" y="-10429"/>
                  <a:pt x="8921821" y="0"/>
                </a:cubicBezTo>
                <a:cubicBezTo>
                  <a:pt x="8921794" y="9115"/>
                  <a:pt x="8922603" y="21994"/>
                  <a:pt x="8921821" y="30156"/>
                </a:cubicBezTo>
                <a:cubicBezTo>
                  <a:pt x="8723634" y="50433"/>
                  <a:pt x="8479399" y="6511"/>
                  <a:pt x="8146309" y="30156"/>
                </a:cubicBezTo>
                <a:cubicBezTo>
                  <a:pt x="7813219" y="53801"/>
                  <a:pt x="7765683" y="54318"/>
                  <a:pt x="7460015" y="30156"/>
                </a:cubicBezTo>
                <a:cubicBezTo>
                  <a:pt x="7154347" y="5994"/>
                  <a:pt x="7059883" y="20999"/>
                  <a:pt x="6862939" y="30156"/>
                </a:cubicBezTo>
                <a:cubicBezTo>
                  <a:pt x="6665995" y="39313"/>
                  <a:pt x="6259073" y="31945"/>
                  <a:pt x="6087427" y="30156"/>
                </a:cubicBezTo>
                <a:cubicBezTo>
                  <a:pt x="5915781" y="28367"/>
                  <a:pt x="5571379" y="22437"/>
                  <a:pt x="5401133" y="30156"/>
                </a:cubicBezTo>
                <a:cubicBezTo>
                  <a:pt x="5230887" y="37875"/>
                  <a:pt x="4715983" y="14757"/>
                  <a:pt x="4536403" y="30156"/>
                </a:cubicBezTo>
                <a:cubicBezTo>
                  <a:pt x="4356823" y="45556"/>
                  <a:pt x="4003671" y="-2453"/>
                  <a:pt x="3671672" y="30156"/>
                </a:cubicBezTo>
                <a:cubicBezTo>
                  <a:pt x="3339673" y="62765"/>
                  <a:pt x="3140289" y="65162"/>
                  <a:pt x="2896160" y="30156"/>
                </a:cubicBezTo>
                <a:cubicBezTo>
                  <a:pt x="2652031" y="-4850"/>
                  <a:pt x="2388464" y="60824"/>
                  <a:pt x="2120648" y="30156"/>
                </a:cubicBezTo>
                <a:cubicBezTo>
                  <a:pt x="1852832" y="-512"/>
                  <a:pt x="1617478" y="13737"/>
                  <a:pt x="1345136" y="30156"/>
                </a:cubicBezTo>
                <a:cubicBezTo>
                  <a:pt x="1072794" y="46575"/>
                  <a:pt x="963003" y="11091"/>
                  <a:pt x="837279" y="30156"/>
                </a:cubicBezTo>
                <a:cubicBezTo>
                  <a:pt x="711555" y="49221"/>
                  <a:pt x="325118" y="60110"/>
                  <a:pt x="0" y="30156"/>
                </a:cubicBezTo>
                <a:cubicBezTo>
                  <a:pt x="881" y="24047"/>
                  <a:pt x="-1480" y="10516"/>
                  <a:pt x="0" y="0"/>
                </a:cubicBezTo>
                <a:close/>
              </a:path>
              <a:path w="8921821" h="30156" stroke="0" extrusionOk="0">
                <a:moveTo>
                  <a:pt x="0" y="0"/>
                </a:moveTo>
                <a:cubicBezTo>
                  <a:pt x="270793" y="1496"/>
                  <a:pt x="440141" y="3699"/>
                  <a:pt x="597076" y="0"/>
                </a:cubicBezTo>
                <a:cubicBezTo>
                  <a:pt x="754011" y="-3699"/>
                  <a:pt x="814386" y="19635"/>
                  <a:pt x="1015715" y="0"/>
                </a:cubicBezTo>
                <a:cubicBezTo>
                  <a:pt x="1217044" y="-19635"/>
                  <a:pt x="1585480" y="-12796"/>
                  <a:pt x="1880445" y="0"/>
                </a:cubicBezTo>
                <a:cubicBezTo>
                  <a:pt x="2175410" y="12796"/>
                  <a:pt x="2184727" y="-27701"/>
                  <a:pt x="2477521" y="0"/>
                </a:cubicBezTo>
                <a:cubicBezTo>
                  <a:pt x="2770315" y="27701"/>
                  <a:pt x="2789671" y="5606"/>
                  <a:pt x="3074597" y="0"/>
                </a:cubicBezTo>
                <a:cubicBezTo>
                  <a:pt x="3359523" y="-5606"/>
                  <a:pt x="3629010" y="-31461"/>
                  <a:pt x="3939327" y="0"/>
                </a:cubicBezTo>
                <a:cubicBezTo>
                  <a:pt x="4249644" y="31461"/>
                  <a:pt x="4337505" y="-7574"/>
                  <a:pt x="4447185" y="0"/>
                </a:cubicBezTo>
                <a:cubicBezTo>
                  <a:pt x="4556865" y="7574"/>
                  <a:pt x="5091619" y="-34869"/>
                  <a:pt x="5311915" y="0"/>
                </a:cubicBezTo>
                <a:cubicBezTo>
                  <a:pt x="5532211" y="34869"/>
                  <a:pt x="5771005" y="-34457"/>
                  <a:pt x="6176645" y="0"/>
                </a:cubicBezTo>
                <a:cubicBezTo>
                  <a:pt x="6582285" y="34457"/>
                  <a:pt x="6692971" y="-3686"/>
                  <a:pt x="6862939" y="0"/>
                </a:cubicBezTo>
                <a:cubicBezTo>
                  <a:pt x="7032907" y="3686"/>
                  <a:pt x="7402138" y="-26795"/>
                  <a:pt x="7727670" y="0"/>
                </a:cubicBezTo>
                <a:cubicBezTo>
                  <a:pt x="8053202" y="26795"/>
                  <a:pt x="8098388" y="12300"/>
                  <a:pt x="8324745" y="0"/>
                </a:cubicBezTo>
                <a:cubicBezTo>
                  <a:pt x="8551103" y="-12300"/>
                  <a:pt x="8641142" y="-7133"/>
                  <a:pt x="8921821" y="0"/>
                </a:cubicBezTo>
                <a:cubicBezTo>
                  <a:pt x="8920398" y="9011"/>
                  <a:pt x="8921933" y="22759"/>
                  <a:pt x="8921821" y="30156"/>
                </a:cubicBezTo>
                <a:cubicBezTo>
                  <a:pt x="8784428" y="-2413"/>
                  <a:pt x="8463805" y="7155"/>
                  <a:pt x="8235527" y="30156"/>
                </a:cubicBezTo>
                <a:cubicBezTo>
                  <a:pt x="8007249" y="53157"/>
                  <a:pt x="7868374" y="2635"/>
                  <a:pt x="7549233" y="30156"/>
                </a:cubicBezTo>
                <a:cubicBezTo>
                  <a:pt x="7230092" y="57677"/>
                  <a:pt x="7116688" y="37629"/>
                  <a:pt x="6684503" y="30156"/>
                </a:cubicBezTo>
                <a:cubicBezTo>
                  <a:pt x="6252318" y="22684"/>
                  <a:pt x="6262435" y="36767"/>
                  <a:pt x="5998209" y="30156"/>
                </a:cubicBezTo>
                <a:cubicBezTo>
                  <a:pt x="5733983" y="23545"/>
                  <a:pt x="5707803" y="17145"/>
                  <a:pt x="5579570" y="30156"/>
                </a:cubicBezTo>
                <a:cubicBezTo>
                  <a:pt x="5451337" y="43167"/>
                  <a:pt x="5220917" y="30478"/>
                  <a:pt x="5071712" y="30156"/>
                </a:cubicBezTo>
                <a:cubicBezTo>
                  <a:pt x="4922507" y="29834"/>
                  <a:pt x="4420001" y="-12583"/>
                  <a:pt x="4206982" y="30156"/>
                </a:cubicBezTo>
                <a:cubicBezTo>
                  <a:pt x="3993963" y="72895"/>
                  <a:pt x="3822208" y="7780"/>
                  <a:pt x="3520688" y="30156"/>
                </a:cubicBezTo>
                <a:cubicBezTo>
                  <a:pt x="3219168" y="52532"/>
                  <a:pt x="3178193" y="42304"/>
                  <a:pt x="3012830" y="30156"/>
                </a:cubicBezTo>
                <a:cubicBezTo>
                  <a:pt x="2847467" y="18008"/>
                  <a:pt x="2547870" y="62686"/>
                  <a:pt x="2326536" y="30156"/>
                </a:cubicBezTo>
                <a:cubicBezTo>
                  <a:pt x="2105202" y="-2374"/>
                  <a:pt x="2082478" y="13663"/>
                  <a:pt x="1907897" y="30156"/>
                </a:cubicBezTo>
                <a:cubicBezTo>
                  <a:pt x="1733316" y="46649"/>
                  <a:pt x="1617507" y="25529"/>
                  <a:pt x="1489258" y="30156"/>
                </a:cubicBezTo>
                <a:cubicBezTo>
                  <a:pt x="1361009" y="34783"/>
                  <a:pt x="1025141" y="58179"/>
                  <a:pt x="802964" y="30156"/>
                </a:cubicBezTo>
                <a:cubicBezTo>
                  <a:pt x="580787" y="2133"/>
                  <a:pt x="225659" y="6673"/>
                  <a:pt x="0" y="30156"/>
                </a:cubicBezTo>
                <a:cubicBezTo>
                  <a:pt x="1507" y="22204"/>
                  <a:pt x="-1099" y="732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extBox 7">
            <a:extLst>
              <a:ext uri="{FF2B5EF4-FFF2-40B4-BE49-F238E27FC236}">
                <a16:creationId xmlns:a16="http://schemas.microsoft.com/office/drawing/2014/main" id="{C4E560AF-6BFA-9F73-E546-C538D795F450}"/>
              </a:ext>
            </a:extLst>
          </p:cNvPr>
          <p:cNvGraphicFramePr/>
          <p:nvPr>
            <p:extLst>
              <p:ext uri="{D42A27DB-BD31-4B8C-83A1-F6EECF244321}">
                <p14:modId xmlns:p14="http://schemas.microsoft.com/office/powerpoint/2010/main" val="4260809029"/>
              </p:ext>
            </p:extLst>
          </p:nvPr>
        </p:nvGraphicFramePr>
        <p:xfrm>
          <a:off x="7664388" y="1056762"/>
          <a:ext cx="11378656" cy="9129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825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AE438-AC9C-9458-E8C1-CB53115EC524}"/>
              </a:ext>
            </a:extLst>
          </p:cNvPr>
          <p:cNvSpPr>
            <a:spLocks noGrp="1"/>
          </p:cNvSpPr>
          <p:nvPr>
            <p:ph type="title"/>
          </p:nvPr>
        </p:nvSpPr>
        <p:spPr>
          <a:xfrm>
            <a:off x="1384776" y="530023"/>
            <a:ext cx="6484095" cy="1410745"/>
          </a:xfrm>
        </p:spPr>
        <p:txBody>
          <a:bodyPr>
            <a:normAutofit/>
          </a:bodyPr>
          <a:lstStyle/>
          <a:p>
            <a:r>
              <a:rPr lang="en-US" sz="6000" dirty="0">
                <a:solidFill>
                  <a:schemeClr val="accent2"/>
                </a:solidFill>
                <a:latin typeface="Aptos Black" panose="020B0004020202020204" pitchFamily="34" charset="0"/>
              </a:rPr>
              <a:t>New Beginnings</a:t>
            </a:r>
          </a:p>
        </p:txBody>
      </p:sp>
      <p:sp>
        <p:nvSpPr>
          <p:cNvPr id="4" name="Text Placeholder 3">
            <a:extLst>
              <a:ext uri="{FF2B5EF4-FFF2-40B4-BE49-F238E27FC236}">
                <a16:creationId xmlns:a16="http://schemas.microsoft.com/office/drawing/2014/main" id="{EC114047-51BC-0B7A-827B-4B02F0819492}"/>
              </a:ext>
            </a:extLst>
          </p:cNvPr>
          <p:cNvSpPr>
            <a:spLocks noGrp="1"/>
          </p:cNvSpPr>
          <p:nvPr>
            <p:ph type="body" sz="half" idx="2"/>
          </p:nvPr>
        </p:nvSpPr>
        <p:spPr>
          <a:xfrm>
            <a:off x="1384776" y="2313993"/>
            <a:ext cx="9009526" cy="8714792"/>
          </a:xfrm>
        </p:spPr>
        <p:txBody>
          <a:bodyPr>
            <a:normAutofit fontScale="92500" lnSpcReduction="10000"/>
          </a:bodyPr>
          <a:lstStyle/>
          <a:p>
            <a:pPr marL="457200" indent="-457200">
              <a:buFont typeface="Arial" panose="020B0604020202020204" pitchFamily="34" charset="0"/>
              <a:buChar char="•"/>
            </a:pPr>
            <a:r>
              <a:rPr lang="en-US" sz="2800" dirty="0"/>
              <a:t>Post Harvey, the 2019 Texas Legislature passed legislation to create Texas’ first-ever regional and state flood planning process.</a:t>
            </a:r>
          </a:p>
          <a:p>
            <a:pPr marL="457200" indent="-457200">
              <a:buFont typeface="Arial" panose="020B0604020202020204" pitchFamily="34" charset="0"/>
              <a:buChar char="•"/>
            </a:pPr>
            <a:r>
              <a:rPr lang="en-US" sz="2800" dirty="0"/>
              <a:t>Legislature created a state flood planning framework and charged the Texas Water Development Board (TWDB) with creating flood planning regions based on river basins</a:t>
            </a:r>
          </a:p>
          <a:p>
            <a:pPr marL="457200" indent="-457200">
              <a:buFont typeface="Arial" panose="020B0604020202020204" pitchFamily="34" charset="0"/>
              <a:buChar char="•"/>
            </a:pPr>
            <a:r>
              <a:rPr lang="en-US" sz="2800" dirty="0"/>
              <a:t>San Jacinto Regional Flood Planning Group (San Jacinto Region) is one of the 15 Regional Flood Planning Groups (RFPGs)</a:t>
            </a:r>
          </a:p>
          <a:p>
            <a:pPr marL="457200" indent="-457200">
              <a:buFont typeface="Arial" panose="020B0604020202020204" pitchFamily="34" charset="0"/>
              <a:buChar char="•"/>
            </a:pPr>
            <a:r>
              <a:rPr lang="en-US" sz="2800" dirty="0"/>
              <a:t>SJRFPG includes 92 Municipalities. Counties represented in SJRFPG include:</a:t>
            </a:r>
          </a:p>
          <a:p>
            <a:pPr lvl="1"/>
            <a:r>
              <a:rPr lang="en-US" sz="2400" dirty="0">
                <a:solidFill>
                  <a:srgbClr val="0070C0"/>
                </a:solidFill>
              </a:rPr>
              <a:t>Brazoria*	Galveston*		Liberty*</a:t>
            </a:r>
          </a:p>
          <a:p>
            <a:pPr lvl="1"/>
            <a:r>
              <a:rPr lang="en-US" sz="2400" dirty="0">
                <a:solidFill>
                  <a:srgbClr val="0070C0"/>
                </a:solidFill>
              </a:rPr>
              <a:t>Walker*	Chambers*		Grimes*</a:t>
            </a:r>
          </a:p>
          <a:p>
            <a:pPr lvl="1"/>
            <a:r>
              <a:rPr lang="en-US" sz="2400" dirty="0">
                <a:solidFill>
                  <a:srgbClr val="0070C0"/>
                </a:solidFill>
              </a:rPr>
              <a:t>Montgomery*	Waller*		Fort Bend*</a:t>
            </a:r>
          </a:p>
          <a:p>
            <a:pPr lvl="1"/>
            <a:r>
              <a:rPr lang="en-US" sz="2400" dirty="0">
                <a:solidFill>
                  <a:srgbClr val="0070C0"/>
                </a:solidFill>
              </a:rPr>
              <a:t>Harris*	San Jacinto*</a:t>
            </a:r>
          </a:p>
          <a:p>
            <a:pPr marL="457200" indent="-457200">
              <a:buFont typeface="Arial" panose="020B0604020202020204" pitchFamily="34" charset="0"/>
              <a:buChar char="•"/>
            </a:pPr>
            <a:r>
              <a:rPr lang="en-US" sz="2800" dirty="0"/>
              <a:t>From 1975 to 2019, the San Jacinto region recorded the highest number of National Flood Insurance Program (NFIP) claims in Texas</a:t>
            </a:r>
          </a:p>
          <a:p>
            <a:pPr marL="457200" indent="-457200">
              <a:buFont typeface="Arial" panose="020B0604020202020204" pitchFamily="34" charset="0"/>
              <a:buChar char="•"/>
            </a:pPr>
            <a:r>
              <a:rPr lang="en-US" sz="2800" dirty="0"/>
              <a:t>Second smallest flood planning region (5089 sq miles) by area but the second most populous, population of 6.4 million. Densest RFPG with 1,200 people per square mile.</a:t>
            </a:r>
          </a:p>
        </p:txBody>
      </p:sp>
      <p:pic>
        <p:nvPicPr>
          <p:cNvPr id="7" name="Picture 6">
            <a:extLst>
              <a:ext uri="{FF2B5EF4-FFF2-40B4-BE49-F238E27FC236}">
                <a16:creationId xmlns:a16="http://schemas.microsoft.com/office/drawing/2014/main" id="{3E63CD90-CCB7-8B4C-CDD7-5423B538BE6C}"/>
              </a:ext>
            </a:extLst>
          </p:cNvPr>
          <p:cNvPicPr>
            <a:picLocks noChangeAspect="1"/>
          </p:cNvPicPr>
          <p:nvPr/>
        </p:nvPicPr>
        <p:blipFill>
          <a:blip r:embed="rId2"/>
          <a:srcRect t="3038" r="4587"/>
          <a:stretch>
            <a:fillRect/>
          </a:stretch>
        </p:blipFill>
        <p:spPr>
          <a:xfrm>
            <a:off x="10848133" y="380733"/>
            <a:ext cx="9255967" cy="7961481"/>
          </a:xfrm>
          <a:prstGeom prst="rect">
            <a:avLst/>
          </a:prstGeom>
        </p:spPr>
      </p:pic>
      <p:pic>
        <p:nvPicPr>
          <p:cNvPr id="9" name="Picture 8">
            <a:extLst>
              <a:ext uri="{FF2B5EF4-FFF2-40B4-BE49-F238E27FC236}">
                <a16:creationId xmlns:a16="http://schemas.microsoft.com/office/drawing/2014/main" id="{640E8A60-80F6-0454-235E-EDD762B1EC48}"/>
              </a:ext>
            </a:extLst>
          </p:cNvPr>
          <p:cNvPicPr>
            <a:picLocks noChangeAspect="1"/>
          </p:cNvPicPr>
          <p:nvPr/>
        </p:nvPicPr>
        <p:blipFill>
          <a:blip r:embed="rId3"/>
          <a:stretch>
            <a:fillRect/>
          </a:stretch>
        </p:blipFill>
        <p:spPr>
          <a:xfrm>
            <a:off x="11737912" y="1500407"/>
            <a:ext cx="2162240" cy="2539062"/>
          </a:xfrm>
          <a:prstGeom prst="rect">
            <a:avLst/>
          </a:prstGeom>
        </p:spPr>
      </p:pic>
      <p:pic>
        <p:nvPicPr>
          <p:cNvPr id="11" name="Picture 10">
            <a:extLst>
              <a:ext uri="{FF2B5EF4-FFF2-40B4-BE49-F238E27FC236}">
                <a16:creationId xmlns:a16="http://schemas.microsoft.com/office/drawing/2014/main" id="{AF096EB6-69A6-E1C7-E1C0-C6E9EA8F9CB3}"/>
              </a:ext>
            </a:extLst>
          </p:cNvPr>
          <p:cNvPicPr>
            <a:picLocks noChangeAspect="1"/>
          </p:cNvPicPr>
          <p:nvPr/>
        </p:nvPicPr>
        <p:blipFill>
          <a:blip r:embed="rId4"/>
          <a:stretch>
            <a:fillRect/>
          </a:stretch>
        </p:blipFill>
        <p:spPr>
          <a:xfrm>
            <a:off x="14394770" y="7612238"/>
            <a:ext cx="2784127" cy="2378671"/>
          </a:xfrm>
          <a:prstGeom prst="rect">
            <a:avLst/>
          </a:prstGeom>
        </p:spPr>
      </p:pic>
      <p:pic>
        <p:nvPicPr>
          <p:cNvPr id="13" name="Picture 12">
            <a:extLst>
              <a:ext uri="{FF2B5EF4-FFF2-40B4-BE49-F238E27FC236}">
                <a16:creationId xmlns:a16="http://schemas.microsoft.com/office/drawing/2014/main" id="{D8801081-7FD3-B186-46EC-92DFBFEC56D7}"/>
              </a:ext>
            </a:extLst>
          </p:cNvPr>
          <p:cNvPicPr>
            <a:picLocks noChangeAspect="1"/>
          </p:cNvPicPr>
          <p:nvPr/>
        </p:nvPicPr>
        <p:blipFill>
          <a:blip r:embed="rId5"/>
          <a:stretch>
            <a:fillRect/>
          </a:stretch>
        </p:blipFill>
        <p:spPr>
          <a:xfrm>
            <a:off x="10567477" y="8363562"/>
            <a:ext cx="2784128" cy="2196652"/>
          </a:xfrm>
          <a:prstGeom prst="rect">
            <a:avLst/>
          </a:prstGeom>
        </p:spPr>
      </p:pic>
    </p:spTree>
    <p:extLst>
      <p:ext uri="{BB962C8B-B14F-4D97-AF65-F5344CB8AC3E}">
        <p14:creationId xmlns:p14="http://schemas.microsoft.com/office/powerpoint/2010/main" val="2540523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20227-C1D4-00DA-4E2A-404A3768D4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9C338-DB16-1A7D-B0C1-2B5A869153EC}"/>
              </a:ext>
            </a:extLst>
          </p:cNvPr>
          <p:cNvSpPr>
            <a:spLocks noGrp="1"/>
          </p:cNvSpPr>
          <p:nvPr>
            <p:ph type="title"/>
          </p:nvPr>
        </p:nvSpPr>
        <p:spPr>
          <a:xfrm>
            <a:off x="1384776" y="753957"/>
            <a:ext cx="8972204" cy="1410745"/>
          </a:xfrm>
        </p:spPr>
        <p:txBody>
          <a:bodyPr>
            <a:noAutofit/>
          </a:bodyPr>
          <a:lstStyle/>
          <a:p>
            <a:r>
              <a:rPr lang="en-US" sz="6000" dirty="0">
                <a:solidFill>
                  <a:srgbClr val="00B050"/>
                </a:solidFill>
                <a:latin typeface="Aptos Black" panose="020B0004020202020204" pitchFamily="34" charset="0"/>
              </a:rPr>
              <a:t>Project Types Explained (“The Lingo”)</a:t>
            </a:r>
          </a:p>
        </p:txBody>
      </p:sp>
      <p:sp>
        <p:nvSpPr>
          <p:cNvPr id="4" name="Text Placeholder 3">
            <a:extLst>
              <a:ext uri="{FF2B5EF4-FFF2-40B4-BE49-F238E27FC236}">
                <a16:creationId xmlns:a16="http://schemas.microsoft.com/office/drawing/2014/main" id="{189982A9-D4CF-6489-8303-279104A77415}"/>
              </a:ext>
            </a:extLst>
          </p:cNvPr>
          <p:cNvSpPr>
            <a:spLocks noGrp="1"/>
          </p:cNvSpPr>
          <p:nvPr>
            <p:ph type="body" sz="half" idx="2"/>
          </p:nvPr>
        </p:nvSpPr>
        <p:spPr>
          <a:xfrm>
            <a:off x="1384776" y="2313993"/>
            <a:ext cx="17116584" cy="8714792"/>
          </a:xfrm>
        </p:spPr>
        <p:txBody>
          <a:bodyPr>
            <a:normAutofit lnSpcReduction="10000"/>
          </a:bodyPr>
          <a:lstStyle/>
          <a:p>
            <a:pPr marL="457200" indent="-457200">
              <a:buFont typeface="Arial" panose="020B0604020202020204" pitchFamily="34" charset="0"/>
              <a:buChar char="•"/>
            </a:pPr>
            <a:r>
              <a:rPr lang="en-US" sz="2800" b="1" dirty="0"/>
              <a:t>Flood Management Evaluations (</a:t>
            </a:r>
            <a:r>
              <a:rPr lang="en-US" sz="2800" b="1" dirty="0">
                <a:solidFill>
                  <a:srgbClr val="00B050"/>
                </a:solidFill>
              </a:rPr>
              <a:t>FME’s</a:t>
            </a:r>
            <a:r>
              <a:rPr lang="en-US" sz="2800" b="1" dirty="0"/>
              <a:t>):</a:t>
            </a:r>
            <a:r>
              <a:rPr lang="en-US" sz="2800" b="1" dirty="0">
                <a:latin typeface="+mj-lt"/>
              </a:rPr>
              <a:t> </a:t>
            </a:r>
            <a:r>
              <a:rPr lang="en-US" sz="2800" dirty="0">
                <a:latin typeface="+mj-lt"/>
              </a:rPr>
              <a:t>Studies or assessments aimed at better understanding flood risks for a region, identifying areas with highest flood risk, and developing potential flood risk solutions.</a:t>
            </a:r>
          </a:p>
          <a:p>
            <a:pPr lvl="1"/>
            <a:r>
              <a:rPr lang="en-US" sz="2640" dirty="0">
                <a:solidFill>
                  <a:schemeClr val="tx2">
                    <a:lumMod val="60000"/>
                    <a:lumOff val="40000"/>
                  </a:schemeClr>
                </a:solidFill>
              </a:rPr>
              <a:t>	Master Drainage Plans</a:t>
            </a:r>
          </a:p>
          <a:p>
            <a:pPr lvl="1"/>
            <a:r>
              <a:rPr lang="en-US" sz="2640" dirty="0">
                <a:solidFill>
                  <a:schemeClr val="tx2">
                    <a:lumMod val="60000"/>
                    <a:lumOff val="40000"/>
                  </a:schemeClr>
                </a:solidFill>
              </a:rPr>
              <a:t>	Feasibility Studies		</a:t>
            </a:r>
          </a:p>
          <a:p>
            <a:pPr lvl="1"/>
            <a:r>
              <a:rPr lang="en-US" sz="2640" dirty="0">
                <a:solidFill>
                  <a:schemeClr val="tx2">
                    <a:lumMod val="60000"/>
                    <a:lumOff val="40000"/>
                  </a:schemeClr>
                </a:solidFill>
              </a:rPr>
              <a:t>	Preliminary Engineering (Up to 30% Design)</a:t>
            </a:r>
          </a:p>
          <a:p>
            <a:pPr marL="457200" indent="-457200">
              <a:buFont typeface="Arial" panose="020B0604020202020204" pitchFamily="34" charset="0"/>
              <a:buChar char="•"/>
            </a:pPr>
            <a:r>
              <a:rPr lang="en-US" sz="2800" b="1" dirty="0"/>
              <a:t>Flood Management Strategies (</a:t>
            </a:r>
            <a:r>
              <a:rPr lang="en-US" sz="2800" b="1" dirty="0">
                <a:solidFill>
                  <a:srgbClr val="00B050"/>
                </a:solidFill>
              </a:rPr>
              <a:t>FMS’s</a:t>
            </a:r>
            <a:r>
              <a:rPr lang="en-US" sz="2800" b="1" dirty="0"/>
              <a:t>):</a:t>
            </a:r>
            <a:r>
              <a:rPr lang="en-US" sz="3200" b="1" dirty="0"/>
              <a:t> </a:t>
            </a:r>
            <a:r>
              <a:rPr lang="en-US" sz="2800" dirty="0">
                <a:latin typeface="+mj-lt"/>
              </a:rPr>
              <a:t>Policies, regulations, or non-structural measures aimed at reducing flood risks. </a:t>
            </a:r>
          </a:p>
          <a:p>
            <a:r>
              <a:rPr lang="en-US" dirty="0">
                <a:solidFill>
                  <a:srgbClr val="7030A0"/>
                </a:solidFill>
              </a:rPr>
              <a:t>	</a:t>
            </a:r>
            <a:r>
              <a:rPr lang="en-US" dirty="0">
                <a:solidFill>
                  <a:schemeClr val="tx2">
                    <a:lumMod val="60000"/>
                    <a:lumOff val="40000"/>
                  </a:schemeClr>
                </a:solidFill>
              </a:rPr>
              <a:t>Flood Management Ordinances	</a:t>
            </a:r>
          </a:p>
          <a:p>
            <a:r>
              <a:rPr lang="en-US" dirty="0">
                <a:solidFill>
                  <a:schemeClr val="tx2">
                    <a:lumMod val="60000"/>
                    <a:lumOff val="40000"/>
                  </a:schemeClr>
                </a:solidFill>
              </a:rPr>
              <a:t>	Flood Warning Systems	</a:t>
            </a:r>
          </a:p>
          <a:p>
            <a:r>
              <a:rPr lang="en-US" dirty="0">
                <a:solidFill>
                  <a:schemeClr val="tx2">
                    <a:lumMod val="60000"/>
                    <a:lumOff val="40000"/>
                  </a:schemeClr>
                </a:solidFill>
              </a:rPr>
              <a:t>	Public Awareness Programs</a:t>
            </a:r>
          </a:p>
          <a:p>
            <a:pPr marL="457200" indent="-457200">
              <a:buFont typeface="Arial" panose="020B0604020202020204" pitchFamily="34" charset="0"/>
              <a:buChar char="•"/>
            </a:pPr>
            <a:r>
              <a:rPr lang="en-US" sz="2800" b="1" dirty="0"/>
              <a:t>Flood Management Projects (</a:t>
            </a:r>
            <a:r>
              <a:rPr lang="en-US" sz="2800" b="1" dirty="0">
                <a:solidFill>
                  <a:srgbClr val="00B050"/>
                </a:solidFill>
              </a:rPr>
              <a:t>FMP’s)</a:t>
            </a:r>
            <a:r>
              <a:rPr lang="en-US" sz="2800" b="1" dirty="0"/>
              <a:t>: </a:t>
            </a:r>
            <a:r>
              <a:rPr lang="en-US" sz="2800" dirty="0">
                <a:latin typeface="+mj-lt"/>
              </a:rPr>
              <a:t>Detailed design and construction of infrastructure improvement projects designed to reduce flood risks (i.e. levees, reservoirs, detention ponds, drainage conveyance improvements, street level drainage improvements, low impact development projects.)</a:t>
            </a:r>
          </a:p>
          <a:p>
            <a:r>
              <a:rPr lang="en-US" dirty="0"/>
              <a:t>	</a:t>
            </a:r>
            <a:r>
              <a:rPr lang="en-US" dirty="0">
                <a:solidFill>
                  <a:schemeClr val="tx2">
                    <a:lumMod val="60000"/>
                    <a:lumOff val="40000"/>
                  </a:schemeClr>
                </a:solidFill>
              </a:rPr>
              <a:t>Detailed Design Engineering		</a:t>
            </a:r>
          </a:p>
          <a:p>
            <a:r>
              <a:rPr lang="en-US" dirty="0">
                <a:solidFill>
                  <a:schemeClr val="tx2">
                    <a:lumMod val="60000"/>
                    <a:lumOff val="40000"/>
                  </a:schemeClr>
                </a:solidFill>
              </a:rPr>
              <a:t>	Construction</a:t>
            </a:r>
          </a:p>
          <a:p>
            <a:pPr marL="457200" indent="-457200">
              <a:buFont typeface="Arial" panose="020B0604020202020204" pitchFamily="34" charset="0"/>
              <a:buChar char="•"/>
            </a:pPr>
            <a:r>
              <a:rPr lang="en-US" sz="2800" b="1" dirty="0"/>
              <a:t>Flood Mitigation Actions (</a:t>
            </a:r>
            <a:r>
              <a:rPr lang="en-US" sz="2800" b="1" dirty="0">
                <a:solidFill>
                  <a:srgbClr val="00B050"/>
                </a:solidFill>
              </a:rPr>
              <a:t>FMX’s</a:t>
            </a:r>
            <a:r>
              <a:rPr lang="en-US" sz="2800" b="1" dirty="0"/>
              <a:t>): </a:t>
            </a:r>
            <a:r>
              <a:rPr lang="en-US" sz="2800" dirty="0">
                <a:latin typeface="+mj-lt"/>
              </a:rPr>
              <a:t>Broader, more flexible term used to encompass various actions that fall under flood management evaluations (FMEs), projects (FMPs), or strategies (FMSs). It refers to any specific steps taken to identify or mitigate flood risks, whether structural or non-structural.</a:t>
            </a:r>
          </a:p>
        </p:txBody>
      </p:sp>
    </p:spTree>
    <p:extLst>
      <p:ext uri="{BB962C8B-B14F-4D97-AF65-F5344CB8AC3E}">
        <p14:creationId xmlns:p14="http://schemas.microsoft.com/office/powerpoint/2010/main" val="1113734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78CF69-A7A0-D36C-EC70-CB395E544116}"/>
            </a:ext>
          </a:extLst>
        </p:cNvPr>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08"/>
            <a:ext cx="20104100"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6226893-45DE-3527-1478-C9583BEF3AF7}"/>
              </a:ext>
            </a:extLst>
          </p:cNvPr>
          <p:cNvSpPr>
            <a:spLocks noGrp="1"/>
          </p:cNvSpPr>
          <p:nvPr>
            <p:ph type="title"/>
          </p:nvPr>
        </p:nvSpPr>
        <p:spPr>
          <a:xfrm>
            <a:off x="790500" y="1471914"/>
            <a:ext cx="6496382" cy="9206988"/>
          </a:xfrm>
        </p:spPr>
        <p:txBody>
          <a:bodyPr vert="horz" lIns="91440" tIns="45720" rIns="91440" bIns="45720" rtlCol="0" anchor="ctr">
            <a:normAutofit/>
          </a:bodyPr>
          <a:lstStyle/>
          <a:p>
            <a:pPr defTabSz="914400"/>
            <a:r>
              <a:rPr lang="en-US" sz="10200" kern="1200" dirty="0">
                <a:solidFill>
                  <a:schemeClr val="tx1"/>
                </a:solidFill>
                <a:latin typeface="+mj-lt"/>
                <a:ea typeface="+mj-ea"/>
                <a:cs typeface="+mj-cs"/>
              </a:rPr>
              <a:t>Why Participate</a:t>
            </a:r>
          </a:p>
        </p:txBody>
      </p:sp>
      <p:cxnSp>
        <p:nvCxnSpPr>
          <p:cNvPr id="60" name="Straight Connector 59">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96362" y="1866939"/>
            <a:ext cx="0" cy="942870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4" name="Text Placeholder 3">
            <a:extLst>
              <a:ext uri="{FF2B5EF4-FFF2-40B4-BE49-F238E27FC236}">
                <a16:creationId xmlns:a16="http://schemas.microsoft.com/office/drawing/2014/main" id="{B3E27E5B-90AB-320C-6AE7-DE1FD3C54508}"/>
              </a:ext>
            </a:extLst>
          </p:cNvPr>
          <p:cNvGraphicFramePr/>
          <p:nvPr>
            <p:extLst>
              <p:ext uri="{D42A27DB-BD31-4B8C-83A1-F6EECF244321}">
                <p14:modId xmlns:p14="http://schemas.microsoft.com/office/powerpoint/2010/main" val="1267465275"/>
              </p:ext>
            </p:extLst>
          </p:nvPr>
        </p:nvGraphicFramePr>
        <p:xfrm>
          <a:off x="8546400" y="1259642"/>
          <a:ext cx="10298182" cy="9217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E73C633E-FA33-6CCF-D786-450F8213F667}"/>
              </a:ext>
            </a:extLst>
          </p:cNvPr>
          <p:cNvPicPr>
            <a:picLocks noChangeAspect="1"/>
          </p:cNvPicPr>
          <p:nvPr/>
        </p:nvPicPr>
        <p:blipFill>
          <a:blip r:embed="rId7"/>
          <a:srcRect b="12846"/>
          <a:stretch>
            <a:fillRect/>
          </a:stretch>
        </p:blipFill>
        <p:spPr>
          <a:xfrm>
            <a:off x="3790559" y="1765828"/>
            <a:ext cx="3496323" cy="3047174"/>
          </a:xfrm>
          <a:prstGeom prst="rect">
            <a:avLst/>
          </a:prstGeom>
        </p:spPr>
      </p:pic>
    </p:spTree>
    <p:extLst>
      <p:ext uri="{BB962C8B-B14F-4D97-AF65-F5344CB8AC3E}">
        <p14:creationId xmlns:p14="http://schemas.microsoft.com/office/powerpoint/2010/main" val="4068735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9DD86F-BB23-45CD-97D5-0508E92F5276}"/>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00E0F77-E936-4985-B7B1-B9823486A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04098" cy="1130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BA569C-23C5-BF21-2F0B-F04451519BA9}"/>
              </a:ext>
            </a:extLst>
          </p:cNvPr>
          <p:cNvSpPr>
            <a:spLocks noGrp="1"/>
          </p:cNvSpPr>
          <p:nvPr>
            <p:ph type="title"/>
          </p:nvPr>
        </p:nvSpPr>
        <p:spPr>
          <a:xfrm>
            <a:off x="853977" y="8053325"/>
            <a:ext cx="6391504" cy="2567455"/>
          </a:xfrm>
        </p:spPr>
        <p:txBody>
          <a:bodyPr vert="horz" lIns="91440" tIns="45720" rIns="91440" bIns="45720" rtlCol="0" anchor="ctr">
            <a:normAutofit fontScale="90000"/>
          </a:bodyPr>
          <a:lstStyle/>
          <a:p>
            <a:pPr defTabSz="914400"/>
            <a:r>
              <a:rPr lang="en-US" sz="5200" kern="1200" dirty="0">
                <a:solidFill>
                  <a:schemeClr val="tx1"/>
                </a:solidFill>
                <a:latin typeface="+mj-lt"/>
                <a:ea typeface="+mj-ea"/>
                <a:cs typeface="+mj-cs"/>
              </a:rPr>
              <a:t>Second Flood Planning Cycle</a:t>
            </a:r>
            <a:br>
              <a:rPr lang="en-US" sz="5200" kern="1200" dirty="0">
                <a:solidFill>
                  <a:schemeClr val="tx1"/>
                </a:solidFill>
                <a:latin typeface="+mj-lt"/>
                <a:ea typeface="+mj-ea"/>
                <a:cs typeface="+mj-cs"/>
              </a:rPr>
            </a:br>
            <a:r>
              <a:rPr lang="en-US" sz="3200" dirty="0">
                <a:solidFill>
                  <a:schemeClr val="bg1"/>
                </a:solidFill>
                <a:highlight>
                  <a:srgbClr val="0000FF"/>
                </a:highlight>
                <a:latin typeface="+mj-lt"/>
              </a:rPr>
              <a:t>P</a:t>
            </a:r>
            <a:r>
              <a:rPr lang="en-US" sz="3200" kern="1200" dirty="0">
                <a:solidFill>
                  <a:schemeClr val="bg1"/>
                </a:solidFill>
                <a:highlight>
                  <a:srgbClr val="0000FF"/>
                </a:highlight>
                <a:latin typeface="+mj-lt"/>
                <a:ea typeface="+mj-ea"/>
                <a:cs typeface="+mj-cs"/>
              </a:rPr>
              <a:t>rojects were d</a:t>
            </a:r>
            <a:r>
              <a:rPr lang="en-US" sz="3200" dirty="0">
                <a:solidFill>
                  <a:schemeClr val="bg1"/>
                </a:solidFill>
                <a:highlight>
                  <a:srgbClr val="0000FF"/>
                </a:highlight>
              </a:rPr>
              <a:t>ue to SJRFP on July 2</a:t>
            </a:r>
            <a:r>
              <a:rPr lang="en-US" sz="3200" baseline="30000" dirty="0">
                <a:solidFill>
                  <a:schemeClr val="bg1"/>
                </a:solidFill>
                <a:highlight>
                  <a:srgbClr val="0000FF"/>
                </a:highlight>
              </a:rPr>
              <a:t>nd</a:t>
            </a:r>
            <a:r>
              <a:rPr lang="en-US" sz="3200" dirty="0">
                <a:solidFill>
                  <a:schemeClr val="bg1"/>
                </a:solidFill>
                <a:highlight>
                  <a:srgbClr val="0000FF"/>
                </a:highlight>
              </a:rPr>
              <a:t>, 2026. Possible future amendment opportunities. Please let me know if you missed the deadline!</a:t>
            </a:r>
            <a:endParaRPr lang="en-US" sz="5200" kern="1200" dirty="0">
              <a:solidFill>
                <a:schemeClr val="tx1"/>
              </a:solidFill>
              <a:highlight>
                <a:srgbClr val="0000FF"/>
              </a:highlight>
              <a:latin typeface="+mj-lt"/>
              <a:ea typeface="+mj-ea"/>
              <a:cs typeface="+mj-cs"/>
            </a:endParaRPr>
          </a:p>
        </p:txBody>
      </p:sp>
      <p:sp>
        <p:nvSpPr>
          <p:cNvPr id="24" name="Rectangle 23">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04100" cy="1427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977" y="0"/>
            <a:ext cx="18520679" cy="756625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F7565B2-B178-6F6F-30B6-CE53BF0BFAFC}"/>
              </a:ext>
            </a:extLst>
          </p:cNvPr>
          <p:cNvPicPr>
            <a:picLocks noChangeAspect="1"/>
          </p:cNvPicPr>
          <p:nvPr/>
        </p:nvPicPr>
        <p:blipFill>
          <a:blip r:embed="rId2"/>
          <a:stretch>
            <a:fillRect/>
          </a:stretch>
        </p:blipFill>
        <p:spPr>
          <a:xfrm>
            <a:off x="2757132" y="600497"/>
            <a:ext cx="14748225" cy="6378607"/>
          </a:xfrm>
          <a:prstGeom prst="rect">
            <a:avLst/>
          </a:prstGeom>
        </p:spPr>
      </p:pic>
      <p:sp>
        <p:nvSpPr>
          <p:cNvPr id="28" name="Rectangle 27">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597574" y="9335629"/>
            <a:ext cx="2412661" cy="75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371AD38-937F-42EE-6550-535E230D04F7}"/>
              </a:ext>
            </a:extLst>
          </p:cNvPr>
          <p:cNvSpPr>
            <a:spLocks noGrp="1"/>
          </p:cNvSpPr>
          <p:nvPr>
            <p:ph type="body" sz="half" idx="2"/>
          </p:nvPr>
        </p:nvSpPr>
        <p:spPr>
          <a:xfrm>
            <a:off x="8513108" y="8053325"/>
            <a:ext cx="10861548" cy="3254977"/>
          </a:xfrm>
        </p:spPr>
        <p:txBody>
          <a:bodyPr vert="horz" lIns="91440" tIns="45720" rIns="91440" bIns="45720" rtlCol="0" anchor="ctr">
            <a:normAutofit fontScale="92500" lnSpcReduction="10000"/>
          </a:bodyPr>
          <a:lstStyle/>
          <a:p>
            <a:pPr marL="457200" indent="-228600" defTabSz="914400">
              <a:buFont typeface="Arial" panose="020B0604020202020204" pitchFamily="34" charset="0"/>
              <a:buChar char="•"/>
            </a:pPr>
            <a:endParaRPr lang="en-US" sz="2100" dirty="0">
              <a:solidFill>
                <a:schemeClr val="tx1"/>
              </a:solidFill>
              <a:latin typeface="+mn-lt"/>
            </a:endParaRPr>
          </a:p>
          <a:p>
            <a:pPr marL="228600" defTabSz="914400"/>
            <a:r>
              <a:rPr lang="en-US" sz="2400" b="1" dirty="0">
                <a:solidFill>
                  <a:schemeClr val="tx1"/>
                </a:solidFill>
                <a:latin typeface="+mn-lt"/>
              </a:rPr>
              <a:t>First regional flood plans were submitted in July 2023. First State Flood   Plan submitted to Texas Legislature September 2024.</a:t>
            </a:r>
          </a:p>
          <a:p>
            <a:pPr marL="228600" defTabSz="914400"/>
            <a:r>
              <a:rPr lang="en-US" sz="2400" b="1" dirty="0">
                <a:solidFill>
                  <a:schemeClr val="tx1"/>
                </a:solidFill>
                <a:latin typeface="+mn-lt"/>
              </a:rPr>
              <a:t>Second SJRFP is due to TWDB by January 10, 2028.</a:t>
            </a:r>
          </a:p>
          <a:p>
            <a:pPr marL="228600" defTabSz="914400"/>
            <a:r>
              <a:rPr lang="en-US" sz="2400" b="1" dirty="0">
                <a:solidFill>
                  <a:schemeClr val="tx1"/>
                </a:solidFill>
                <a:latin typeface="+mn-lt"/>
              </a:rPr>
              <a:t>Recommended studies and projects (all FMX’s – FME’s, FMS’s, FMP’s) are due for the 2</a:t>
            </a:r>
            <a:r>
              <a:rPr lang="en-US" sz="2400" b="1" baseline="30000" dirty="0">
                <a:solidFill>
                  <a:schemeClr val="tx1"/>
                </a:solidFill>
                <a:latin typeface="+mn-lt"/>
              </a:rPr>
              <a:t>nd</a:t>
            </a:r>
            <a:r>
              <a:rPr lang="en-US" sz="2400" b="1" dirty="0">
                <a:solidFill>
                  <a:schemeClr val="tx1"/>
                </a:solidFill>
                <a:latin typeface="+mn-lt"/>
              </a:rPr>
              <a:t> Flood Planning Cycle on July 2</a:t>
            </a:r>
            <a:r>
              <a:rPr lang="en-US" sz="2400" b="1" baseline="30000" dirty="0">
                <a:solidFill>
                  <a:schemeClr val="tx1"/>
                </a:solidFill>
                <a:latin typeface="+mn-lt"/>
              </a:rPr>
              <a:t>nd</a:t>
            </a:r>
            <a:r>
              <a:rPr lang="en-US" sz="2400" b="1" dirty="0">
                <a:solidFill>
                  <a:schemeClr val="tx1"/>
                </a:solidFill>
                <a:latin typeface="+mn-lt"/>
              </a:rPr>
              <a:t>, 2026.</a:t>
            </a:r>
          </a:p>
          <a:p>
            <a:pPr marL="228600" defTabSz="914400"/>
            <a:r>
              <a:rPr lang="en-US" sz="2400" b="1" dirty="0">
                <a:solidFill>
                  <a:schemeClr val="tx1"/>
                </a:solidFill>
                <a:latin typeface="+mn-lt"/>
              </a:rPr>
              <a:t>The Flood Infrastructure Fund Program will be accepting applications for projects that are in the 2024 Amended State Flood Plan</a:t>
            </a:r>
          </a:p>
          <a:p>
            <a:pPr marL="457200" indent="-228600" defTabSz="914400">
              <a:buFont typeface="Arial" panose="020B0604020202020204" pitchFamily="34" charset="0"/>
              <a:buChar char="•"/>
            </a:pPr>
            <a:endParaRPr lang="en-US" sz="2100" dirty="0">
              <a:solidFill>
                <a:schemeClr val="tx1"/>
              </a:solidFill>
              <a:highlight>
                <a:srgbClr val="00FFFF"/>
              </a:highlight>
              <a:latin typeface="+mn-lt"/>
            </a:endParaRPr>
          </a:p>
        </p:txBody>
      </p:sp>
    </p:spTree>
    <p:extLst>
      <p:ext uri="{BB962C8B-B14F-4D97-AF65-F5344CB8AC3E}">
        <p14:creationId xmlns:p14="http://schemas.microsoft.com/office/powerpoint/2010/main" val="1861791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0C276-9287-6AD7-FFB7-875D743E81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ECD808-8F24-D2FD-7718-7C6CC7991F6B}"/>
              </a:ext>
            </a:extLst>
          </p:cNvPr>
          <p:cNvSpPr>
            <a:spLocks noGrp="1"/>
          </p:cNvSpPr>
          <p:nvPr>
            <p:ph type="title"/>
          </p:nvPr>
        </p:nvSpPr>
        <p:spPr>
          <a:xfrm>
            <a:off x="1384776" y="530023"/>
            <a:ext cx="9009526" cy="1410745"/>
          </a:xfrm>
        </p:spPr>
        <p:txBody>
          <a:bodyPr>
            <a:normAutofit fontScale="90000"/>
          </a:bodyPr>
          <a:lstStyle/>
          <a:p>
            <a:r>
              <a:rPr lang="en-US" sz="6000">
                <a:solidFill>
                  <a:schemeClr val="tx2"/>
                </a:solidFill>
                <a:latin typeface="Aptos Black" panose="020B0004020202020204" pitchFamily="34" charset="0"/>
              </a:rPr>
              <a:t>Flood Infrastructure Fund (FIF)</a:t>
            </a:r>
            <a:endParaRPr lang="en-US" sz="6000" dirty="0">
              <a:solidFill>
                <a:schemeClr val="tx2"/>
              </a:solidFill>
              <a:latin typeface="Aptos Black" panose="020B0004020202020204" pitchFamily="34" charset="0"/>
            </a:endParaRPr>
          </a:p>
        </p:txBody>
      </p:sp>
      <p:sp>
        <p:nvSpPr>
          <p:cNvPr id="4" name="Text Placeholder 3">
            <a:extLst>
              <a:ext uri="{FF2B5EF4-FFF2-40B4-BE49-F238E27FC236}">
                <a16:creationId xmlns:a16="http://schemas.microsoft.com/office/drawing/2014/main" id="{F5D78A00-4C1A-7328-B5C9-8F447A0FD34D}"/>
              </a:ext>
            </a:extLst>
          </p:cNvPr>
          <p:cNvSpPr>
            <a:spLocks noGrp="1"/>
          </p:cNvSpPr>
          <p:nvPr>
            <p:ph type="body" sz="half" idx="2"/>
          </p:nvPr>
        </p:nvSpPr>
        <p:spPr>
          <a:xfrm>
            <a:off x="1384776" y="2313993"/>
            <a:ext cx="15781986" cy="3340682"/>
          </a:xfrm>
        </p:spPr>
        <p:txBody>
          <a:bodyPr>
            <a:normAutofit fontScale="92500" lnSpcReduction="10000"/>
          </a:bodyPr>
          <a:lstStyle/>
          <a:p>
            <a:r>
              <a:rPr lang="en-US" b="1" i="1" dirty="0">
                <a:solidFill>
                  <a:srgbClr val="C00000"/>
                </a:solidFill>
              </a:rPr>
              <a:t>2026 Flood Infrastructure Fund (FIF) Intended Use Plan was released in May and comments were returned in June. </a:t>
            </a:r>
          </a:p>
          <a:p>
            <a:r>
              <a:rPr lang="en-US" b="1" i="1" dirty="0">
                <a:solidFill>
                  <a:srgbClr val="C00000"/>
                </a:solidFill>
              </a:rPr>
              <a:t>Expect FIF Application to open soon.</a:t>
            </a:r>
          </a:p>
          <a:p>
            <a:r>
              <a:rPr lang="en-US" b="1" i="1" dirty="0">
                <a:solidFill>
                  <a:schemeClr val="accent1"/>
                </a:solidFill>
              </a:rPr>
              <a:t>To be eligible for FIF funding:</a:t>
            </a:r>
            <a:endParaRPr lang="en-US" b="1" dirty="0"/>
          </a:p>
          <a:p>
            <a:pPr marL="1211123" lvl="1" indent="-457200">
              <a:buFont typeface="Arial" panose="020B0604020202020204" pitchFamily="34" charset="0"/>
              <a:buChar char="•"/>
            </a:pPr>
            <a:r>
              <a:rPr lang="en-US" sz="2800" dirty="0">
                <a:solidFill>
                  <a:schemeClr val="tx1"/>
                </a:solidFill>
                <a:latin typeface="+mj-lt"/>
              </a:rPr>
              <a:t>Flood risk reduction solution(s) (FMX’s) must be included in the </a:t>
            </a:r>
            <a:r>
              <a:rPr lang="en-US" sz="2800" u="sng" dirty="0">
                <a:solidFill>
                  <a:schemeClr val="tx1"/>
                </a:solidFill>
                <a:latin typeface="+mj-lt"/>
              </a:rPr>
              <a:t>Regional Amended 2024 State Flood Plan </a:t>
            </a:r>
            <a:r>
              <a:rPr lang="en-US" sz="2800" dirty="0">
                <a:solidFill>
                  <a:schemeClr val="tx1"/>
                </a:solidFill>
                <a:latin typeface="+mj-lt"/>
              </a:rPr>
              <a:t>submitted to the TWDB in April 2025</a:t>
            </a:r>
            <a:r>
              <a:rPr lang="en-US" sz="2800" i="1" dirty="0">
                <a:solidFill>
                  <a:schemeClr val="accent1"/>
                </a:solidFill>
                <a:latin typeface="+mj-lt"/>
              </a:rPr>
              <a:t>.</a:t>
            </a:r>
            <a:endParaRPr lang="en-US" sz="2800" dirty="0">
              <a:solidFill>
                <a:schemeClr val="accent1"/>
              </a:solidFill>
              <a:latin typeface="+mj-lt"/>
            </a:endParaRPr>
          </a:p>
          <a:p>
            <a:pPr marL="1211123" lvl="1" indent="-457200">
              <a:buFont typeface="Arial" panose="020B0604020202020204" pitchFamily="34" charset="0"/>
              <a:buChar char="•"/>
            </a:pPr>
            <a:r>
              <a:rPr lang="en-US" sz="2800" dirty="0">
                <a:latin typeface="+mn-lt"/>
              </a:rPr>
              <a:t>Visit </a:t>
            </a:r>
            <a:r>
              <a:rPr lang="en-US" sz="2800" u="sng" dirty="0">
                <a:solidFill>
                  <a:srgbClr val="FF0000"/>
                </a:solidFill>
                <a:latin typeface="+mn-lt"/>
                <a:hlinkClick r:id="rId2">
                  <a:extLst>
                    <a:ext uri="{A12FA001-AC4F-418D-AE19-62706E023703}">
                      <ahyp:hlinkClr xmlns:ahyp="http://schemas.microsoft.com/office/drawing/2018/hyperlinkcolor" val="tx"/>
                    </a:ext>
                  </a:extLst>
                </a:hlinkClick>
              </a:rPr>
              <a:t>sanjacintofloodplanning.org</a:t>
            </a:r>
            <a:r>
              <a:rPr lang="en-US" sz="2800" dirty="0">
                <a:solidFill>
                  <a:srgbClr val="FF0000"/>
                </a:solidFill>
                <a:latin typeface="+mn-lt"/>
              </a:rPr>
              <a:t> </a:t>
            </a:r>
            <a:r>
              <a:rPr lang="en-US" sz="2800" dirty="0">
                <a:latin typeface="+mn-lt"/>
              </a:rPr>
              <a:t>to review the draft plan and confirm your project’s eligibility. (Link for Interactive Amended 2024 State Flood Plan)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a:p>
        </p:txBody>
      </p:sp>
      <p:pic>
        <p:nvPicPr>
          <p:cNvPr id="5" name="Picture 4">
            <a:extLst>
              <a:ext uri="{FF2B5EF4-FFF2-40B4-BE49-F238E27FC236}">
                <a16:creationId xmlns:a16="http://schemas.microsoft.com/office/drawing/2014/main" id="{EF9040EA-2C98-4770-6D0D-BEEFE97E1C10}"/>
              </a:ext>
            </a:extLst>
          </p:cNvPr>
          <p:cNvPicPr>
            <a:picLocks noChangeAspect="1"/>
          </p:cNvPicPr>
          <p:nvPr/>
        </p:nvPicPr>
        <p:blipFill>
          <a:blip r:embed="rId3"/>
          <a:stretch>
            <a:fillRect/>
          </a:stretch>
        </p:blipFill>
        <p:spPr>
          <a:xfrm>
            <a:off x="2587169" y="5486401"/>
            <a:ext cx="13377199" cy="5125130"/>
          </a:xfrm>
          <a:prstGeom prst="rect">
            <a:avLst/>
          </a:prstGeom>
        </p:spPr>
      </p:pic>
    </p:spTree>
    <p:extLst>
      <p:ext uri="{BB962C8B-B14F-4D97-AF65-F5344CB8AC3E}">
        <p14:creationId xmlns:p14="http://schemas.microsoft.com/office/powerpoint/2010/main" val="1578182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C5003-D2B7-6EE7-8180-7B5E1FDD40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B9609-B95C-A54C-CEE4-19E679BE7308}"/>
              </a:ext>
            </a:extLst>
          </p:cNvPr>
          <p:cNvSpPr>
            <a:spLocks noGrp="1"/>
          </p:cNvSpPr>
          <p:nvPr>
            <p:ph type="title"/>
          </p:nvPr>
        </p:nvSpPr>
        <p:spPr>
          <a:xfrm>
            <a:off x="1384775" y="530023"/>
            <a:ext cx="17140291" cy="1410745"/>
          </a:xfrm>
        </p:spPr>
        <p:txBody>
          <a:bodyPr>
            <a:normAutofit fontScale="90000"/>
          </a:bodyPr>
          <a:lstStyle/>
          <a:p>
            <a:r>
              <a:rPr lang="en-US" sz="6000" dirty="0">
                <a:solidFill>
                  <a:schemeClr val="tx2"/>
                </a:solidFill>
                <a:latin typeface="Aptos Black" panose="020B0004020202020204" pitchFamily="34" charset="0"/>
              </a:rPr>
              <a:t>Flood Infrastructure Fund (FIF) – 2026-27 Schedule</a:t>
            </a:r>
          </a:p>
        </p:txBody>
      </p:sp>
      <p:graphicFrame>
        <p:nvGraphicFramePr>
          <p:cNvPr id="3" name="Table 2">
            <a:extLst>
              <a:ext uri="{FF2B5EF4-FFF2-40B4-BE49-F238E27FC236}">
                <a16:creationId xmlns:a16="http://schemas.microsoft.com/office/drawing/2014/main" id="{D7EFC84B-C391-D92B-989E-EE3D6E3DCD11}"/>
              </a:ext>
            </a:extLst>
          </p:cNvPr>
          <p:cNvGraphicFramePr>
            <a:graphicFrameLocks noGrp="1"/>
          </p:cNvGraphicFramePr>
          <p:nvPr>
            <p:extLst>
              <p:ext uri="{D42A27DB-BD31-4B8C-83A1-F6EECF244321}">
                <p14:modId xmlns:p14="http://schemas.microsoft.com/office/powerpoint/2010/main" val="3943714238"/>
              </p:ext>
            </p:extLst>
          </p:nvPr>
        </p:nvGraphicFramePr>
        <p:xfrm>
          <a:off x="623888" y="4020502"/>
          <a:ext cx="18875374" cy="4389120"/>
        </p:xfrm>
        <a:graphic>
          <a:graphicData uri="http://schemas.openxmlformats.org/drawingml/2006/table">
            <a:tbl>
              <a:tblPr/>
              <a:tblGrid>
                <a:gridCol w="9437687">
                  <a:extLst>
                    <a:ext uri="{9D8B030D-6E8A-4147-A177-3AD203B41FA5}">
                      <a16:colId xmlns:a16="http://schemas.microsoft.com/office/drawing/2014/main" val="1381561848"/>
                    </a:ext>
                  </a:extLst>
                </a:gridCol>
                <a:gridCol w="9437687">
                  <a:extLst>
                    <a:ext uri="{9D8B030D-6E8A-4147-A177-3AD203B41FA5}">
                      <a16:colId xmlns:a16="http://schemas.microsoft.com/office/drawing/2014/main" val="4049058079"/>
                    </a:ext>
                  </a:extLst>
                </a:gridCol>
              </a:tblGrid>
              <a:tr h="543751">
                <a:tc>
                  <a:txBody>
                    <a:bodyPr/>
                    <a:lstStyle/>
                    <a:p>
                      <a:pPr>
                        <a:buNone/>
                      </a:pPr>
                      <a:r>
                        <a:rPr lang="en-US" sz="3000" b="1" dirty="0"/>
                        <a:t>Step</a:t>
                      </a:r>
                    </a:p>
                  </a:txBody>
                  <a:tcPr anchor="ctr">
                    <a:lnL>
                      <a:noFill/>
                    </a:lnL>
                    <a:lnR>
                      <a:noFill/>
                    </a:lnR>
                    <a:lnT>
                      <a:noFill/>
                    </a:lnT>
                    <a:lnB>
                      <a:noFill/>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buNone/>
                      </a:pPr>
                      <a:r>
                        <a:rPr lang="en-US" sz="3000" b="1" dirty="0"/>
                        <a:t>Estimated Time</a:t>
                      </a:r>
                    </a:p>
                  </a:txBody>
                  <a:tcPr anchor="ctr">
                    <a:lnL>
                      <a:noFill/>
                    </a:lnL>
                    <a:lnR>
                      <a:noFill/>
                    </a:lnR>
                    <a:lnT>
                      <a:noFill/>
                    </a:lnT>
                    <a:lnB>
                      <a:noFill/>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662230399"/>
                  </a:ext>
                </a:extLst>
              </a:tr>
              <a:tr h="543751">
                <a:tc>
                  <a:txBody>
                    <a:bodyPr/>
                    <a:lstStyle/>
                    <a:p>
                      <a:pPr>
                        <a:buNone/>
                      </a:pPr>
                      <a:r>
                        <a:rPr lang="en-US" sz="3000" dirty="0"/>
                        <a:t>Review comments</a:t>
                      </a:r>
                    </a:p>
                  </a:txBody>
                  <a:tcPr anchor="ctr">
                    <a:lnL>
                      <a:noFill/>
                    </a:lnL>
                    <a:lnR>
                      <a:noFill/>
                    </a:lnR>
                    <a:lnT>
                      <a:noFill/>
                    </a:lnT>
                    <a:lnB>
                      <a:noFill/>
                    </a:lnB>
                    <a:noFill/>
                  </a:tcPr>
                </a:tc>
                <a:tc>
                  <a:txBody>
                    <a:bodyPr/>
                    <a:lstStyle/>
                    <a:p>
                      <a:pPr>
                        <a:buNone/>
                      </a:pPr>
                      <a:r>
                        <a:rPr lang="en-US" sz="3000" dirty="0"/>
                        <a:t>Mid June–Late July</a:t>
                      </a:r>
                    </a:p>
                  </a:txBody>
                  <a:tcPr anchor="ctr">
                    <a:lnL>
                      <a:noFill/>
                    </a:lnL>
                    <a:lnR>
                      <a:noFill/>
                    </a:lnR>
                    <a:lnT>
                      <a:noFill/>
                    </a:lnT>
                    <a:lnB>
                      <a:noFill/>
                    </a:lnB>
                    <a:noFill/>
                  </a:tcPr>
                </a:tc>
                <a:extLst>
                  <a:ext uri="{0D108BD9-81ED-4DB2-BD59-A6C34878D82A}">
                    <a16:rowId xmlns:a16="http://schemas.microsoft.com/office/drawing/2014/main" val="235760683"/>
                  </a:ext>
                </a:extLst>
              </a:tr>
              <a:tr h="543751">
                <a:tc>
                  <a:txBody>
                    <a:bodyPr/>
                    <a:lstStyle/>
                    <a:p>
                      <a:pPr>
                        <a:buNone/>
                      </a:pPr>
                      <a:r>
                        <a:rPr lang="en-US" sz="3000" dirty="0"/>
                        <a:t>Board approval of final IUP</a:t>
                      </a:r>
                    </a:p>
                  </a:txBody>
                  <a:tcPr anchor="ctr">
                    <a:lnL>
                      <a:noFill/>
                    </a:lnL>
                    <a:lnR>
                      <a:noFill/>
                    </a:lnR>
                    <a:lnT>
                      <a:noFill/>
                    </a:lnT>
                    <a:lnB>
                      <a:noFill/>
                    </a:lnB>
                    <a:noFill/>
                  </a:tcPr>
                </a:tc>
                <a:tc>
                  <a:txBody>
                    <a:bodyPr/>
                    <a:lstStyle/>
                    <a:p>
                      <a:pPr>
                        <a:buNone/>
                      </a:pPr>
                      <a:r>
                        <a:rPr lang="en-US" sz="3000" dirty="0"/>
                        <a:t>Late July or August</a:t>
                      </a:r>
                    </a:p>
                  </a:txBody>
                  <a:tcPr anchor="ctr">
                    <a:lnL>
                      <a:noFill/>
                    </a:lnL>
                    <a:lnR>
                      <a:noFill/>
                    </a:lnR>
                    <a:lnT>
                      <a:noFill/>
                    </a:lnT>
                    <a:lnB>
                      <a:noFill/>
                    </a:lnB>
                    <a:noFill/>
                  </a:tcPr>
                </a:tc>
                <a:extLst>
                  <a:ext uri="{0D108BD9-81ED-4DB2-BD59-A6C34878D82A}">
                    <a16:rowId xmlns:a16="http://schemas.microsoft.com/office/drawing/2014/main" val="4123657328"/>
                  </a:ext>
                </a:extLst>
              </a:tr>
              <a:tr h="543751">
                <a:tc>
                  <a:txBody>
                    <a:bodyPr/>
                    <a:lstStyle/>
                    <a:p>
                      <a:pPr>
                        <a:buNone/>
                      </a:pPr>
                      <a:r>
                        <a:rPr lang="en-US" sz="3000" dirty="0"/>
                        <a:t>Abridged application opens</a:t>
                      </a:r>
                    </a:p>
                  </a:txBody>
                  <a:tcPr anchor="ctr">
                    <a:lnL>
                      <a:noFill/>
                    </a:lnL>
                    <a:lnR>
                      <a:noFill/>
                    </a:lnR>
                    <a:lnT>
                      <a:noFill/>
                    </a:lnT>
                    <a:lnB>
                      <a:noFill/>
                    </a:lnB>
                    <a:noFill/>
                  </a:tcPr>
                </a:tc>
                <a:tc>
                  <a:txBody>
                    <a:bodyPr/>
                    <a:lstStyle/>
                    <a:p>
                      <a:pPr>
                        <a:buNone/>
                      </a:pPr>
                      <a:r>
                        <a:rPr lang="en-US" sz="3000" b="1" dirty="0"/>
                        <a:t>Late July to August 2026</a:t>
                      </a:r>
                      <a:endParaRPr lang="en-US" sz="3000" dirty="0"/>
                    </a:p>
                  </a:txBody>
                  <a:tcPr anchor="ctr">
                    <a:lnL>
                      <a:noFill/>
                    </a:lnL>
                    <a:lnR>
                      <a:noFill/>
                    </a:lnR>
                    <a:lnT>
                      <a:noFill/>
                    </a:lnT>
                    <a:lnB>
                      <a:noFill/>
                    </a:lnB>
                    <a:noFill/>
                  </a:tcPr>
                </a:tc>
                <a:extLst>
                  <a:ext uri="{0D108BD9-81ED-4DB2-BD59-A6C34878D82A}">
                    <a16:rowId xmlns:a16="http://schemas.microsoft.com/office/drawing/2014/main" val="1285498864"/>
                  </a:ext>
                </a:extLst>
              </a:tr>
              <a:tr h="543751">
                <a:tc>
                  <a:txBody>
                    <a:bodyPr/>
                    <a:lstStyle/>
                    <a:p>
                      <a:pPr>
                        <a:buNone/>
                      </a:pPr>
                      <a:r>
                        <a:rPr lang="en-US" sz="3000" dirty="0"/>
                        <a:t>Abridged applications due</a:t>
                      </a:r>
                    </a:p>
                  </a:txBody>
                  <a:tcPr anchor="ctr">
                    <a:lnL>
                      <a:noFill/>
                    </a:lnL>
                    <a:lnR>
                      <a:noFill/>
                    </a:lnR>
                    <a:lnT>
                      <a:noFill/>
                    </a:lnT>
                    <a:lnB>
                      <a:noFill/>
                    </a:lnB>
                    <a:noFill/>
                  </a:tcPr>
                </a:tc>
                <a:tc>
                  <a:txBody>
                    <a:bodyPr/>
                    <a:lstStyle/>
                    <a:p>
                      <a:pPr>
                        <a:buNone/>
                      </a:pPr>
                      <a:r>
                        <a:rPr lang="en-US" sz="3000" dirty="0"/>
                        <a:t>Roughly 45–60 days later (likely September–October)</a:t>
                      </a:r>
                    </a:p>
                  </a:txBody>
                  <a:tcPr anchor="ctr">
                    <a:lnL>
                      <a:noFill/>
                    </a:lnL>
                    <a:lnR>
                      <a:noFill/>
                    </a:lnR>
                    <a:lnT>
                      <a:noFill/>
                    </a:lnT>
                    <a:lnB>
                      <a:noFill/>
                    </a:lnB>
                    <a:noFill/>
                  </a:tcPr>
                </a:tc>
                <a:extLst>
                  <a:ext uri="{0D108BD9-81ED-4DB2-BD59-A6C34878D82A}">
                    <a16:rowId xmlns:a16="http://schemas.microsoft.com/office/drawing/2014/main" val="4261305795"/>
                  </a:ext>
                </a:extLst>
              </a:tr>
              <a:tr h="543751">
                <a:tc>
                  <a:txBody>
                    <a:bodyPr/>
                    <a:lstStyle/>
                    <a:p>
                      <a:pPr>
                        <a:buNone/>
                      </a:pPr>
                      <a:r>
                        <a:rPr lang="en-US" sz="3000" dirty="0"/>
                        <a:t>Project Priority List development</a:t>
                      </a:r>
                    </a:p>
                  </a:txBody>
                  <a:tcPr anchor="ctr">
                    <a:lnL>
                      <a:noFill/>
                    </a:lnL>
                    <a:lnR>
                      <a:noFill/>
                    </a:lnR>
                    <a:lnT>
                      <a:noFill/>
                    </a:lnT>
                    <a:lnB>
                      <a:noFill/>
                    </a:lnB>
                    <a:noFill/>
                  </a:tcPr>
                </a:tc>
                <a:tc>
                  <a:txBody>
                    <a:bodyPr/>
                    <a:lstStyle/>
                    <a:p>
                      <a:pPr>
                        <a:buNone/>
                      </a:pPr>
                      <a:r>
                        <a:rPr lang="en-US" sz="3000"/>
                        <a:t>Fall 2026</a:t>
                      </a:r>
                    </a:p>
                  </a:txBody>
                  <a:tcPr anchor="ctr">
                    <a:lnL>
                      <a:noFill/>
                    </a:lnL>
                    <a:lnR>
                      <a:noFill/>
                    </a:lnR>
                    <a:lnT>
                      <a:noFill/>
                    </a:lnT>
                    <a:lnB>
                      <a:noFill/>
                    </a:lnB>
                    <a:noFill/>
                  </a:tcPr>
                </a:tc>
                <a:extLst>
                  <a:ext uri="{0D108BD9-81ED-4DB2-BD59-A6C34878D82A}">
                    <a16:rowId xmlns:a16="http://schemas.microsoft.com/office/drawing/2014/main" val="981817334"/>
                  </a:ext>
                </a:extLst>
              </a:tr>
              <a:tr h="543751">
                <a:tc>
                  <a:txBody>
                    <a:bodyPr/>
                    <a:lstStyle/>
                    <a:p>
                      <a:pPr>
                        <a:buNone/>
                      </a:pPr>
                      <a:r>
                        <a:rPr lang="en-US" sz="3000"/>
                        <a:t>Invitations for full applications</a:t>
                      </a:r>
                    </a:p>
                  </a:txBody>
                  <a:tcPr anchor="ctr">
                    <a:lnL>
                      <a:noFill/>
                    </a:lnL>
                    <a:lnR>
                      <a:noFill/>
                    </a:lnR>
                    <a:lnT>
                      <a:noFill/>
                    </a:lnT>
                    <a:lnB>
                      <a:noFill/>
                    </a:lnB>
                    <a:noFill/>
                  </a:tcPr>
                </a:tc>
                <a:tc>
                  <a:txBody>
                    <a:bodyPr/>
                    <a:lstStyle/>
                    <a:p>
                      <a:pPr>
                        <a:buNone/>
                      </a:pPr>
                      <a:r>
                        <a:rPr lang="en-US" sz="3000"/>
                        <a:t>Late 2026</a:t>
                      </a:r>
                    </a:p>
                  </a:txBody>
                  <a:tcPr anchor="ctr">
                    <a:lnL>
                      <a:noFill/>
                    </a:lnL>
                    <a:lnR>
                      <a:noFill/>
                    </a:lnR>
                    <a:lnT>
                      <a:noFill/>
                    </a:lnT>
                    <a:lnB>
                      <a:noFill/>
                    </a:lnB>
                    <a:noFill/>
                  </a:tcPr>
                </a:tc>
                <a:extLst>
                  <a:ext uri="{0D108BD9-81ED-4DB2-BD59-A6C34878D82A}">
                    <a16:rowId xmlns:a16="http://schemas.microsoft.com/office/drawing/2014/main" val="2144638570"/>
                  </a:ext>
                </a:extLst>
              </a:tr>
              <a:tr h="543751">
                <a:tc>
                  <a:txBody>
                    <a:bodyPr/>
                    <a:lstStyle/>
                    <a:p>
                      <a:pPr>
                        <a:buNone/>
                      </a:pPr>
                      <a:r>
                        <a:rPr lang="en-US" sz="3000"/>
                        <a:t>Funding commitments</a:t>
                      </a:r>
                    </a:p>
                  </a:txBody>
                  <a:tcPr anchor="ctr">
                    <a:lnL>
                      <a:noFill/>
                    </a:lnL>
                    <a:lnR>
                      <a:noFill/>
                    </a:lnR>
                    <a:lnT>
                      <a:noFill/>
                    </a:lnT>
                    <a:lnB>
                      <a:noFill/>
                    </a:lnB>
                    <a:noFill/>
                  </a:tcPr>
                </a:tc>
                <a:tc>
                  <a:txBody>
                    <a:bodyPr/>
                    <a:lstStyle/>
                    <a:p>
                      <a:pPr>
                        <a:buNone/>
                      </a:pPr>
                      <a:r>
                        <a:rPr lang="en-US" sz="3000" dirty="0"/>
                        <a:t>Late 2026 into early 2027</a:t>
                      </a:r>
                    </a:p>
                  </a:txBody>
                  <a:tcPr anchor="ctr">
                    <a:lnL>
                      <a:noFill/>
                    </a:lnL>
                    <a:lnR>
                      <a:noFill/>
                    </a:lnR>
                    <a:lnT>
                      <a:noFill/>
                    </a:lnT>
                    <a:lnB>
                      <a:noFill/>
                    </a:lnB>
                    <a:noFill/>
                  </a:tcPr>
                </a:tc>
                <a:extLst>
                  <a:ext uri="{0D108BD9-81ED-4DB2-BD59-A6C34878D82A}">
                    <a16:rowId xmlns:a16="http://schemas.microsoft.com/office/drawing/2014/main" val="2536200538"/>
                  </a:ext>
                </a:extLst>
              </a:tr>
            </a:tbl>
          </a:graphicData>
        </a:graphic>
      </p:graphicFrame>
      <p:sp>
        <p:nvSpPr>
          <p:cNvPr id="5" name="TextBox 4">
            <a:extLst>
              <a:ext uri="{FF2B5EF4-FFF2-40B4-BE49-F238E27FC236}">
                <a16:creationId xmlns:a16="http://schemas.microsoft.com/office/drawing/2014/main" id="{0EAEEEA4-EC9C-94AD-C343-598FFAC90FC3}"/>
              </a:ext>
            </a:extLst>
          </p:cNvPr>
          <p:cNvSpPr txBox="1"/>
          <p:nvPr/>
        </p:nvSpPr>
        <p:spPr>
          <a:xfrm>
            <a:off x="808566" y="2391772"/>
            <a:ext cx="17716500" cy="1384995"/>
          </a:xfrm>
          <a:prstGeom prst="rect">
            <a:avLst/>
          </a:prstGeom>
          <a:noFill/>
        </p:spPr>
        <p:txBody>
          <a:bodyPr wrap="square" rtlCol="0">
            <a:spAutoFit/>
          </a:bodyPr>
          <a:lstStyle/>
          <a:p>
            <a:r>
              <a:rPr lang="en-US" sz="2800" dirty="0">
                <a:solidFill>
                  <a:srgbClr val="FF0000"/>
                </a:solidFill>
              </a:rPr>
              <a:t>Intended Use Plan was released in May and Public Comments accepted in June 2026.</a:t>
            </a:r>
          </a:p>
          <a:p>
            <a:endParaRPr lang="en-US" sz="2800" dirty="0">
              <a:solidFill>
                <a:srgbClr val="FF0000"/>
              </a:solidFill>
            </a:endParaRPr>
          </a:p>
          <a:p>
            <a:r>
              <a:rPr lang="en-US" sz="2800" dirty="0">
                <a:solidFill>
                  <a:srgbClr val="FF0000"/>
                </a:solidFill>
              </a:rPr>
              <a:t>Table of Approximate Timing</a:t>
            </a:r>
          </a:p>
        </p:txBody>
      </p:sp>
    </p:spTree>
    <p:extLst>
      <p:ext uri="{BB962C8B-B14F-4D97-AF65-F5344CB8AC3E}">
        <p14:creationId xmlns:p14="http://schemas.microsoft.com/office/powerpoint/2010/main" val="1755508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970A0-6402-5130-1702-CFBBA1436D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CC138D-4A7D-336D-A84C-B84B50528B53}"/>
              </a:ext>
            </a:extLst>
          </p:cNvPr>
          <p:cNvSpPr>
            <a:spLocks noGrp="1"/>
          </p:cNvSpPr>
          <p:nvPr>
            <p:ph type="title"/>
          </p:nvPr>
        </p:nvSpPr>
        <p:spPr>
          <a:xfrm>
            <a:off x="1384776" y="530023"/>
            <a:ext cx="9009526" cy="1410745"/>
          </a:xfrm>
        </p:spPr>
        <p:txBody>
          <a:bodyPr>
            <a:normAutofit fontScale="90000"/>
          </a:bodyPr>
          <a:lstStyle/>
          <a:p>
            <a:r>
              <a:rPr lang="en-US" sz="6000" dirty="0">
                <a:solidFill>
                  <a:schemeClr val="tx2"/>
                </a:solidFill>
                <a:latin typeface="Aptos Black" panose="020B0004020202020204" pitchFamily="34" charset="0"/>
              </a:rPr>
              <a:t>Flood Infrastructure Fund (FIF) – Eligible Applicants</a:t>
            </a:r>
          </a:p>
        </p:txBody>
      </p:sp>
      <p:sp>
        <p:nvSpPr>
          <p:cNvPr id="8" name="TextBox 7">
            <a:extLst>
              <a:ext uri="{FF2B5EF4-FFF2-40B4-BE49-F238E27FC236}">
                <a16:creationId xmlns:a16="http://schemas.microsoft.com/office/drawing/2014/main" id="{DC0F457E-213D-94D4-AB6E-BE31726CF610}"/>
              </a:ext>
            </a:extLst>
          </p:cNvPr>
          <p:cNvSpPr txBox="1"/>
          <p:nvPr/>
        </p:nvSpPr>
        <p:spPr>
          <a:xfrm>
            <a:off x="1384776" y="2873829"/>
            <a:ext cx="16641967" cy="4955203"/>
          </a:xfrm>
          <a:prstGeom prst="rect">
            <a:avLst/>
          </a:prstGeom>
          <a:noFill/>
        </p:spPr>
        <p:txBody>
          <a:bodyPr wrap="square">
            <a:spAutoFit/>
          </a:bodyPr>
          <a:lstStyle/>
          <a:p>
            <a:r>
              <a:rPr lang="en-US" sz="3200" b="1" i="1" dirty="0">
                <a:solidFill>
                  <a:schemeClr val="accent1"/>
                </a:solidFill>
                <a:latin typeface="Trebuchet MS" panose="020B0603020202020204" pitchFamily="34" charset="0"/>
              </a:rPr>
              <a:t>FME’s, FMP’s, FMS’s - Eligible Political Subdivisions:</a:t>
            </a:r>
            <a:endParaRPr lang="en-US" sz="3200" b="1" dirty="0">
              <a:latin typeface="Trebuchet MS" panose="020B0603020202020204" pitchFamily="34" charset="0"/>
            </a:endParaRPr>
          </a:p>
          <a:p>
            <a:pPr marL="1211123" lvl="1" indent="-457200">
              <a:buFont typeface="Arial" panose="020B0604020202020204" pitchFamily="34" charset="0"/>
              <a:buChar char="•"/>
            </a:pPr>
            <a:r>
              <a:rPr lang="en-US" sz="3200" dirty="0">
                <a:solidFill>
                  <a:schemeClr val="tx1"/>
                </a:solidFill>
                <a:latin typeface="+mj-lt"/>
              </a:rPr>
              <a:t>Cities</a:t>
            </a:r>
          </a:p>
          <a:p>
            <a:pPr marL="1211123" lvl="1" indent="-457200">
              <a:buFont typeface="Arial" panose="020B0604020202020204" pitchFamily="34" charset="0"/>
              <a:buChar char="•"/>
            </a:pPr>
            <a:r>
              <a:rPr lang="en-US" sz="3200" dirty="0">
                <a:solidFill>
                  <a:schemeClr val="tx1"/>
                </a:solidFill>
                <a:latin typeface="+mn-lt"/>
              </a:rPr>
              <a:t>Counties</a:t>
            </a:r>
          </a:p>
          <a:p>
            <a:pPr marL="1211123" lvl="1" indent="-457200">
              <a:buFont typeface="Arial" panose="020B0604020202020204" pitchFamily="34" charset="0"/>
              <a:buChar char="•"/>
            </a:pPr>
            <a:r>
              <a:rPr lang="en-US" sz="3200" dirty="0">
                <a:solidFill>
                  <a:schemeClr val="tx1"/>
                </a:solidFill>
                <a:latin typeface="+mn-lt"/>
              </a:rPr>
              <a:t>District or Authorities created under Article III, Section 52 of the Texas Constitution</a:t>
            </a:r>
          </a:p>
          <a:p>
            <a:pPr marL="1211123" lvl="1" indent="-457200">
              <a:buFont typeface="Arial" panose="020B0604020202020204" pitchFamily="34" charset="0"/>
              <a:buChar char="•"/>
            </a:pPr>
            <a:r>
              <a:rPr lang="en-US" sz="3200" dirty="0">
                <a:solidFill>
                  <a:schemeClr val="tx1"/>
                </a:solidFill>
                <a:latin typeface="+mn-lt"/>
              </a:rPr>
              <a:t>District or Authorities created under Article XVI, Section 59 of the Texas Constitution</a:t>
            </a:r>
          </a:p>
          <a:p>
            <a:pPr marL="753923" lvl="1"/>
            <a:endParaRPr lang="en-US" sz="3200" dirty="0">
              <a:latin typeface="+mn-lt"/>
            </a:endParaRPr>
          </a:p>
          <a:p>
            <a:r>
              <a:rPr lang="en-US" sz="3200" b="1" i="1" dirty="0">
                <a:solidFill>
                  <a:schemeClr val="accent1"/>
                </a:solidFill>
                <a:latin typeface="Trebuchet MS" panose="020B0603020202020204" pitchFamily="34" charset="0"/>
              </a:rPr>
              <a:t>FME’s Only - Eligible Political Subdivisions:</a:t>
            </a:r>
            <a:endParaRPr lang="en-US" sz="3200" b="1" dirty="0">
              <a:latin typeface="Trebuchet MS" panose="020B0603020202020204" pitchFamily="34" charset="0"/>
            </a:endParaRPr>
          </a:p>
          <a:p>
            <a:pPr marL="1211123" lvl="1" indent="-457200">
              <a:buFont typeface="Arial" panose="020B0604020202020204" pitchFamily="34" charset="0"/>
              <a:buChar char="•"/>
            </a:pPr>
            <a:r>
              <a:rPr lang="en-US" sz="3200" dirty="0">
                <a:solidFill>
                  <a:schemeClr val="tx1"/>
                </a:solidFill>
              </a:rPr>
              <a:t>Political Subdivisions and Nonprofit Water Supply Corporations operating under Chapter 67 of the Texas Water Code</a:t>
            </a:r>
          </a:p>
          <a:p>
            <a:pPr marL="1211123" lvl="1" indent="-457200">
              <a:buFont typeface="Arial" panose="020B0604020202020204" pitchFamily="34" charset="0"/>
              <a:buChar char="•"/>
            </a:pPr>
            <a:endParaRPr lang="en-US" sz="2800" dirty="0">
              <a:latin typeface="+mn-lt"/>
            </a:endParaRPr>
          </a:p>
        </p:txBody>
      </p:sp>
    </p:spTree>
    <p:extLst>
      <p:ext uri="{BB962C8B-B14F-4D97-AF65-F5344CB8AC3E}">
        <p14:creationId xmlns:p14="http://schemas.microsoft.com/office/powerpoint/2010/main" val="4227089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BE1F5A-2108-05C8-3B01-934E444672B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04098" cy="1130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1CFFE6-3D6A-90BF-7B13-D7C07996F1B6}"/>
              </a:ext>
            </a:extLst>
          </p:cNvPr>
          <p:cNvSpPr>
            <a:spLocks noGrp="1"/>
          </p:cNvSpPr>
          <p:nvPr>
            <p:ph type="title"/>
          </p:nvPr>
        </p:nvSpPr>
        <p:spPr>
          <a:xfrm>
            <a:off x="1836626" y="4882439"/>
            <a:ext cx="6655746" cy="3937330"/>
          </a:xfrm>
        </p:spPr>
        <p:txBody>
          <a:bodyPr vert="horz" lIns="91440" tIns="45720" rIns="91440" bIns="45720" rtlCol="0" anchor="t">
            <a:normAutofit/>
          </a:bodyPr>
          <a:lstStyle/>
          <a:p>
            <a:pPr defTabSz="914400"/>
            <a:r>
              <a:rPr lang="en-US" sz="8200" kern="1200" dirty="0">
                <a:solidFill>
                  <a:schemeClr val="tx1"/>
                </a:solidFill>
                <a:latin typeface="+mj-lt"/>
                <a:ea typeface="+mj-ea"/>
                <a:cs typeface="+mj-cs"/>
              </a:rPr>
              <a:t>Flood Infrastructure Fund (FIF)</a:t>
            </a:r>
          </a:p>
        </p:txBody>
      </p:sp>
      <p:grpSp>
        <p:nvGrpSpPr>
          <p:cNvPr id="16" name="Group 1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922472"/>
            <a:ext cx="1206247" cy="1110586"/>
            <a:chOff x="3940602" y="308034"/>
            <a:chExt cx="2116791" cy="3428999"/>
          </a:xfrm>
          <a:solidFill>
            <a:schemeClr val="accent4"/>
          </a:solidFill>
        </p:grpSpPr>
        <p:sp>
          <p:nvSpPr>
            <p:cNvPr id="17" name="Rectangle 1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7640012" y="0"/>
            <a:ext cx="2464088" cy="11309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5663" y="646249"/>
            <a:ext cx="9909194" cy="992260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F8844919-228F-DE12-CA55-BE604DD41E71}"/>
              </a:ext>
            </a:extLst>
          </p:cNvPr>
          <p:cNvGraphicFramePr>
            <a:graphicFrameLocks noGrp="1"/>
          </p:cNvGraphicFramePr>
          <p:nvPr>
            <p:extLst>
              <p:ext uri="{D42A27DB-BD31-4B8C-83A1-F6EECF244321}">
                <p14:modId xmlns:p14="http://schemas.microsoft.com/office/powerpoint/2010/main" val="4136710364"/>
              </p:ext>
            </p:extLst>
          </p:nvPr>
        </p:nvGraphicFramePr>
        <p:xfrm>
          <a:off x="9765942" y="1733626"/>
          <a:ext cx="9128636" cy="7745214"/>
        </p:xfrm>
        <a:graphic>
          <a:graphicData uri="http://schemas.openxmlformats.org/drawingml/2006/table">
            <a:tbl>
              <a:tblPr firstRow="1" firstCol="1" bandRow="1"/>
              <a:tblGrid>
                <a:gridCol w="1318992">
                  <a:extLst>
                    <a:ext uri="{9D8B030D-6E8A-4147-A177-3AD203B41FA5}">
                      <a16:colId xmlns:a16="http://schemas.microsoft.com/office/drawing/2014/main" val="2749946459"/>
                    </a:ext>
                  </a:extLst>
                </a:gridCol>
                <a:gridCol w="1954092">
                  <a:extLst>
                    <a:ext uri="{9D8B030D-6E8A-4147-A177-3AD203B41FA5}">
                      <a16:colId xmlns:a16="http://schemas.microsoft.com/office/drawing/2014/main" val="1797403727"/>
                    </a:ext>
                  </a:extLst>
                </a:gridCol>
                <a:gridCol w="1335816">
                  <a:extLst>
                    <a:ext uri="{9D8B030D-6E8A-4147-A177-3AD203B41FA5}">
                      <a16:colId xmlns:a16="http://schemas.microsoft.com/office/drawing/2014/main" val="1145562952"/>
                    </a:ext>
                  </a:extLst>
                </a:gridCol>
                <a:gridCol w="4519736">
                  <a:extLst>
                    <a:ext uri="{9D8B030D-6E8A-4147-A177-3AD203B41FA5}">
                      <a16:colId xmlns:a16="http://schemas.microsoft.com/office/drawing/2014/main" val="1251695313"/>
                    </a:ext>
                  </a:extLst>
                </a:gridCol>
              </a:tblGrid>
              <a:tr h="597418">
                <a:tc>
                  <a:txBody>
                    <a:bodyPr/>
                    <a:lstStyle/>
                    <a:p>
                      <a:pPr marL="0" marR="0" algn="ctr" fontAlgn="t">
                        <a:lnSpc>
                          <a:spcPct val="107000"/>
                        </a:lnSpc>
                        <a:spcBef>
                          <a:spcPts val="600"/>
                        </a:spcBef>
                        <a:spcAft>
                          <a:spcPts val="600"/>
                        </a:spcAft>
                        <a:buNone/>
                      </a:pPr>
                      <a:r>
                        <a:rPr lang="en-US" sz="2900" b="1" i="0"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FME</a:t>
                      </a:r>
                      <a:endParaRPr lang="en-US" sz="4800" b="0" i="0" u="none" strike="noStrike">
                        <a:effectLst/>
                        <a:latin typeface="Arial" panose="020B0604020202020204" pitchFamily="34" charset="0"/>
                      </a:endParaRPr>
                    </a:p>
                  </a:txBody>
                  <a:tcPr marL="181698" marR="181698" marT="25236" marB="0">
                    <a:lnL w="12700" cap="flat" cmpd="sng" algn="ctr">
                      <a:solidFill>
                        <a:srgbClr val="5E733B"/>
                      </a:solidFill>
                      <a:prstDash val="solid"/>
                      <a:round/>
                      <a:headEnd type="none" w="med" len="med"/>
                      <a:tailEnd type="none" w="med" len="med"/>
                    </a:lnL>
                    <a:lnR>
                      <a:noFill/>
                    </a:lnR>
                    <a:lnT w="12700" cap="flat" cmpd="sng" algn="ctr">
                      <a:solidFill>
                        <a:srgbClr val="5E733B"/>
                      </a:solidFill>
                      <a:prstDash val="solid"/>
                      <a:round/>
                      <a:headEnd type="none" w="med" len="med"/>
                      <a:tailEnd type="none" w="med" len="med"/>
                    </a:lnT>
                    <a:lnB w="12700" cap="flat" cmpd="sng" algn="ctr">
                      <a:solidFill>
                        <a:srgbClr val="5E733B"/>
                      </a:solidFill>
                      <a:prstDash val="solid"/>
                      <a:round/>
                      <a:headEnd type="none" w="med" len="med"/>
                      <a:tailEnd type="none" w="med" len="med"/>
                    </a:lnB>
                    <a:solidFill>
                      <a:srgbClr val="5E733B"/>
                    </a:solidFill>
                  </a:tcPr>
                </a:tc>
                <a:tc>
                  <a:txBody>
                    <a:bodyPr/>
                    <a:lstStyle/>
                    <a:p>
                      <a:pPr marL="0" marR="0" algn="ctr" fontAlgn="t">
                        <a:lnSpc>
                          <a:spcPct val="107000"/>
                        </a:lnSpc>
                        <a:spcBef>
                          <a:spcPts val="600"/>
                        </a:spcBef>
                        <a:spcAft>
                          <a:spcPts val="600"/>
                        </a:spcAft>
                        <a:buNone/>
                      </a:pPr>
                      <a:r>
                        <a:rPr lang="en-US" sz="2900" b="1" i="0"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FMS</a:t>
                      </a:r>
                      <a:endParaRPr lang="en-US" sz="4800" b="0" i="0" u="none" strike="noStrike">
                        <a:effectLst/>
                        <a:latin typeface="Arial" panose="020B0604020202020204" pitchFamily="34" charset="0"/>
                      </a:endParaRPr>
                    </a:p>
                  </a:txBody>
                  <a:tcPr marL="181698" marR="181698" marT="25236" marB="0">
                    <a:lnL>
                      <a:noFill/>
                    </a:lnL>
                    <a:lnR>
                      <a:noFill/>
                    </a:lnR>
                    <a:lnT w="12700" cap="flat" cmpd="sng" algn="ctr">
                      <a:solidFill>
                        <a:srgbClr val="5E733B"/>
                      </a:solidFill>
                      <a:prstDash val="solid"/>
                      <a:round/>
                      <a:headEnd type="none" w="med" len="med"/>
                      <a:tailEnd type="none" w="med" len="med"/>
                    </a:lnT>
                    <a:lnB w="12700" cap="flat" cmpd="sng" algn="ctr">
                      <a:solidFill>
                        <a:srgbClr val="5E733B"/>
                      </a:solidFill>
                      <a:prstDash val="solid"/>
                      <a:round/>
                      <a:headEnd type="none" w="med" len="med"/>
                      <a:tailEnd type="none" w="med" len="med"/>
                    </a:lnB>
                    <a:solidFill>
                      <a:srgbClr val="5E733B"/>
                    </a:solidFill>
                  </a:tcPr>
                </a:tc>
                <a:tc>
                  <a:txBody>
                    <a:bodyPr/>
                    <a:lstStyle/>
                    <a:p>
                      <a:pPr marL="0" marR="0" algn="ctr" fontAlgn="t">
                        <a:lnSpc>
                          <a:spcPct val="107000"/>
                        </a:lnSpc>
                        <a:spcBef>
                          <a:spcPts val="600"/>
                        </a:spcBef>
                        <a:spcAft>
                          <a:spcPts val="600"/>
                        </a:spcAft>
                        <a:buNone/>
                      </a:pPr>
                      <a:r>
                        <a:rPr lang="en-US" sz="2900" b="1" i="0"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FMP</a:t>
                      </a:r>
                      <a:endParaRPr lang="en-US" sz="4800" b="0" i="0" u="none" strike="noStrike">
                        <a:effectLst/>
                        <a:latin typeface="Arial" panose="020B0604020202020204" pitchFamily="34" charset="0"/>
                      </a:endParaRPr>
                    </a:p>
                  </a:txBody>
                  <a:tcPr marL="181698" marR="181698" marT="25236" marB="0">
                    <a:lnL>
                      <a:noFill/>
                    </a:lnL>
                    <a:lnR>
                      <a:noFill/>
                    </a:lnR>
                    <a:lnT w="12700" cap="flat" cmpd="sng" algn="ctr">
                      <a:solidFill>
                        <a:srgbClr val="5E733B"/>
                      </a:solidFill>
                      <a:prstDash val="solid"/>
                      <a:round/>
                      <a:headEnd type="none" w="med" len="med"/>
                      <a:tailEnd type="none" w="med" len="med"/>
                    </a:lnT>
                    <a:lnB w="12700" cap="flat" cmpd="sng" algn="ctr">
                      <a:solidFill>
                        <a:srgbClr val="5E733B"/>
                      </a:solidFill>
                      <a:prstDash val="solid"/>
                      <a:round/>
                      <a:headEnd type="none" w="med" len="med"/>
                      <a:tailEnd type="none" w="med" len="med"/>
                    </a:lnB>
                    <a:solidFill>
                      <a:srgbClr val="5E733B"/>
                    </a:solidFill>
                  </a:tcPr>
                </a:tc>
                <a:tc>
                  <a:txBody>
                    <a:bodyPr/>
                    <a:lstStyle/>
                    <a:p>
                      <a:pPr marL="0" marR="0" algn="l" fontAlgn="t">
                        <a:lnSpc>
                          <a:spcPct val="107000"/>
                        </a:lnSpc>
                        <a:spcBef>
                          <a:spcPts val="600"/>
                        </a:spcBef>
                        <a:spcAft>
                          <a:spcPts val="600"/>
                        </a:spcAft>
                        <a:buNone/>
                      </a:pPr>
                      <a:r>
                        <a:rPr lang="en-US" sz="2900" b="1" i="0"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Requirements</a:t>
                      </a:r>
                      <a:endParaRPr lang="en-US" sz="4800" b="0" i="0" u="none" strike="noStrike">
                        <a:effectLst/>
                        <a:latin typeface="Arial" panose="020B0604020202020204" pitchFamily="34" charset="0"/>
                      </a:endParaRPr>
                    </a:p>
                  </a:txBody>
                  <a:tcPr marL="181698" marR="181698" marT="25236" marB="0">
                    <a:lnL>
                      <a:noFill/>
                    </a:lnL>
                    <a:lnR w="12700" cap="flat" cmpd="sng" algn="ctr">
                      <a:solidFill>
                        <a:srgbClr val="5E733B"/>
                      </a:solidFill>
                      <a:prstDash val="solid"/>
                      <a:round/>
                      <a:headEnd type="none" w="med" len="med"/>
                      <a:tailEnd type="none" w="med" len="med"/>
                    </a:lnR>
                    <a:lnT w="12700" cap="flat" cmpd="sng" algn="ctr">
                      <a:solidFill>
                        <a:srgbClr val="5E733B"/>
                      </a:solidFill>
                      <a:prstDash val="solid"/>
                      <a:round/>
                      <a:headEnd type="none" w="med" len="med"/>
                      <a:tailEnd type="none" w="med" len="med"/>
                    </a:lnT>
                    <a:lnB w="12700" cap="flat" cmpd="sng" algn="ctr">
                      <a:solidFill>
                        <a:srgbClr val="5E733B"/>
                      </a:solidFill>
                      <a:prstDash val="solid"/>
                      <a:round/>
                      <a:headEnd type="none" w="med" len="med"/>
                      <a:tailEnd type="none" w="med" len="med"/>
                    </a:lnB>
                    <a:solidFill>
                      <a:srgbClr val="5E733B"/>
                    </a:solidFill>
                  </a:tcPr>
                </a:tc>
                <a:extLst>
                  <a:ext uri="{0D108BD9-81ED-4DB2-BD59-A6C34878D82A}">
                    <a16:rowId xmlns:a16="http://schemas.microsoft.com/office/drawing/2014/main" val="2656363316"/>
                  </a:ext>
                </a:extLst>
              </a:tr>
              <a:tr h="554179">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5E733B"/>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5E733B"/>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5E733B"/>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l" fontAlgn="t">
                        <a:lnSpc>
                          <a:spcPct val="107000"/>
                        </a:lnSpc>
                        <a:spcBef>
                          <a:spcPts val="600"/>
                        </a:spcBef>
                        <a:spcAft>
                          <a:spcPts val="600"/>
                        </a:spcAft>
                        <a:buNone/>
                      </a:pPr>
                      <a:r>
                        <a:rPr lang="en-US" sz="26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Project/Study Name</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5E733B"/>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extLst>
                  <a:ext uri="{0D108BD9-81ED-4DB2-BD59-A6C34878D82A}">
                    <a16:rowId xmlns:a16="http://schemas.microsoft.com/office/drawing/2014/main" val="288455006"/>
                  </a:ext>
                </a:extLst>
              </a:tr>
              <a:tr h="554179">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tc>
                  <a:txBody>
                    <a:bodyPr/>
                    <a:lstStyle/>
                    <a:p>
                      <a:pPr marL="0" marR="0" algn="l" fontAlgn="t">
                        <a:lnSpc>
                          <a:spcPct val="107000"/>
                        </a:lnSpc>
                        <a:spcBef>
                          <a:spcPts val="600"/>
                        </a:spcBef>
                        <a:spcAft>
                          <a:spcPts val="600"/>
                        </a:spcAft>
                        <a:buNone/>
                      </a:pPr>
                      <a:r>
                        <a:rPr lang="en-US" sz="26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Scope Description</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extLst>
                  <a:ext uri="{0D108BD9-81ED-4DB2-BD59-A6C34878D82A}">
                    <a16:rowId xmlns:a16="http://schemas.microsoft.com/office/drawing/2014/main" val="710257977"/>
                  </a:ext>
                </a:extLst>
              </a:tr>
              <a:tr h="986216">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ctr" fontAlgn="t">
                        <a:lnSpc>
                          <a:spcPct val="107000"/>
                        </a:lnSpc>
                        <a:spcBef>
                          <a:spcPts val="600"/>
                        </a:spcBef>
                        <a:spcAft>
                          <a:spcPts val="600"/>
                        </a:spcAft>
                        <a:buNone/>
                      </a:pPr>
                      <a:r>
                        <a:rPr lang="en-US" sz="2400" b="0" i="0" u="none" strike="noStrike" dirty="0">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dirty="0">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l" fontAlgn="t">
                        <a:lnSpc>
                          <a:spcPct val="107000"/>
                        </a:lnSpc>
                        <a:spcBef>
                          <a:spcPts val="600"/>
                        </a:spcBef>
                        <a:spcAft>
                          <a:spcPts val="600"/>
                        </a:spcAft>
                        <a:buNone/>
                      </a:pPr>
                      <a:r>
                        <a:rPr lang="en-US" sz="2600" b="0" i="0" u="none" strike="noStrike"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Shapefile (Study area or Project Area)</a:t>
                      </a:r>
                      <a:endParaRPr lang="en-US" sz="4800" b="0" i="0" u="none" strike="noStrike" dirty="0">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extLst>
                  <a:ext uri="{0D108BD9-81ED-4DB2-BD59-A6C34878D82A}">
                    <a16:rowId xmlns:a16="http://schemas.microsoft.com/office/drawing/2014/main" val="4097661767"/>
                  </a:ext>
                </a:extLst>
              </a:tr>
              <a:tr h="986216">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tc>
                  <a:txBody>
                    <a:bodyPr/>
                    <a:lstStyle/>
                    <a:p>
                      <a:pPr marL="0" marR="0" algn="l" fontAlgn="t">
                        <a:lnSpc>
                          <a:spcPct val="107000"/>
                        </a:lnSpc>
                        <a:spcBef>
                          <a:spcPts val="600"/>
                        </a:spcBef>
                        <a:spcAft>
                          <a:spcPts val="600"/>
                        </a:spcAft>
                        <a:buNone/>
                      </a:pPr>
                      <a:r>
                        <a:rPr lang="en-US" sz="26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Estimated Study Cost (Non-Construction)</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extLst>
                  <a:ext uri="{0D108BD9-81ED-4DB2-BD59-A6C34878D82A}">
                    <a16:rowId xmlns:a16="http://schemas.microsoft.com/office/drawing/2014/main" val="1127225717"/>
                  </a:ext>
                </a:extLst>
              </a:tr>
              <a:tr h="554179">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l" fontAlgn="t">
                        <a:lnSpc>
                          <a:spcPct val="107000"/>
                        </a:lnSpc>
                        <a:spcBef>
                          <a:spcPts val="600"/>
                        </a:spcBef>
                        <a:spcAft>
                          <a:spcPts val="600"/>
                        </a:spcAft>
                        <a:buNone/>
                      </a:pPr>
                      <a:r>
                        <a:rPr lang="en-US" sz="26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Estimated Construction Cost</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extLst>
                  <a:ext uri="{0D108BD9-81ED-4DB2-BD59-A6C34878D82A}">
                    <a16:rowId xmlns:a16="http://schemas.microsoft.com/office/drawing/2014/main" val="1798964831"/>
                  </a:ext>
                </a:extLst>
              </a:tr>
              <a:tr h="986216">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tc>
                  <a:txBody>
                    <a:bodyPr/>
                    <a:lstStyle/>
                    <a:p>
                      <a:pPr marL="0" marR="0" algn="l" fontAlgn="t">
                        <a:lnSpc>
                          <a:spcPct val="107000"/>
                        </a:lnSpc>
                        <a:spcBef>
                          <a:spcPts val="600"/>
                        </a:spcBef>
                        <a:spcAft>
                          <a:spcPts val="600"/>
                        </a:spcAft>
                        <a:buNone/>
                      </a:pPr>
                      <a:r>
                        <a:rPr lang="en-US" sz="26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Hydrologic &amp; Hydraulic Models</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extLst>
                  <a:ext uri="{0D108BD9-81ED-4DB2-BD59-A6C34878D82A}">
                    <a16:rowId xmlns:a16="http://schemas.microsoft.com/office/drawing/2014/main" val="644735219"/>
                  </a:ext>
                </a:extLst>
              </a:tr>
              <a:tr h="986216">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l" fontAlgn="t">
                        <a:lnSpc>
                          <a:spcPct val="107000"/>
                        </a:lnSpc>
                        <a:spcBef>
                          <a:spcPts val="600"/>
                        </a:spcBef>
                        <a:spcAft>
                          <a:spcPts val="600"/>
                        </a:spcAft>
                        <a:buNone/>
                      </a:pPr>
                      <a:r>
                        <a:rPr lang="en-US" sz="26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Pre &amp; Post Project 100yr Floodplains </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extLst>
                  <a:ext uri="{0D108BD9-81ED-4DB2-BD59-A6C34878D82A}">
                    <a16:rowId xmlns:a16="http://schemas.microsoft.com/office/drawing/2014/main" val="3138042719"/>
                  </a:ext>
                </a:extLst>
              </a:tr>
              <a:tr h="554179">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tc>
                  <a:txBody>
                    <a:bodyPr/>
                    <a:lstStyle/>
                    <a:p>
                      <a:pPr marL="0" marR="0" algn="l" fontAlgn="t">
                        <a:lnSpc>
                          <a:spcPct val="107000"/>
                        </a:lnSpc>
                        <a:spcBef>
                          <a:spcPts val="600"/>
                        </a:spcBef>
                        <a:spcAft>
                          <a:spcPts val="600"/>
                        </a:spcAft>
                        <a:buNone/>
                      </a:pPr>
                      <a:r>
                        <a:rPr lang="en-US" sz="26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Benefit Cost Analysis</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noFill/>
                  </a:tcPr>
                </a:tc>
                <a:extLst>
                  <a:ext uri="{0D108BD9-81ED-4DB2-BD59-A6C34878D82A}">
                    <a16:rowId xmlns:a16="http://schemas.microsoft.com/office/drawing/2014/main" val="3153555529"/>
                  </a:ext>
                </a:extLst>
              </a:tr>
              <a:tr h="986216">
                <a:tc>
                  <a:txBody>
                    <a:bodyPr/>
                    <a:lstStyle/>
                    <a:p>
                      <a:pPr marL="0" marR="0" algn="ctr" fontAlgn="t">
                        <a:lnSpc>
                          <a:spcPct val="107000"/>
                        </a:lnSpc>
                        <a:spcBef>
                          <a:spcPts val="600"/>
                        </a:spcBef>
                        <a:spcAft>
                          <a:spcPts val="600"/>
                        </a:spcAft>
                        <a:buNone/>
                      </a:pPr>
                      <a:r>
                        <a:rPr lang="en-US" sz="2400" b="1" i="0" u="none" strike="noStrike"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4800" b="0" i="0" u="none" strike="noStrike" dirty="0">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Potentially</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ctr" fontAlgn="t">
                        <a:lnSpc>
                          <a:spcPct val="107000"/>
                        </a:lnSpc>
                        <a:spcBef>
                          <a:spcPts val="600"/>
                        </a:spcBef>
                        <a:spcAft>
                          <a:spcPts val="600"/>
                        </a:spcAft>
                        <a:buNone/>
                      </a:pPr>
                      <a:r>
                        <a:rPr lang="en-US" sz="2400" b="0" i="0" u="none" strike="noStrike">
                          <a:solidFill>
                            <a:srgbClr val="404040"/>
                          </a:solidFill>
                          <a:effectLst/>
                          <a:latin typeface="Wingdings" panose="05000000000000000000" pitchFamily="2" charset="2"/>
                          <a:ea typeface="Wingdings" panose="05000000000000000000" pitchFamily="2" charset="2"/>
                          <a:cs typeface="Wingdings" panose="05000000000000000000" pitchFamily="2" charset="2"/>
                        </a:rPr>
                        <a:t>q</a:t>
                      </a:r>
                      <a:endParaRPr lang="en-US" sz="4800" b="0" i="0" u="none" strike="noStrike">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tc>
                  <a:txBody>
                    <a:bodyPr/>
                    <a:lstStyle/>
                    <a:p>
                      <a:pPr marL="0" marR="0" algn="l" fontAlgn="t">
                        <a:lnSpc>
                          <a:spcPct val="107000"/>
                        </a:lnSpc>
                        <a:spcBef>
                          <a:spcPts val="600"/>
                        </a:spcBef>
                        <a:spcAft>
                          <a:spcPts val="600"/>
                        </a:spcAft>
                        <a:buNone/>
                      </a:pPr>
                      <a:r>
                        <a:rPr lang="en-US" sz="2600" b="0" i="0" u="none" strike="noStrike"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No Negative Impacts Certification</a:t>
                      </a:r>
                      <a:endParaRPr lang="en-US" sz="4800" b="0" i="0" u="none" strike="noStrike" dirty="0">
                        <a:effectLst/>
                        <a:latin typeface="Arial" panose="020B0604020202020204" pitchFamily="34" charset="0"/>
                      </a:endParaRPr>
                    </a:p>
                  </a:txBody>
                  <a:tcPr marL="181698" marR="181698" marT="25236" marB="0">
                    <a:lnL w="12700" cap="flat" cmpd="sng" algn="ctr">
                      <a:solidFill>
                        <a:srgbClr val="A2BA79"/>
                      </a:solidFill>
                      <a:prstDash val="solid"/>
                      <a:round/>
                      <a:headEnd type="none" w="med" len="med"/>
                      <a:tailEnd type="none" w="med" len="med"/>
                    </a:lnL>
                    <a:lnR w="12700" cap="flat" cmpd="sng" algn="ctr">
                      <a:solidFill>
                        <a:srgbClr val="A2BA79"/>
                      </a:solidFill>
                      <a:prstDash val="solid"/>
                      <a:round/>
                      <a:headEnd type="none" w="med" len="med"/>
                      <a:tailEnd type="none" w="med" len="med"/>
                    </a:lnR>
                    <a:lnT w="12700" cap="flat" cmpd="sng" algn="ctr">
                      <a:solidFill>
                        <a:srgbClr val="A2BA79"/>
                      </a:solidFill>
                      <a:prstDash val="solid"/>
                      <a:round/>
                      <a:headEnd type="none" w="med" len="med"/>
                      <a:tailEnd type="none" w="med" len="med"/>
                    </a:lnT>
                    <a:lnB w="12700" cap="flat" cmpd="sng" algn="ctr">
                      <a:solidFill>
                        <a:srgbClr val="A2BA79"/>
                      </a:solidFill>
                      <a:prstDash val="solid"/>
                      <a:round/>
                      <a:headEnd type="none" w="med" len="med"/>
                      <a:tailEnd type="none" w="med" len="med"/>
                    </a:lnB>
                    <a:solidFill>
                      <a:srgbClr val="E0E8D2"/>
                    </a:solidFill>
                  </a:tcPr>
                </a:tc>
                <a:extLst>
                  <a:ext uri="{0D108BD9-81ED-4DB2-BD59-A6C34878D82A}">
                    <a16:rowId xmlns:a16="http://schemas.microsoft.com/office/drawing/2014/main" val="3873891213"/>
                  </a:ext>
                </a:extLst>
              </a:tr>
            </a:tbl>
          </a:graphicData>
        </a:graphic>
      </p:graphicFrame>
      <p:sp>
        <p:nvSpPr>
          <p:cNvPr id="20" name="TextBox 19">
            <a:extLst>
              <a:ext uri="{FF2B5EF4-FFF2-40B4-BE49-F238E27FC236}">
                <a16:creationId xmlns:a16="http://schemas.microsoft.com/office/drawing/2014/main" id="{D1EF861C-FABF-EEDC-76FA-28E72E85E05B}"/>
              </a:ext>
            </a:extLst>
          </p:cNvPr>
          <p:cNvSpPr txBox="1"/>
          <p:nvPr/>
        </p:nvSpPr>
        <p:spPr>
          <a:xfrm>
            <a:off x="883290" y="646249"/>
            <a:ext cx="7889249" cy="3724096"/>
          </a:xfrm>
          <a:prstGeom prst="rect">
            <a:avLst/>
          </a:prstGeom>
          <a:noFill/>
        </p:spPr>
        <p:txBody>
          <a:bodyPr wrap="square">
            <a:spAutoFit/>
          </a:bodyPr>
          <a:lstStyle/>
          <a:p>
            <a:pPr algn="just"/>
            <a:r>
              <a:rPr lang="en-US" sz="4000" b="1" dirty="0">
                <a:solidFill>
                  <a:srgbClr val="FF0000"/>
                </a:solidFill>
                <a:latin typeface="+mj-lt"/>
              </a:rPr>
              <a:t>*</a:t>
            </a:r>
            <a:r>
              <a:rPr lang="en-US" sz="2800" b="1" dirty="0">
                <a:solidFill>
                  <a:schemeClr val="accent1"/>
                </a:solidFill>
                <a:latin typeface="+mj-lt"/>
              </a:rPr>
              <a:t> Requirements Spreadsheet </a:t>
            </a:r>
            <a:r>
              <a:rPr lang="en-US" sz="2800" dirty="0">
                <a:latin typeface="+mj-lt"/>
              </a:rPr>
              <a:t>is available to assist project sponsors in preparing complete and compliant submissions. This spreadsheet provides additional guidance, examples, and data requirements to help ensure your submittal meets all TWDB and RFPG standards. Visit </a:t>
            </a:r>
            <a:r>
              <a:rPr lang="en-US" sz="2800" u="sng" dirty="0">
                <a:solidFill>
                  <a:srgbClr val="FF0000"/>
                </a:solidFill>
                <a:hlinkClick r:id="rId2">
                  <a:extLst>
                    <a:ext uri="{A12FA001-AC4F-418D-AE19-62706E023703}">
                      <ahyp:hlinkClr xmlns:ahyp="http://schemas.microsoft.com/office/drawing/2018/hyperlinkcolor" val="tx"/>
                    </a:ext>
                  </a:extLst>
                </a:hlinkClick>
              </a:rPr>
              <a:t>sanjacintofloodplanning.org</a:t>
            </a:r>
            <a:r>
              <a:rPr lang="en-US" sz="2800" dirty="0">
                <a:solidFill>
                  <a:srgbClr val="FF0000"/>
                </a:solidFill>
              </a:rPr>
              <a:t> </a:t>
            </a:r>
            <a:r>
              <a:rPr lang="en-US" sz="2800" dirty="0">
                <a:latin typeface="+mj-lt"/>
              </a:rPr>
              <a:t>to download the latest version.</a:t>
            </a:r>
          </a:p>
        </p:txBody>
      </p:sp>
      <p:sp>
        <p:nvSpPr>
          <p:cNvPr id="22" name="TextBox 21">
            <a:extLst>
              <a:ext uri="{FF2B5EF4-FFF2-40B4-BE49-F238E27FC236}">
                <a16:creationId xmlns:a16="http://schemas.microsoft.com/office/drawing/2014/main" id="{4431F95F-AA10-3A3B-4BB0-AAA46D49BD0E}"/>
              </a:ext>
            </a:extLst>
          </p:cNvPr>
          <p:cNvSpPr txBox="1"/>
          <p:nvPr/>
        </p:nvSpPr>
        <p:spPr>
          <a:xfrm>
            <a:off x="10243451" y="887282"/>
            <a:ext cx="8173617" cy="523220"/>
          </a:xfrm>
          <a:prstGeom prst="rect">
            <a:avLst/>
          </a:prstGeom>
          <a:noFill/>
        </p:spPr>
        <p:txBody>
          <a:bodyPr wrap="square" rtlCol="0">
            <a:spAutoFit/>
          </a:bodyPr>
          <a:lstStyle/>
          <a:p>
            <a:r>
              <a:rPr lang="en-US" sz="2800" b="1" dirty="0">
                <a:solidFill>
                  <a:schemeClr val="tx2">
                    <a:lumMod val="50000"/>
                  </a:schemeClr>
                </a:solidFill>
                <a:latin typeface="Aptos Black" panose="020B0004020202020204" pitchFamily="34" charset="0"/>
              </a:rPr>
              <a:t>Minimum Requirements for FIF Applications</a:t>
            </a:r>
          </a:p>
        </p:txBody>
      </p:sp>
    </p:spTree>
    <p:extLst>
      <p:ext uri="{BB962C8B-B14F-4D97-AF65-F5344CB8AC3E}">
        <p14:creationId xmlns:p14="http://schemas.microsoft.com/office/powerpoint/2010/main" val="500014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2">
      <a:dk1>
        <a:srgbClr val="3F3F3F"/>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2">
      <a:majorFont>
        <a:latin typeface="Abadi"/>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1828b57-43f8-4baf-a704-8ab1f2794a73">
      <Terms xmlns="http://schemas.microsoft.com/office/infopath/2007/PartnerControls"/>
    </lcf76f155ced4ddcb4097134ff3c332f>
    <TaxCatchAll xmlns="5220400d-3c98-4843-9c6f-ebec3a8af11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CBB57D8267D0D4F81788A18251DC62D" ma:contentTypeVersion="13" ma:contentTypeDescription="Create a new document." ma:contentTypeScope="" ma:versionID="0a9c2f259dd675656f0754358a36ec42">
  <xsd:schema xmlns:xsd="http://www.w3.org/2001/XMLSchema" xmlns:xs="http://www.w3.org/2001/XMLSchema" xmlns:p="http://schemas.microsoft.com/office/2006/metadata/properties" xmlns:ns2="41828b57-43f8-4baf-a704-8ab1f2794a73" xmlns:ns3="5220400d-3c98-4843-9c6f-ebec3a8af116" targetNamespace="http://schemas.microsoft.com/office/2006/metadata/properties" ma:root="true" ma:fieldsID="cd40fd74645835c420cbc0c34db4a8c6" ns2:_="" ns3:_="">
    <xsd:import namespace="41828b57-43f8-4baf-a704-8ab1f2794a73"/>
    <xsd:import namespace="5220400d-3c98-4843-9c6f-ebec3a8af1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828b57-43f8-4baf-a704-8ab1f2794a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ca37a28-47b4-4f3f-aba1-ba46afc357f7"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20400d-3c98-4843-9c6f-ebec3a8af11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075c0bc-9b05-4403-9558-96bf439054e6}" ma:internalName="TaxCatchAll" ma:showField="CatchAllData" ma:web="5220400d-3c98-4843-9c6f-ebec3a8af1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511684-E325-405C-8DB6-86D8135ED9EC}">
  <ds:schemaRefs>
    <ds:schemaRef ds:uri="41828b57-43f8-4baf-a704-8ab1f2794a73"/>
    <ds:schemaRef ds:uri="5220400d-3c98-4843-9c6f-ebec3a8af11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C54AF9A-713F-4E93-A6B2-8C0AD64D781D}">
  <ds:schemaRefs>
    <ds:schemaRef ds:uri="http://schemas.microsoft.com/sharepoint/v3/contenttype/forms"/>
  </ds:schemaRefs>
</ds:datastoreItem>
</file>

<file path=customXml/itemProps3.xml><?xml version="1.0" encoding="utf-8"?>
<ds:datastoreItem xmlns:ds="http://schemas.openxmlformats.org/officeDocument/2006/customXml" ds:itemID="{04414D6B-D373-4AB1-B696-00B5BE1F27F4}">
  <ds:schemaRefs>
    <ds:schemaRef ds:uri="41828b57-43f8-4baf-a704-8ab1f2794a73"/>
    <ds:schemaRef ds:uri="5220400d-3c98-4843-9c6f-ebec3a8af1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11347</TotalTime>
  <Words>1954</Words>
  <Application>Microsoft Office PowerPoint</Application>
  <PresentationFormat>Custom</PresentationFormat>
  <Paragraphs>283</Paragraphs>
  <Slides>19</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Abidi</vt:lpstr>
      <vt:lpstr>Aptos Black</vt:lpstr>
      <vt:lpstr>Arial</vt:lpstr>
      <vt:lpstr>Calibri</vt:lpstr>
      <vt:lpstr>Trebuchet MS</vt:lpstr>
      <vt:lpstr>Wingdings</vt:lpstr>
      <vt:lpstr>Office Theme</vt:lpstr>
      <vt:lpstr>1_Office Theme</vt:lpstr>
      <vt:lpstr>Educational Outreach Presentation</vt:lpstr>
      <vt:lpstr>New Beginnings</vt:lpstr>
      <vt:lpstr>Project Types Explained (“The Lingo”)</vt:lpstr>
      <vt:lpstr>Why Participate</vt:lpstr>
      <vt:lpstr>Second Flood Planning Cycle Projects were due to SJRFP on July 2nd, 2026. Possible future amendment opportunities. Please let me know if you missed the deadline!</vt:lpstr>
      <vt:lpstr>Flood Infrastructure Fund (FIF)</vt:lpstr>
      <vt:lpstr>Flood Infrastructure Fund (FIF) – 2026-27 Schedule</vt:lpstr>
      <vt:lpstr>Flood Infrastructure Fund (FIF) – Eligible Applicants</vt:lpstr>
      <vt:lpstr>Flood Infrastructure Fund (FIF)</vt:lpstr>
      <vt:lpstr>Flood Infrastructure Fund (FIF) – Tips</vt:lpstr>
      <vt:lpstr>Flood Infrastructure Fund (FIF) </vt:lpstr>
      <vt:lpstr>Flood Infrastructure Fund (FIF) </vt:lpstr>
      <vt:lpstr>Flood Infrastructure Fund (FIF) </vt:lpstr>
      <vt:lpstr>Flood Infrastructure Fund (FIF) – Low Interest Loans</vt:lpstr>
      <vt:lpstr>Flood Infrastructure Fund (FIF) – Guidance Documents Open for Public Review</vt:lpstr>
      <vt:lpstr>Flood Infrastructure Fund (FIF) </vt:lpstr>
      <vt:lpstr>Flood Infrastructure Fund (FIF) </vt:lpstr>
      <vt:lpstr>How to Get Involved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2023</dc:title>
  <dc:creator>Williams, Timothy (Engineering)</dc:creator>
  <cp:lastModifiedBy>Samantha Haritos</cp:lastModifiedBy>
  <cp:revision>35</cp:revision>
  <dcterms:created xsi:type="dcterms:W3CDTF">2023-11-15T20:35:02Z</dcterms:created>
  <dcterms:modified xsi:type="dcterms:W3CDTF">2026-07-15T14:30:32Z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2023-11-15T00:00:00Z</vt:filetime>
  </property>
  <property fmtid="{D5CDD505-2E9C-101B-9397-08002B2CF9AE}" pid="3" name="Creator">
    <vt:lpwstr>Adobe InDesign 18.5 (Macintosh)</vt:lpwstr>
  </property>
  <property fmtid="{D5CDD505-2E9C-101B-9397-08002B2CF9AE}" pid="4" name="LastSaved">
    <vt:filetime>2023-11-15T00:00:00Z</vt:filetime>
  </property>
  <property fmtid="{D5CDD505-2E9C-101B-9397-08002B2CF9AE}" pid="5" name="Producer">
    <vt:lpwstr>Adobe PDF Library 17.0</vt:lpwstr>
  </property>
  <property fmtid="{D5CDD505-2E9C-101B-9397-08002B2CF9AE}" pid="6" name="ContentTypeId">
    <vt:lpwstr>0x010100BCBB57D8267D0D4F81788A18251DC62D</vt:lpwstr>
  </property>
</Properties>
</file>