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57" r:id="rId3"/>
    <p:sldId id="266" r:id="rId4"/>
    <p:sldId id="267" r:id="rId5"/>
    <p:sldId id="268" r:id="rId6"/>
    <p:sldId id="265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06" d="100"/>
          <a:sy n="106" d="100"/>
        </p:scale>
        <p:origin x="1764" y="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/>
          <p:cNvGrpSpPr/>
          <p:nvPr/>
        </p:nvGrpSpPr>
        <p:grpSpPr>
          <a:xfrm>
            <a:off x="203200" y="0"/>
            <a:ext cx="3778250" cy="6858001"/>
            <a:chOff x="203200" y="0"/>
            <a:chExt cx="3778250" cy="6858001"/>
          </a:xfrm>
        </p:grpSpPr>
        <p:sp>
          <p:nvSpPr>
            <p:cNvPr id="14" name="Freeform 6"/>
            <p:cNvSpPr/>
            <p:nvPr/>
          </p:nvSpPr>
          <p:spPr bwMode="auto">
            <a:xfrm>
              <a:off x="641350" y="0"/>
              <a:ext cx="1365250" cy="3971925"/>
            </a:xfrm>
            <a:custGeom>
              <a:avLst/>
              <a:gdLst/>
              <a:ahLst/>
              <a:cxnLst/>
              <a:rect l="0" t="0" r="r" b="b"/>
              <a:pathLst>
                <a:path w="860" h="2502">
                  <a:moveTo>
                    <a:pt x="0" y="2445"/>
                  </a:moveTo>
                  <a:lnTo>
                    <a:pt x="228" y="2502"/>
                  </a:lnTo>
                  <a:lnTo>
                    <a:pt x="860" y="0"/>
                  </a:lnTo>
                  <a:lnTo>
                    <a:pt x="620" y="0"/>
                  </a:lnTo>
                  <a:lnTo>
                    <a:pt x="0" y="244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15" name="Freeform 7"/>
            <p:cNvSpPr/>
            <p:nvPr/>
          </p:nvSpPr>
          <p:spPr bwMode="auto">
            <a:xfrm>
              <a:off x="203200" y="0"/>
              <a:ext cx="1336675" cy="3862388"/>
            </a:xfrm>
            <a:custGeom>
              <a:avLst/>
              <a:gdLst/>
              <a:ahLst/>
              <a:cxnLst/>
              <a:rect l="0" t="0" r="r" b="b"/>
              <a:pathLst>
                <a:path w="842" h="2433">
                  <a:moveTo>
                    <a:pt x="842" y="0"/>
                  </a:moveTo>
                  <a:lnTo>
                    <a:pt x="602" y="0"/>
                  </a:lnTo>
                  <a:lnTo>
                    <a:pt x="0" y="2376"/>
                  </a:lnTo>
                  <a:lnTo>
                    <a:pt x="228" y="2433"/>
                  </a:lnTo>
                  <a:lnTo>
                    <a:pt x="842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6" name="Freeform 8"/>
            <p:cNvSpPr/>
            <p:nvPr/>
          </p:nvSpPr>
          <p:spPr bwMode="auto">
            <a:xfrm>
              <a:off x="207963" y="3776663"/>
              <a:ext cx="1936750" cy="3081338"/>
            </a:xfrm>
            <a:custGeom>
              <a:avLst/>
              <a:gdLst/>
              <a:ahLst/>
              <a:cxnLst/>
              <a:rect l="0" t="0" r="r" b="b"/>
              <a:pathLst>
                <a:path w="1220" h="1941">
                  <a:moveTo>
                    <a:pt x="0" y="0"/>
                  </a:moveTo>
                  <a:lnTo>
                    <a:pt x="1166" y="1941"/>
                  </a:lnTo>
                  <a:lnTo>
                    <a:pt x="1220" y="19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0" name="Freeform 9"/>
            <p:cNvSpPr/>
            <p:nvPr/>
          </p:nvSpPr>
          <p:spPr bwMode="auto">
            <a:xfrm>
              <a:off x="646113" y="3886200"/>
              <a:ext cx="2373313" cy="2971800"/>
            </a:xfrm>
            <a:custGeom>
              <a:avLst/>
              <a:gdLst/>
              <a:ahLst/>
              <a:cxnLst/>
              <a:rect l="0" t="0" r="r" b="b"/>
              <a:pathLst>
                <a:path w="1495" h="1872">
                  <a:moveTo>
                    <a:pt x="1495" y="1872"/>
                  </a:moveTo>
                  <a:lnTo>
                    <a:pt x="0" y="0"/>
                  </a:lnTo>
                  <a:lnTo>
                    <a:pt x="1442" y="1872"/>
                  </a:lnTo>
                  <a:lnTo>
                    <a:pt x="1495" y="1872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1" name="Freeform 10"/>
            <p:cNvSpPr/>
            <p:nvPr/>
          </p:nvSpPr>
          <p:spPr bwMode="auto">
            <a:xfrm>
              <a:off x="641350" y="3881438"/>
              <a:ext cx="3340100" cy="2976563"/>
            </a:xfrm>
            <a:custGeom>
              <a:avLst/>
              <a:gdLst/>
              <a:ahLst/>
              <a:cxnLst/>
              <a:rect l="0" t="0" r="r" b="b"/>
              <a:pathLst>
                <a:path w="2104" h="1875">
                  <a:moveTo>
                    <a:pt x="0" y="0"/>
                  </a:moveTo>
                  <a:lnTo>
                    <a:pt x="3" y="3"/>
                  </a:lnTo>
                  <a:lnTo>
                    <a:pt x="1498" y="1875"/>
                  </a:lnTo>
                  <a:lnTo>
                    <a:pt x="2104" y="1875"/>
                  </a:lnTo>
                  <a:lnTo>
                    <a:pt x="228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2" name="Freeform 11"/>
            <p:cNvSpPr/>
            <p:nvPr/>
          </p:nvSpPr>
          <p:spPr bwMode="auto">
            <a:xfrm>
              <a:off x="203200" y="3771900"/>
              <a:ext cx="2660650" cy="3086100"/>
            </a:xfrm>
            <a:custGeom>
              <a:avLst/>
              <a:gdLst/>
              <a:ahLst/>
              <a:cxnLst/>
              <a:rect l="0" t="0" r="r" b="b"/>
              <a:pathLst>
                <a:path w="1676" h="1944">
                  <a:moveTo>
                    <a:pt x="1676" y="1944"/>
                  </a:moveTo>
                  <a:lnTo>
                    <a:pt x="264" y="111"/>
                  </a:lnTo>
                  <a:lnTo>
                    <a:pt x="225" y="60"/>
                  </a:lnTo>
                  <a:lnTo>
                    <a:pt x="228" y="60"/>
                  </a:lnTo>
                  <a:lnTo>
                    <a:pt x="264" y="111"/>
                  </a:lnTo>
                  <a:lnTo>
                    <a:pt x="234" y="69"/>
                  </a:lnTo>
                  <a:lnTo>
                    <a:pt x="228" y="57"/>
                  </a:lnTo>
                  <a:lnTo>
                    <a:pt x="222" y="54"/>
                  </a:lnTo>
                  <a:lnTo>
                    <a:pt x="0" y="0"/>
                  </a:lnTo>
                  <a:lnTo>
                    <a:pt x="3" y="3"/>
                  </a:lnTo>
                  <a:lnTo>
                    <a:pt x="1223" y="1944"/>
                  </a:lnTo>
                  <a:lnTo>
                    <a:pt x="1676" y="19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39673" y="914401"/>
            <a:ext cx="6947127" cy="3488266"/>
          </a:xfrm>
        </p:spPr>
        <p:txBody>
          <a:bodyPr anchor="b">
            <a:normAutofit/>
          </a:bodyPr>
          <a:lstStyle>
            <a:lvl1pPr algn="r">
              <a:defRPr sz="54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924238" y="4402666"/>
            <a:ext cx="5762563" cy="1364531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25773" y="6117336"/>
            <a:ext cx="857473" cy="365125"/>
          </a:xfrm>
        </p:spPr>
        <p:txBody>
          <a:bodyPr/>
          <a:lstStyle/>
          <a:p>
            <a:fld id="{5BCAD085-E8A6-8845-BD4E-CB4CCA059FC4}" type="datetimeFigureOut">
              <a:rPr lang="en-US" smtClean="0"/>
              <a:t>8/5/2025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623733" y="6117336"/>
            <a:ext cx="3609438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75320" y="6117336"/>
            <a:ext cx="411480" cy="365125"/>
          </a:xfrm>
        </p:spPr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23" name="Freeform 12"/>
          <p:cNvSpPr/>
          <p:nvPr/>
        </p:nvSpPr>
        <p:spPr bwMode="auto">
          <a:xfrm>
            <a:off x="203200" y="3771900"/>
            <a:ext cx="361950" cy="90488"/>
          </a:xfrm>
          <a:custGeom>
            <a:avLst/>
            <a:gdLst/>
            <a:ahLst/>
            <a:cxnLst/>
            <a:rect l="0" t="0" r="r" b="b"/>
            <a:pathLst>
              <a:path w="228" h="57">
                <a:moveTo>
                  <a:pt x="228" y="57"/>
                </a:moveTo>
                <a:lnTo>
                  <a:pt x="0" y="0"/>
                </a:lnTo>
                <a:lnTo>
                  <a:pt x="222" y="54"/>
                </a:lnTo>
                <a:lnTo>
                  <a:pt x="228" y="57"/>
                </a:lnTo>
                <a:close/>
              </a:path>
            </a:pathLst>
          </a:custGeom>
          <a:solidFill>
            <a:srgbClr val="29ABE2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sp>
      <p:sp>
        <p:nvSpPr>
          <p:cNvPr id="24" name="Freeform 13"/>
          <p:cNvSpPr/>
          <p:nvPr/>
        </p:nvSpPr>
        <p:spPr bwMode="auto">
          <a:xfrm>
            <a:off x="560388" y="3867150"/>
            <a:ext cx="61913" cy="80963"/>
          </a:xfrm>
          <a:custGeom>
            <a:avLst/>
            <a:gdLst/>
            <a:ahLst/>
            <a:cxnLst/>
            <a:rect l="0" t="0" r="r" b="b"/>
            <a:pathLst>
              <a:path w="39" h="51">
                <a:moveTo>
                  <a:pt x="0" y="0"/>
                </a:moveTo>
                <a:lnTo>
                  <a:pt x="39" y="51"/>
                </a:lnTo>
                <a:lnTo>
                  <a:pt x="3" y="0"/>
                </a:lnTo>
                <a:lnTo>
                  <a:pt x="0" y="0"/>
                </a:lnTo>
                <a:close/>
              </a:path>
            </a:pathLst>
          </a:custGeom>
          <a:solidFill>
            <a:srgbClr val="29ABE2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sp>
    </p:spTree>
    <p:extLst>
      <p:ext uri="{BB962C8B-B14F-4D97-AF65-F5344CB8AC3E}">
        <p14:creationId xmlns:p14="http://schemas.microsoft.com/office/powerpoint/2010/main" val="41334354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3523" y="4732865"/>
            <a:ext cx="751599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789975" y="932112"/>
            <a:ext cx="6171065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3523" y="5299603"/>
            <a:ext cx="751599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80354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3524" y="685800"/>
            <a:ext cx="7515991" cy="304800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3524" y="4343400"/>
            <a:ext cx="7515992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57499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969421" y="863023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72197" y="2819399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26741" y="685801"/>
            <a:ext cx="6974115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598235" y="3428999"/>
            <a:ext cx="6631128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3523" y="4343400"/>
            <a:ext cx="7515991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64606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3525" y="3308581"/>
            <a:ext cx="751598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3524" y="4777381"/>
            <a:ext cx="751599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410142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969421" y="863023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72197" y="2819399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26741" y="685801"/>
            <a:ext cx="6974115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13525" y="3886200"/>
            <a:ext cx="7515990" cy="88900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3524" y="4775200"/>
            <a:ext cx="751599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547652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3525" y="685801"/>
            <a:ext cx="7515991" cy="27273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13524" y="3505200"/>
            <a:ext cx="7515992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3524" y="4343400"/>
            <a:ext cx="7515992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004887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274775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01393" y="685800"/>
            <a:ext cx="1328123" cy="5105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13524" y="685800"/>
            <a:ext cx="6016373" cy="5105400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62116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2133" y="457201"/>
            <a:ext cx="7704667" cy="19812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82133" y="2667000"/>
            <a:ext cx="7704667" cy="3332816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44329" y="6108173"/>
            <a:ext cx="857473" cy="365125"/>
          </a:xfrm>
        </p:spPr>
        <p:txBody>
          <a:bodyPr/>
          <a:lstStyle/>
          <a:p>
            <a:fld id="{5BCAD085-E8A6-8845-BD4E-CB4CCA059FC4}" type="datetimeFigureOut">
              <a:rPr lang="en-US" smtClean="0"/>
              <a:t>8/5/2025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72647" y="6108173"/>
            <a:ext cx="5314517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58967" y="6108173"/>
            <a:ext cx="427833" cy="365125"/>
          </a:xfrm>
        </p:spPr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81128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6995" y="2666998"/>
            <a:ext cx="6699805" cy="2360071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86998" y="5027070"/>
            <a:ext cx="6699802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73317" y="6116070"/>
            <a:ext cx="413483" cy="365125"/>
          </a:xfrm>
        </p:spPr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92674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2133" y="685801"/>
            <a:ext cx="7704667" cy="175259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82133" y="2667000"/>
            <a:ext cx="3739896" cy="3368674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46904" y="2667000"/>
            <a:ext cx="3739896" cy="3346824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93760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29481" y="2658533"/>
            <a:ext cx="3456291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13523" y="3335336"/>
            <a:ext cx="3672248" cy="2665259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61710" y="2667000"/>
            <a:ext cx="3467806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957266" y="3335336"/>
            <a:ext cx="3672248" cy="2665259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8/5/2025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79752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8/5/2025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13858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8/5/2025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67823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3524" y="1600200"/>
            <a:ext cx="2662534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47553" y="685800"/>
            <a:ext cx="4681962" cy="5105401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3524" y="2971800"/>
            <a:ext cx="2662534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98122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2332" y="1752599"/>
            <a:ext cx="4070679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697495" y="914400"/>
            <a:ext cx="2461371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2332" y="3124199"/>
            <a:ext cx="4070679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56572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0" y="0"/>
            <a:ext cx="2132013" cy="6858001"/>
            <a:chOff x="0" y="0"/>
            <a:chExt cx="2132013" cy="6858001"/>
          </a:xfrm>
        </p:grpSpPr>
        <p:sp>
          <p:nvSpPr>
            <p:cNvPr id="15" name="Freeform 6"/>
            <p:cNvSpPr/>
            <p:nvPr/>
          </p:nvSpPr>
          <p:spPr bwMode="auto">
            <a:xfrm>
              <a:off x="0" y="0"/>
              <a:ext cx="1073150" cy="5291138"/>
            </a:xfrm>
            <a:custGeom>
              <a:avLst/>
              <a:gdLst/>
              <a:ahLst/>
              <a:cxnLst/>
              <a:rect l="0" t="0" r="r" b="b"/>
              <a:pathLst>
                <a:path w="676" h="3333">
                  <a:moveTo>
                    <a:pt x="0" y="3132"/>
                  </a:moveTo>
                  <a:lnTo>
                    <a:pt x="0" y="3312"/>
                  </a:lnTo>
                  <a:lnTo>
                    <a:pt x="126" y="3333"/>
                  </a:lnTo>
                  <a:lnTo>
                    <a:pt x="676" y="0"/>
                  </a:lnTo>
                  <a:lnTo>
                    <a:pt x="514" y="0"/>
                  </a:lnTo>
                  <a:lnTo>
                    <a:pt x="0" y="313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16" name="Freeform 7"/>
            <p:cNvSpPr/>
            <p:nvPr/>
          </p:nvSpPr>
          <p:spPr bwMode="auto">
            <a:xfrm>
              <a:off x="0" y="0"/>
              <a:ext cx="758825" cy="4624388"/>
            </a:xfrm>
            <a:custGeom>
              <a:avLst/>
              <a:gdLst/>
              <a:ahLst/>
              <a:cxnLst/>
              <a:rect l="0" t="0" r="r" b="b"/>
              <a:pathLst>
                <a:path w="478" h="2913">
                  <a:moveTo>
                    <a:pt x="478" y="0"/>
                  </a:moveTo>
                  <a:lnTo>
                    <a:pt x="318" y="0"/>
                  </a:lnTo>
                  <a:lnTo>
                    <a:pt x="0" y="1938"/>
                  </a:lnTo>
                  <a:lnTo>
                    <a:pt x="0" y="2913"/>
                  </a:lnTo>
                  <a:lnTo>
                    <a:pt x="478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7" name="Freeform 8"/>
            <p:cNvSpPr/>
            <p:nvPr/>
          </p:nvSpPr>
          <p:spPr bwMode="auto">
            <a:xfrm>
              <a:off x="0" y="5662613"/>
              <a:ext cx="906463" cy="1195388"/>
            </a:xfrm>
            <a:custGeom>
              <a:avLst/>
              <a:gdLst/>
              <a:ahLst/>
              <a:cxnLst/>
              <a:rect l="0" t="0" r="r" b="b"/>
              <a:pathLst>
                <a:path w="571" h="753">
                  <a:moveTo>
                    <a:pt x="0" y="0"/>
                  </a:moveTo>
                  <a:lnTo>
                    <a:pt x="0" y="12"/>
                  </a:lnTo>
                  <a:lnTo>
                    <a:pt x="538" y="753"/>
                  </a:lnTo>
                  <a:lnTo>
                    <a:pt x="571" y="7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8" name="Freeform 9"/>
            <p:cNvSpPr/>
            <p:nvPr/>
          </p:nvSpPr>
          <p:spPr bwMode="auto">
            <a:xfrm>
              <a:off x="0" y="5295900"/>
              <a:ext cx="1487488" cy="1562100"/>
            </a:xfrm>
            <a:custGeom>
              <a:avLst/>
              <a:gdLst/>
              <a:ahLst/>
              <a:cxnLst/>
              <a:rect l="0" t="0" r="r" b="b"/>
              <a:pathLst>
                <a:path w="937" h="984">
                  <a:moveTo>
                    <a:pt x="0" y="0"/>
                  </a:moveTo>
                  <a:lnTo>
                    <a:pt x="0" y="3"/>
                  </a:lnTo>
                  <a:lnTo>
                    <a:pt x="901" y="984"/>
                  </a:lnTo>
                  <a:lnTo>
                    <a:pt x="937" y="98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9" name="Freeform 10"/>
            <p:cNvSpPr/>
            <p:nvPr/>
          </p:nvSpPr>
          <p:spPr bwMode="auto">
            <a:xfrm>
              <a:off x="0" y="5257800"/>
              <a:ext cx="2132013" cy="1600200"/>
            </a:xfrm>
            <a:custGeom>
              <a:avLst/>
              <a:gdLst/>
              <a:ahLst/>
              <a:cxnLst/>
              <a:rect l="0" t="0" r="r" b="b"/>
              <a:pathLst>
                <a:path w="1343" h="1008">
                  <a:moveTo>
                    <a:pt x="0" y="24"/>
                  </a:moveTo>
                  <a:lnTo>
                    <a:pt x="937" y="1008"/>
                  </a:lnTo>
                  <a:lnTo>
                    <a:pt x="1343" y="1008"/>
                  </a:lnTo>
                  <a:lnTo>
                    <a:pt x="126" y="21"/>
                  </a:lnTo>
                  <a:lnTo>
                    <a:pt x="0" y="0"/>
                  </a:lnTo>
                  <a:lnTo>
                    <a:pt x="0" y="24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0" name="Freeform 11"/>
            <p:cNvSpPr/>
            <p:nvPr/>
          </p:nvSpPr>
          <p:spPr bwMode="auto">
            <a:xfrm>
              <a:off x="0" y="5357813"/>
              <a:ext cx="1377950" cy="1500188"/>
            </a:xfrm>
            <a:custGeom>
              <a:avLst/>
              <a:gdLst/>
              <a:ahLst/>
              <a:cxnLst/>
              <a:rect l="0" t="0" r="r" b="b"/>
              <a:pathLst>
                <a:path w="868" h="945">
                  <a:moveTo>
                    <a:pt x="0" y="192"/>
                  </a:moveTo>
                  <a:lnTo>
                    <a:pt x="571" y="945"/>
                  </a:lnTo>
                  <a:lnTo>
                    <a:pt x="868" y="945"/>
                  </a:lnTo>
                  <a:lnTo>
                    <a:pt x="0" y="0"/>
                  </a:lnTo>
                  <a:lnTo>
                    <a:pt x="0" y="192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82133" y="457201"/>
            <a:ext cx="7704667" cy="1981200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82134" y="2667000"/>
            <a:ext cx="7704666" cy="33569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58679" y="6116070"/>
            <a:ext cx="8574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5BCAD085-E8A6-8845-BD4E-CB4CCA059FC4}" type="datetimeFigureOut">
              <a:rPr lang="en-US" smtClean="0"/>
              <a:t>8/5/2025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86997" y="6116070"/>
            <a:ext cx="5314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73317" y="6116070"/>
            <a:ext cx="41348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48785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dirty="0"/>
              <a:t>Empowering City &amp; County Organizations with Data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dirty="0"/>
              <a:t>Presented by: Jordan LaBorde</a:t>
            </a:r>
            <a:r>
              <a:rPr lang="en-US" dirty="0"/>
              <a:t> &amp; Gina Primmer</a:t>
            </a:r>
            <a:r>
              <a:rPr dirty="0"/>
              <a:t> </a:t>
            </a:r>
            <a:r>
              <a:rPr lang="en-US" dirty="0"/>
              <a:t>–</a:t>
            </a:r>
            <a:r>
              <a:rPr dirty="0"/>
              <a:t>DatabaseUSA</a:t>
            </a:r>
            <a:endParaRPr lang="en-US" dirty="0"/>
          </a:p>
          <a:p>
            <a:r>
              <a:rPr lang="en-US" dirty="0"/>
              <a:t>With Vince Foster, Head of Data Research </a:t>
            </a:r>
          </a:p>
          <a:p>
            <a:r>
              <a:rPr lang="en-US" dirty="0"/>
              <a:t>Dave Johnson, API </a:t>
            </a:r>
            <a:r>
              <a:rPr lang="en-US"/>
              <a:t>and Database Developer</a:t>
            </a:r>
            <a:endParaRPr dirty="0"/>
          </a:p>
        </p:txBody>
      </p:sp>
      <p:pic>
        <p:nvPicPr>
          <p:cNvPr id="5" name="Picture 4" descr="A black background with blue and red text&#10;&#10;AI-generated content may be incorrect.">
            <a:extLst>
              <a:ext uri="{FF2B5EF4-FFF2-40B4-BE49-F238E27FC236}">
                <a16:creationId xmlns:a16="http://schemas.microsoft.com/office/drawing/2014/main" id="{24529177-5E29-22AC-82A4-7105DA9CB5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28245" y="-997389"/>
            <a:ext cx="3823580" cy="382358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/>
              <a:t>About DatabaseUSA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 l</a:t>
            </a:r>
            <a:r>
              <a:rPr dirty="0"/>
              <a:t>eading provider of business &amp; consumer data across the United States.</a:t>
            </a:r>
          </a:p>
          <a:p>
            <a:r>
              <a:rPr dirty="0"/>
              <a:t>Over 2</a:t>
            </a:r>
            <a:r>
              <a:rPr lang="en-US" dirty="0"/>
              <a:t>5</a:t>
            </a:r>
            <a:r>
              <a:rPr dirty="0"/>
              <a:t>0 million consumer records and 1</a:t>
            </a:r>
            <a:r>
              <a:rPr lang="en-US" dirty="0"/>
              <a:t>8</a:t>
            </a:r>
            <a:r>
              <a:rPr dirty="0"/>
              <a:t> million</a:t>
            </a:r>
            <a:r>
              <a:rPr lang="en-US" dirty="0"/>
              <a:t> verified</a:t>
            </a:r>
            <a:r>
              <a:rPr dirty="0"/>
              <a:t> business records.</a:t>
            </a:r>
          </a:p>
          <a:p>
            <a:r>
              <a:rPr dirty="0"/>
              <a:t>Serving</a:t>
            </a:r>
            <a:r>
              <a:rPr lang="en-US" dirty="0"/>
              <a:t> government agencies, non-profits, and business organizations.</a:t>
            </a:r>
            <a:endParaRPr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BAB238-C6D2-5F85-34DF-75D668D86F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Business Data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C1C581-8343-6D3C-8319-21E1238675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Original source data compiler.</a:t>
            </a:r>
          </a:p>
          <a:p>
            <a:r>
              <a:rPr lang="en-US" dirty="0"/>
              <a:t>Providing triple-verified business data.</a:t>
            </a:r>
          </a:p>
          <a:p>
            <a:pPr lvl="1"/>
            <a:r>
              <a:rPr lang="en-US" dirty="0"/>
              <a:t>Telephone verification.</a:t>
            </a:r>
          </a:p>
          <a:p>
            <a:pPr lvl="1"/>
            <a:r>
              <a:rPr lang="en-US" dirty="0"/>
              <a:t>Direct online verification.</a:t>
            </a:r>
          </a:p>
          <a:p>
            <a:pPr lvl="1"/>
            <a:r>
              <a:rPr lang="en-US" dirty="0"/>
              <a:t>National Change of Address verification.</a:t>
            </a:r>
          </a:p>
          <a:p>
            <a:pPr lvl="1"/>
            <a:r>
              <a:rPr lang="en-US" dirty="0"/>
              <a:t>Directories/3</a:t>
            </a:r>
            <a:r>
              <a:rPr lang="en-US" baseline="30000" dirty="0"/>
              <a:t>rd</a:t>
            </a:r>
            <a:r>
              <a:rPr lang="en-US" dirty="0"/>
              <a:t> Party Verification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45610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D08DEA-9541-A2F8-938E-88B4FEA17F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2133" y="294239"/>
            <a:ext cx="7704667" cy="1981200"/>
          </a:xfrm>
        </p:spPr>
        <p:txBody>
          <a:bodyPr/>
          <a:lstStyle/>
          <a:p>
            <a:r>
              <a:rPr lang="en-US" dirty="0"/>
              <a:t>Consumer Data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FE2206-D3D5-0CD4-3876-2BDC7ACFBD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82133" y="1862027"/>
            <a:ext cx="7704667" cy="4318502"/>
          </a:xfrm>
        </p:spPr>
        <p:txBody>
          <a:bodyPr>
            <a:normAutofit fontScale="32500" lnSpcReduction="20000"/>
          </a:bodyPr>
          <a:lstStyle/>
          <a:p>
            <a:r>
              <a:rPr lang="en-US" sz="7400" dirty="0"/>
              <a:t>Over 250 million consumer records available. </a:t>
            </a:r>
          </a:p>
          <a:p>
            <a:r>
              <a:rPr lang="en-US" sz="7400" dirty="0"/>
              <a:t>Data is compiled from data sources including:</a:t>
            </a:r>
          </a:p>
          <a:p>
            <a:pPr lvl="1"/>
            <a:r>
              <a:rPr lang="en-US" sz="7400" dirty="0"/>
              <a:t>Real Estate Deed &amp; Tax Information </a:t>
            </a:r>
          </a:p>
          <a:p>
            <a:pPr lvl="1"/>
            <a:r>
              <a:rPr lang="en-US" sz="7400" dirty="0"/>
              <a:t>National Directory Assistance Data</a:t>
            </a:r>
          </a:p>
          <a:p>
            <a:pPr lvl="1"/>
            <a:r>
              <a:rPr lang="en-US" sz="7400" dirty="0"/>
              <a:t>Voter Registration Data</a:t>
            </a:r>
          </a:p>
          <a:p>
            <a:pPr lvl="1"/>
            <a:r>
              <a:rPr lang="en-US" sz="7400" dirty="0"/>
              <a:t>White Pages</a:t>
            </a:r>
          </a:p>
          <a:p>
            <a:pPr lvl="1"/>
            <a:r>
              <a:rPr lang="en-US" sz="7400" dirty="0"/>
              <a:t>Mail Order Data</a:t>
            </a:r>
          </a:p>
          <a:p>
            <a:pPr lvl="1"/>
            <a:r>
              <a:rPr lang="en-US" sz="7400" dirty="0"/>
              <a:t>Buyer Behavior Data</a:t>
            </a:r>
          </a:p>
          <a:p>
            <a:pPr lvl="1"/>
            <a:r>
              <a:rPr lang="en-US" sz="7400" dirty="0"/>
              <a:t>Warranty cards, magazine subscriptions, credit card and credit card transactional data.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03490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C3F411-C9CF-CC39-2547-97998825FC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Available Services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4DD7D8-E359-0BD1-01AA-8802A8134C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dirty="0"/>
              <a:t>Full file purchases</a:t>
            </a:r>
          </a:p>
          <a:p>
            <a:pPr lvl="1"/>
            <a:r>
              <a:rPr lang="en-US" sz="2400" dirty="0"/>
              <a:t>Clients can receive full files matching their criteria for both business &amp; consumer data.</a:t>
            </a:r>
          </a:p>
          <a:p>
            <a:r>
              <a:rPr lang="en-US" dirty="0"/>
              <a:t>Online search tools</a:t>
            </a:r>
          </a:p>
          <a:p>
            <a:pPr lvl="1"/>
            <a:r>
              <a:rPr lang="en-US" sz="2400" dirty="0"/>
              <a:t>AtoZdatabases provides a searchable database that allows users to run their own queries accessing </a:t>
            </a:r>
            <a:r>
              <a:rPr lang="en-US" sz="2400" dirty="0" err="1"/>
              <a:t>DatabaseUSA’s</a:t>
            </a:r>
            <a:r>
              <a:rPr lang="en-US" sz="2400" dirty="0"/>
              <a:t> business &amp; consumer data.</a:t>
            </a:r>
          </a:p>
          <a:p>
            <a:r>
              <a:rPr lang="en-US" dirty="0"/>
              <a:t>API</a:t>
            </a:r>
          </a:p>
          <a:p>
            <a:pPr lvl="1"/>
            <a:r>
              <a:rPr lang="en-US" sz="2400" dirty="0"/>
              <a:t>Access can be made available through an API.</a:t>
            </a:r>
          </a:p>
        </p:txBody>
      </p:sp>
    </p:spTree>
    <p:extLst>
      <p:ext uri="{BB962C8B-B14F-4D97-AF65-F5344CB8AC3E}">
        <p14:creationId xmlns:p14="http://schemas.microsoft.com/office/powerpoint/2010/main" val="31379925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Next Steps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82132" y="1960830"/>
            <a:ext cx="7704667" cy="3332816"/>
          </a:xfrm>
        </p:spPr>
        <p:txBody>
          <a:bodyPr/>
          <a:lstStyle/>
          <a:p>
            <a:r>
              <a:rPr lang="en-US" dirty="0"/>
              <a:t>Sample files can be provided upon request.</a:t>
            </a:r>
          </a:p>
          <a:p>
            <a:r>
              <a:rPr lang="en-US" dirty="0"/>
              <a:t>Webinars &amp; Trials of the AtoZdatabases online database can be submitted to Jordan@atozdatabases.com</a:t>
            </a:r>
            <a:endParaRPr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arallax">
  <a:themeElements>
    <a:clrScheme name="Parallax">
      <a:dk1>
        <a:sysClr val="windowText" lastClr="000000"/>
      </a:dk1>
      <a:lt1>
        <a:sysClr val="window" lastClr="FFFFFF"/>
      </a:lt1>
      <a:dk2>
        <a:srgbClr val="212121"/>
      </a:dk2>
      <a:lt2>
        <a:srgbClr val="EBEBEB"/>
      </a:lt2>
      <a:accent1>
        <a:srgbClr val="30ACEC"/>
      </a:accent1>
      <a:accent2>
        <a:srgbClr val="80C34F"/>
      </a:accent2>
      <a:accent3>
        <a:srgbClr val="E29D3E"/>
      </a:accent3>
      <a:accent4>
        <a:srgbClr val="D64A3B"/>
      </a:accent4>
      <a:accent5>
        <a:srgbClr val="D64787"/>
      </a:accent5>
      <a:accent6>
        <a:srgbClr val="A666E1"/>
      </a:accent6>
      <a:hlink>
        <a:srgbClr val="3085ED"/>
      </a:hlink>
      <a:folHlink>
        <a:srgbClr val="82B6F4"/>
      </a:folHlink>
    </a:clrScheme>
    <a:fontScheme name="Parallax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rallax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allax" id="{3388167B-A2EB-4685-9635-1831D9AEF8C4}" vid="{4F7A876A-7598-49CA-AFC8-8EDA2551E4A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TM03457496[[fn=Parallax]]</Template>
  <TotalTime>45</TotalTime>
  <Words>235</Words>
  <Application>Microsoft Office PowerPoint</Application>
  <PresentationFormat>On-screen Show (4:3)</PresentationFormat>
  <Paragraphs>35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Corbel</vt:lpstr>
      <vt:lpstr>Parallax</vt:lpstr>
      <vt:lpstr>Empowering City &amp; County Organizations with Data</vt:lpstr>
      <vt:lpstr>About DatabaseUSA</vt:lpstr>
      <vt:lpstr>Business Data</vt:lpstr>
      <vt:lpstr>Consumer Data</vt:lpstr>
      <vt:lpstr>Available Services</vt:lpstr>
      <vt:lpstr>Next Steps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Jordan Laborde</dc:creator>
  <cp:keywords/>
  <dc:description>generated using python-pptx</dc:description>
  <cp:lastModifiedBy>Jordan Laborde</cp:lastModifiedBy>
  <cp:revision>5</cp:revision>
  <dcterms:created xsi:type="dcterms:W3CDTF">2013-01-27T09:14:16Z</dcterms:created>
  <dcterms:modified xsi:type="dcterms:W3CDTF">2025-08-05T15:44:19Z</dcterms:modified>
  <cp:category/>
</cp:coreProperties>
</file>