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  <p:sldId id="260" r:id="rId6"/>
    <p:sldId id="262" r:id="rId7"/>
    <p:sldId id="259" r:id="rId8"/>
    <p:sldId id="263" r:id="rId9"/>
    <p:sldId id="264" r:id="rId10"/>
  </p:sldIdLst>
  <p:sldSz cx="9144000" cy="6858000" type="screen4x3"/>
  <p:notesSz cx="6858000" cy="9144000"/>
  <p:embeddedFontLst>
    <p:embeddedFont>
      <p:font typeface="Futura Md BT" panose="020B0602020204020303" pitchFamily="34" charset="0"/>
      <p:regular r:id="rId11"/>
      <p:bold r:id="rId12"/>
      <p:italic r:id="rId13"/>
      <p:boldItalic r:id="rId14"/>
    </p:embeddedFont>
    <p:embeddedFont>
      <p:font typeface="Futura-Bold" pitchFamily="2" charset="0"/>
      <p:regular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5E977E-E94F-4002-9499-5CD0A9681408}" v="41" dt="2025-10-13T20:03:43.9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60" d="100"/>
          <a:sy n="60" d="100"/>
        </p:scale>
        <p:origin x="158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0667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732716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1787C22-038B-4459-B922-F8EC9B92B4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428"/>
            <a:ext cx="9142857" cy="68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1A1B7D2-E17C-4887-BCC3-E626D8789A20}"/>
              </a:ext>
            </a:extLst>
          </p:cNvPr>
          <p:cNvGrpSpPr/>
          <p:nvPr userDrawn="1"/>
        </p:nvGrpSpPr>
        <p:grpSpPr>
          <a:xfrm>
            <a:off x="166816" y="6398784"/>
            <a:ext cx="7830557" cy="320675"/>
            <a:chOff x="166816" y="6398784"/>
            <a:chExt cx="7830557" cy="320675"/>
          </a:xfrm>
        </p:grpSpPr>
        <p:sp>
          <p:nvSpPr>
            <p:cNvPr id="12" name="Rectangle 4">
              <a:extLst>
                <a:ext uri="{FF2B5EF4-FFF2-40B4-BE49-F238E27FC236}">
                  <a16:creationId xmlns:a16="http://schemas.microsoft.com/office/drawing/2014/main" id="{1F56B8A3-84F6-489B-AE72-42EB0A635B76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66816" y="6398784"/>
              <a:ext cx="2844800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200" b="0" kern="1200">
                  <a:solidFill>
                    <a:schemeClr val="bg1">
                      <a:lumMod val="95000"/>
                    </a:schemeClr>
                  </a:solidFill>
                  <a:latin typeface="Futura Md BT" panose="020B0602020204020303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chemeClr val="bg1">
                      <a:lumMod val="85000"/>
                    </a:schemeClr>
                  </a:solidFill>
                </a:rPr>
                <a:t>h-gac.com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35841E7-2898-4A67-BA94-77255C943783}"/>
                </a:ext>
              </a:extLst>
            </p:cNvPr>
            <p:cNvSpPr txBox="1"/>
            <p:nvPr userDrawn="1"/>
          </p:nvSpPr>
          <p:spPr>
            <a:xfrm>
              <a:off x="1175659" y="6398784"/>
              <a:ext cx="6821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>
                      <a:lumMod val="85000"/>
                    </a:schemeClr>
                  </a:solidFill>
                  <a:latin typeface="Futura Md BT" panose="020B0602020204020303" pitchFamily="34" charset="0"/>
                </a:rPr>
                <a:t>Serving Today • Planning for Tomorrow</a:t>
              </a:r>
            </a:p>
          </p:txBody>
        </p:sp>
      </p:grp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4C76911D-F425-404E-B637-69FAD2DF14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284" y="5759857"/>
            <a:ext cx="915926" cy="91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357670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995575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9BB550C-100D-49E5-BDEE-7DB7C58D95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428"/>
            <a:ext cx="9142857" cy="6857143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54D206C5-85FB-411E-918C-1F98C215E792}"/>
              </a:ext>
            </a:extLst>
          </p:cNvPr>
          <p:cNvGrpSpPr/>
          <p:nvPr userDrawn="1"/>
        </p:nvGrpSpPr>
        <p:grpSpPr>
          <a:xfrm>
            <a:off x="166816" y="6398784"/>
            <a:ext cx="7830557" cy="320675"/>
            <a:chOff x="166816" y="6398784"/>
            <a:chExt cx="7830557" cy="320675"/>
          </a:xfrm>
        </p:grpSpPr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id="{81CD5C34-31F1-4827-8D25-2EBFBA82870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66816" y="6398784"/>
              <a:ext cx="2844800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200" b="0" kern="1200">
                  <a:solidFill>
                    <a:schemeClr val="bg1">
                      <a:lumMod val="95000"/>
                    </a:schemeClr>
                  </a:solidFill>
                  <a:latin typeface="Futura Md BT" panose="020B0602020204020303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chemeClr val="bg1">
                      <a:lumMod val="85000"/>
                    </a:schemeClr>
                  </a:solidFill>
                </a:rPr>
                <a:t>h-gac.com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DC4ADB5-91E8-4522-A32F-20DA50275E67}"/>
                </a:ext>
              </a:extLst>
            </p:cNvPr>
            <p:cNvSpPr txBox="1"/>
            <p:nvPr userDrawn="1"/>
          </p:nvSpPr>
          <p:spPr>
            <a:xfrm>
              <a:off x="1175659" y="6398784"/>
              <a:ext cx="6821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>
                      <a:lumMod val="85000"/>
                    </a:schemeClr>
                  </a:solidFill>
                  <a:latin typeface="Futura Md BT" panose="020B0602020204020303" pitchFamily="34" charset="0"/>
                </a:rPr>
                <a:t>Serving Today • Planning for Tomorrow</a:t>
              </a:r>
            </a:p>
          </p:txBody>
        </p:sp>
      </p:grp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3AADB7DC-B2CA-4CA9-92A6-127FC97555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284" y="5759857"/>
            <a:ext cx="915926" cy="91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23417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15869A-A38D-4571-A799-F537BC39E0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428"/>
            <a:ext cx="9142857" cy="68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E0C4BCB-1C34-4850-B2AE-FD6BA8FA295A}"/>
              </a:ext>
            </a:extLst>
          </p:cNvPr>
          <p:cNvGrpSpPr/>
          <p:nvPr userDrawn="1"/>
        </p:nvGrpSpPr>
        <p:grpSpPr>
          <a:xfrm>
            <a:off x="166816" y="6398784"/>
            <a:ext cx="7830557" cy="320675"/>
            <a:chOff x="166816" y="6398784"/>
            <a:chExt cx="7830557" cy="320675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FB72C722-224F-402E-B292-8543A275C5CF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66816" y="6398784"/>
              <a:ext cx="2844800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200" b="0" kern="1200">
                  <a:solidFill>
                    <a:schemeClr val="bg1">
                      <a:lumMod val="95000"/>
                    </a:schemeClr>
                  </a:solidFill>
                  <a:latin typeface="Futura Md BT" panose="020B0602020204020303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chemeClr val="bg1">
                      <a:lumMod val="85000"/>
                    </a:schemeClr>
                  </a:solidFill>
                </a:rPr>
                <a:t>h-gac.com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E8D6A4D-20E5-4DB5-A298-537CF6960AB6}"/>
                </a:ext>
              </a:extLst>
            </p:cNvPr>
            <p:cNvSpPr txBox="1"/>
            <p:nvPr userDrawn="1"/>
          </p:nvSpPr>
          <p:spPr>
            <a:xfrm>
              <a:off x="1175659" y="6398784"/>
              <a:ext cx="6821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>
                      <a:lumMod val="85000"/>
                    </a:schemeClr>
                  </a:solidFill>
                  <a:latin typeface="Futura Md BT" panose="020B0602020204020303" pitchFamily="34" charset="0"/>
                </a:rPr>
                <a:t>Serving Today • Planning for Tomorrow</a:t>
              </a:r>
            </a:p>
          </p:txBody>
        </p:sp>
      </p:grp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D1A98084-AC6D-40AF-BB9E-E0BA4978BE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284" y="5759857"/>
            <a:ext cx="915926" cy="91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86675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0057518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B19BCAF-E5CE-4793-AB87-CC5F3B9AC8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428"/>
            <a:ext cx="9142857" cy="68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4D3E0D2-61D5-4649-85A5-884A941F92F5}"/>
              </a:ext>
            </a:extLst>
          </p:cNvPr>
          <p:cNvGrpSpPr/>
          <p:nvPr userDrawn="1"/>
        </p:nvGrpSpPr>
        <p:grpSpPr>
          <a:xfrm>
            <a:off x="166816" y="6398784"/>
            <a:ext cx="7830557" cy="320675"/>
            <a:chOff x="166816" y="6398784"/>
            <a:chExt cx="7830557" cy="320675"/>
          </a:xfrm>
        </p:grpSpPr>
        <p:sp>
          <p:nvSpPr>
            <p:cNvPr id="13" name="Rectangle 4">
              <a:extLst>
                <a:ext uri="{FF2B5EF4-FFF2-40B4-BE49-F238E27FC236}">
                  <a16:creationId xmlns:a16="http://schemas.microsoft.com/office/drawing/2014/main" id="{13B1221C-0D2C-4D0A-8536-5FC2DA6D39EE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66816" y="6398784"/>
              <a:ext cx="2844800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200" b="0" kern="1200">
                  <a:solidFill>
                    <a:schemeClr val="bg1">
                      <a:lumMod val="95000"/>
                    </a:schemeClr>
                  </a:solidFill>
                  <a:latin typeface="Futura Md BT" panose="020B0602020204020303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chemeClr val="bg1">
                      <a:lumMod val="85000"/>
                    </a:schemeClr>
                  </a:solidFill>
                </a:rPr>
                <a:t>h-gac.com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987B90B-037B-4699-8EDB-DF2D300572D8}"/>
                </a:ext>
              </a:extLst>
            </p:cNvPr>
            <p:cNvSpPr txBox="1"/>
            <p:nvPr userDrawn="1"/>
          </p:nvSpPr>
          <p:spPr>
            <a:xfrm>
              <a:off x="1175659" y="6398784"/>
              <a:ext cx="6821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>
                      <a:lumMod val="85000"/>
                    </a:schemeClr>
                  </a:solidFill>
                  <a:latin typeface="Futura Md BT" panose="020B0602020204020303" pitchFamily="34" charset="0"/>
                </a:rPr>
                <a:t>Serving Today • Planning for Tomorrow</a:t>
              </a:r>
            </a:p>
          </p:txBody>
        </p:sp>
      </p:grp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1D7CF4C5-4F4C-4798-9D95-5040C17CAC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284" y="5759857"/>
            <a:ext cx="915926" cy="91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65385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203655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250116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A34288F-D4BA-4376-80E8-90B5E0CA22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428"/>
            <a:ext cx="9142857" cy="68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B5A5A38-23BC-4AB4-8D25-89A8BAFC2D05}"/>
              </a:ext>
            </a:extLst>
          </p:cNvPr>
          <p:cNvGrpSpPr/>
          <p:nvPr userDrawn="1"/>
        </p:nvGrpSpPr>
        <p:grpSpPr>
          <a:xfrm>
            <a:off x="166816" y="6398784"/>
            <a:ext cx="7830557" cy="320675"/>
            <a:chOff x="166816" y="6398784"/>
            <a:chExt cx="7830557" cy="320675"/>
          </a:xfrm>
        </p:grpSpPr>
        <p:sp>
          <p:nvSpPr>
            <p:cNvPr id="14" name="Rectangle 4">
              <a:extLst>
                <a:ext uri="{FF2B5EF4-FFF2-40B4-BE49-F238E27FC236}">
                  <a16:creationId xmlns:a16="http://schemas.microsoft.com/office/drawing/2014/main" id="{7BB4B2FF-67F1-4180-BE85-BD20100DF396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66816" y="6398784"/>
              <a:ext cx="2844800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200" b="0" kern="1200">
                  <a:solidFill>
                    <a:schemeClr val="bg1">
                      <a:lumMod val="95000"/>
                    </a:schemeClr>
                  </a:solidFill>
                  <a:latin typeface="Futura Md BT" panose="020B0602020204020303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chemeClr val="bg1">
                      <a:lumMod val="85000"/>
                    </a:schemeClr>
                  </a:solidFill>
                </a:rPr>
                <a:t>h-gac.com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8743485-0FEA-445E-9DEB-0F9BE21139D1}"/>
                </a:ext>
              </a:extLst>
            </p:cNvPr>
            <p:cNvSpPr txBox="1"/>
            <p:nvPr userDrawn="1"/>
          </p:nvSpPr>
          <p:spPr>
            <a:xfrm>
              <a:off x="1175659" y="6398784"/>
              <a:ext cx="6821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>
                      <a:lumMod val="85000"/>
                    </a:schemeClr>
                  </a:solidFill>
                  <a:latin typeface="Futura Md BT" panose="020B0602020204020303" pitchFamily="34" charset="0"/>
                </a:rPr>
                <a:t>Serving Today • Planning for Tomorrow</a:t>
              </a:r>
            </a:p>
          </p:txBody>
        </p:sp>
      </p:grpSp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A6B7B014-AEFD-4A4E-9CFD-6E5636B459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284" y="5759857"/>
            <a:ext cx="915926" cy="91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351815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6907419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B2ADFF8-CAE4-454A-852B-7D08A42B9C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428"/>
            <a:ext cx="9142857" cy="68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667997A-C37C-4381-950B-A91B30EE6D89}"/>
              </a:ext>
            </a:extLst>
          </p:cNvPr>
          <p:cNvGrpSpPr/>
          <p:nvPr userDrawn="1"/>
        </p:nvGrpSpPr>
        <p:grpSpPr>
          <a:xfrm>
            <a:off x="166816" y="6398784"/>
            <a:ext cx="7830557" cy="320675"/>
            <a:chOff x="166816" y="6398784"/>
            <a:chExt cx="7830557" cy="320675"/>
          </a:xfrm>
        </p:grpSpPr>
        <p:sp>
          <p:nvSpPr>
            <p:cNvPr id="15" name="Rectangle 4">
              <a:extLst>
                <a:ext uri="{FF2B5EF4-FFF2-40B4-BE49-F238E27FC236}">
                  <a16:creationId xmlns:a16="http://schemas.microsoft.com/office/drawing/2014/main" id="{9EDF7F44-3BF3-492C-A1F3-08A899FE508B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66816" y="6398784"/>
              <a:ext cx="2844800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200" b="0" kern="1200">
                  <a:solidFill>
                    <a:schemeClr val="bg1">
                      <a:lumMod val="95000"/>
                    </a:schemeClr>
                  </a:solidFill>
                  <a:latin typeface="Futura Md BT" panose="020B0602020204020303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chemeClr val="bg1">
                      <a:lumMod val="85000"/>
                    </a:schemeClr>
                  </a:solidFill>
                </a:rPr>
                <a:t>h-gac.com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19F7D53-409F-47E0-B140-08074DB6CFFF}"/>
                </a:ext>
              </a:extLst>
            </p:cNvPr>
            <p:cNvSpPr txBox="1"/>
            <p:nvPr userDrawn="1"/>
          </p:nvSpPr>
          <p:spPr>
            <a:xfrm>
              <a:off x="1175659" y="6398784"/>
              <a:ext cx="6821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>
                      <a:lumMod val="85000"/>
                    </a:schemeClr>
                  </a:solidFill>
                  <a:latin typeface="Futura Md BT" panose="020B0602020204020303" pitchFamily="34" charset="0"/>
                </a:rPr>
                <a:t>Serving Today • Planning for Tomorrow</a:t>
              </a:r>
            </a:p>
          </p:txBody>
        </p:sp>
      </p:grpSp>
      <p:pic>
        <p:nvPicPr>
          <p:cNvPr id="17" name="Picture 16" descr="Text&#10;&#10;Description automatically generated">
            <a:extLst>
              <a:ext uri="{FF2B5EF4-FFF2-40B4-BE49-F238E27FC236}">
                <a16:creationId xmlns:a16="http://schemas.microsoft.com/office/drawing/2014/main" id="{F47482C1-1D8F-428B-8C66-9C5B80CD7A9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284" y="5759857"/>
            <a:ext cx="915926" cy="91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74377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28956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1272FBE-EE25-42D9-9659-812D90E0822E}"/>
              </a:ext>
            </a:extLst>
          </p:cNvPr>
          <p:cNvGrpSpPr/>
          <p:nvPr userDrawn="1"/>
        </p:nvGrpSpPr>
        <p:grpSpPr>
          <a:xfrm>
            <a:off x="166816" y="6398784"/>
            <a:ext cx="7830557" cy="320675"/>
            <a:chOff x="166816" y="6398784"/>
            <a:chExt cx="7830557" cy="320675"/>
          </a:xfrm>
        </p:grpSpPr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id="{FB91ADC7-7D6A-4767-A6FD-A050301E40FA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66816" y="6398784"/>
              <a:ext cx="2844800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200" b="0" kern="1200">
                  <a:solidFill>
                    <a:schemeClr val="bg1">
                      <a:lumMod val="95000"/>
                    </a:schemeClr>
                  </a:solidFill>
                  <a:latin typeface="Futura Md BT" panose="020B0602020204020303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Verdana Ref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chemeClr val="bg1">
                      <a:lumMod val="85000"/>
                    </a:schemeClr>
                  </a:solidFill>
                </a:rPr>
                <a:t>h-gac.com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B0424F-2CD1-435E-BACC-BAB31712D7BB}"/>
                </a:ext>
              </a:extLst>
            </p:cNvPr>
            <p:cNvSpPr txBox="1"/>
            <p:nvPr userDrawn="1"/>
          </p:nvSpPr>
          <p:spPr>
            <a:xfrm>
              <a:off x="1175659" y="6398784"/>
              <a:ext cx="6821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>
                      <a:lumMod val="85000"/>
                    </a:schemeClr>
                  </a:solidFill>
                  <a:latin typeface="Futura Md BT" panose="020B0602020204020303" pitchFamily="34" charset="0"/>
                </a:rPr>
                <a:t>Serving Today • Planning for Tomorrow</a:t>
              </a:r>
            </a:p>
          </p:txBody>
        </p:sp>
      </p:grp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A3F2F9E3-AD5A-4487-BC02-9BBED87C906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284" y="5759857"/>
            <a:ext cx="915926" cy="91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98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62" r:id="rId3"/>
    <p:sldLayoutId id="2147483672" r:id="rId4"/>
    <p:sldLayoutId id="2147483663" r:id="rId5"/>
    <p:sldLayoutId id="2147483664" r:id="rId6"/>
    <p:sldLayoutId id="2147483673" r:id="rId7"/>
    <p:sldLayoutId id="2147483665" r:id="rId8"/>
    <p:sldLayoutId id="2147483676" r:id="rId9"/>
    <p:sldLayoutId id="2147483666" r:id="rId10"/>
    <p:sldLayoutId id="2147483674" r:id="rId11"/>
    <p:sldLayoutId id="2147483667" r:id="rId12"/>
    <p:sldLayoutId id="2147483675" r:id="rId13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002F47"/>
          </a:solidFill>
          <a:latin typeface="Futura-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EF902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Futura Md BT" panose="020B06020202040203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utura Md BT" panose="020B06020202040203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Futura Md BT" panose="020B06020202040203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 Md BT" panose="020B06020202040203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 Md BT" panose="020B06020202040203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0E1B6D-1FD7-D901-894F-C8F5FC29A470}"/>
              </a:ext>
            </a:extLst>
          </p:cNvPr>
          <p:cNvSpPr txBox="1"/>
          <p:nvPr/>
        </p:nvSpPr>
        <p:spPr>
          <a:xfrm>
            <a:off x="0" y="2479963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Futura-Bold" pitchFamily="2" charset="0"/>
              </a:rPr>
              <a:t>Crime Prevention Through Environmental Design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4B0771-9C9C-AF47-1652-B31013927AD4}"/>
              </a:ext>
            </a:extLst>
          </p:cNvPr>
          <p:cNvSpPr txBox="1"/>
          <p:nvPr/>
        </p:nvSpPr>
        <p:spPr>
          <a:xfrm>
            <a:off x="0" y="3803402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Futura Md BT" panose="020B0602020204020303" pitchFamily="34" charset="0"/>
              </a:rPr>
              <a:t>Madeline McGallion</a:t>
            </a:r>
          </a:p>
          <a:p>
            <a:pPr algn="ctr"/>
            <a:r>
              <a:rPr lang="en-US" sz="2400" b="1" dirty="0">
                <a:latin typeface="Futura Md BT" panose="020B0602020204020303" pitchFamily="34" charset="0"/>
              </a:rPr>
              <a:t>Houston-Galveston Area Council</a:t>
            </a:r>
          </a:p>
        </p:txBody>
      </p:sp>
    </p:spTree>
    <p:extLst>
      <p:ext uri="{BB962C8B-B14F-4D97-AF65-F5344CB8AC3E}">
        <p14:creationId xmlns:p14="http://schemas.microsoft.com/office/powerpoint/2010/main" val="181556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F5D666-FCB3-B913-3452-8DB8CB35C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11643"/>
            <a:ext cx="828956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Crime Prevention Through Environmental Design </a:t>
            </a:r>
            <a:br>
              <a:rPr lang="en-US" dirty="0"/>
            </a:br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138A5ADE-DDEE-5BFD-8A1B-3AE94EC1F4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27220" y="1837206"/>
            <a:ext cx="8289560" cy="2159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US" altLang="en-US" dirty="0"/>
              <a:t>Tactical design and effective use of built and natural environments.</a:t>
            </a:r>
          </a:p>
          <a:p>
            <a:pPr fontAlgn="base">
              <a:spcAft>
                <a:spcPct val="0"/>
              </a:spcAft>
            </a:pPr>
            <a:r>
              <a:rPr lang="en-US" altLang="en-US" dirty="0"/>
              <a:t>Crime Prevention comprises strategies and measures that seek to reduce the risk of crimes occurring.</a:t>
            </a:r>
          </a:p>
        </p:txBody>
      </p:sp>
    </p:spTree>
    <p:extLst>
      <p:ext uri="{BB962C8B-B14F-4D97-AF65-F5344CB8AC3E}">
        <p14:creationId xmlns:p14="http://schemas.microsoft.com/office/powerpoint/2010/main" val="2672115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3838B-1146-6E5E-6154-CCB96AFEA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09075B-8623-BE8A-C19A-ED7A1A6E2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220" y="355703"/>
            <a:ext cx="8289560" cy="1325563"/>
          </a:xfrm>
        </p:spPr>
        <p:txBody>
          <a:bodyPr>
            <a:normAutofit/>
          </a:bodyPr>
          <a:lstStyle/>
          <a:p>
            <a:r>
              <a:rPr lang="en-US" dirty="0"/>
              <a:t>Three Elements of a Crime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11781D6-1217-3E11-7FAE-AB7F26FA05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27220" y="1496600"/>
            <a:ext cx="8289560" cy="2250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US" altLang="en-US" dirty="0"/>
              <a:t>Motivated Offender</a:t>
            </a:r>
          </a:p>
          <a:p>
            <a:pPr fontAlgn="base">
              <a:spcAft>
                <a:spcPct val="0"/>
              </a:spcAft>
            </a:pPr>
            <a:r>
              <a:rPr lang="en-US" altLang="en-US" dirty="0"/>
              <a:t>Suitable Target (Victim)</a:t>
            </a:r>
          </a:p>
          <a:p>
            <a:pPr fontAlgn="base">
              <a:spcAft>
                <a:spcPct val="0"/>
              </a:spcAft>
            </a:pPr>
            <a:r>
              <a:rPr lang="en-US" altLang="en-US" dirty="0"/>
              <a:t>Opportunity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The crime does not exist if you remove one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06214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32D22E-C633-72D3-B5DB-758638A80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and how will your Main Street be used?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70C2E2-5C03-58DC-A076-0EF37627C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Shops</a:t>
            </a:r>
          </a:p>
          <a:p>
            <a:r>
              <a:rPr lang="en-US" dirty="0"/>
              <a:t>Cafes</a:t>
            </a:r>
          </a:p>
          <a:p>
            <a:r>
              <a:rPr lang="en-US" dirty="0"/>
              <a:t>Tea / Coffee / Sweets</a:t>
            </a:r>
          </a:p>
          <a:p>
            <a:r>
              <a:rPr lang="en-US" dirty="0"/>
              <a:t>Board Games / Electronic Games</a:t>
            </a:r>
          </a:p>
          <a:p>
            <a:r>
              <a:rPr lang="en-US" dirty="0"/>
              <a:t>Monthly Events – Calendar (Plan to Plan to Inform)</a:t>
            </a:r>
          </a:p>
          <a:p>
            <a:r>
              <a:rPr lang="en-US" dirty="0"/>
              <a:t>Entertainment Venue (inside and outside)</a:t>
            </a:r>
          </a:p>
        </p:txBody>
      </p:sp>
    </p:spTree>
    <p:extLst>
      <p:ext uri="{BB962C8B-B14F-4D97-AF65-F5344CB8AC3E}">
        <p14:creationId xmlns:p14="http://schemas.microsoft.com/office/powerpoint/2010/main" val="79531985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55A5D3-6D42-4B3C-61AB-9F1538BC5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CPTED: Where Do I Find a Specialist?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4BFC48-BC38-AC4A-0C76-D74DDEAA0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Police Departments</a:t>
            </a:r>
          </a:p>
          <a:p>
            <a:pPr>
              <a:lnSpc>
                <a:spcPct val="100000"/>
              </a:lnSpc>
            </a:pPr>
            <a:r>
              <a:rPr lang="en-US" dirty="0"/>
              <a:t>Constable Precinct Offices</a:t>
            </a:r>
          </a:p>
          <a:p>
            <a:pPr>
              <a:lnSpc>
                <a:spcPct val="100000"/>
              </a:lnSpc>
            </a:pPr>
            <a:r>
              <a:rPr lang="en-US" dirty="0"/>
              <a:t>Sheriff’s Departments</a:t>
            </a:r>
          </a:p>
          <a:p>
            <a:pPr>
              <a:lnSpc>
                <a:spcPct val="100000"/>
              </a:lnSpc>
            </a:pPr>
            <a:r>
              <a:rPr lang="en-US" dirty="0"/>
              <a:t>Architects</a:t>
            </a:r>
          </a:p>
          <a:p>
            <a:pPr>
              <a:lnSpc>
                <a:spcPct val="100000"/>
              </a:lnSpc>
            </a:pPr>
            <a:r>
              <a:rPr lang="en-US" dirty="0"/>
              <a:t>Construction Companies </a:t>
            </a:r>
          </a:p>
          <a:p>
            <a:pPr>
              <a:lnSpc>
                <a:spcPct val="100000"/>
              </a:lnSpc>
            </a:pPr>
            <a:r>
              <a:rPr lang="en-US" dirty="0"/>
              <a:t>Insurance Companies</a:t>
            </a:r>
          </a:p>
        </p:txBody>
      </p:sp>
    </p:spTree>
    <p:extLst>
      <p:ext uri="{BB962C8B-B14F-4D97-AF65-F5344CB8AC3E}">
        <p14:creationId xmlns:p14="http://schemas.microsoft.com/office/powerpoint/2010/main" val="34596612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0D26-CB33-BC2B-7687-EEC5A5D0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Reach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97AF0-A522-D34C-F32B-C44854021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Madeline Lindsey McGallion </a:t>
            </a:r>
          </a:p>
          <a:p>
            <a:pPr marL="0" indent="0">
              <a:buNone/>
            </a:pPr>
            <a:r>
              <a:rPr lang="en-US" dirty="0"/>
              <a:t>Public Safety Program Manager</a:t>
            </a:r>
          </a:p>
          <a:p>
            <a:pPr marL="0" indent="0">
              <a:buNone/>
            </a:pPr>
            <a:r>
              <a:rPr lang="en-US" dirty="0"/>
              <a:t>madeline.mcgallion@h-gac.com</a:t>
            </a:r>
          </a:p>
          <a:p>
            <a:pPr marL="0" indent="0">
              <a:buNone/>
            </a:pPr>
            <a:r>
              <a:rPr lang="en-US" dirty="0"/>
              <a:t>713.993.2427 Direct 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27567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HGAC-palette">
      <a:dk1>
        <a:srgbClr val="002F47"/>
      </a:dk1>
      <a:lt1>
        <a:sysClr val="window" lastClr="FFFFFF"/>
      </a:lt1>
      <a:dk2>
        <a:srgbClr val="055873"/>
      </a:dk2>
      <a:lt2>
        <a:srgbClr val="25B5AF"/>
      </a:lt2>
      <a:accent1>
        <a:srgbClr val="C6093B"/>
      </a:accent1>
      <a:accent2>
        <a:srgbClr val="002F47"/>
      </a:accent2>
      <a:accent3>
        <a:srgbClr val="055873"/>
      </a:accent3>
      <a:accent4>
        <a:srgbClr val="7AB66F"/>
      </a:accent4>
      <a:accent5>
        <a:srgbClr val="25B5AF"/>
      </a:accent5>
      <a:accent6>
        <a:srgbClr val="EF9021"/>
      </a:accent6>
      <a:hlink>
        <a:srgbClr val="002F47"/>
      </a:hlink>
      <a:folHlink>
        <a:srgbClr val="B4B4B4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3CC3D5FA-C649-4692-89DB-9B451E6C7B8B}" vid="{ED8EB3E2-0395-4A1E-9CEB-C54C9C6E4028}"/>
    </a:ext>
  </a:extLst>
</a:theme>
</file>

<file path=ppt/theme/themeOverride1.xml><?xml version="1.0" encoding="utf-8"?>
<a:themeOverride xmlns:a="http://schemas.openxmlformats.org/drawingml/2006/main">
  <a:clrScheme name="HGAC-palette">
    <a:dk1>
      <a:srgbClr val="002F47"/>
    </a:dk1>
    <a:lt1>
      <a:sysClr val="window" lastClr="FFFFFF"/>
    </a:lt1>
    <a:dk2>
      <a:srgbClr val="055873"/>
    </a:dk2>
    <a:lt2>
      <a:srgbClr val="25B5AF"/>
    </a:lt2>
    <a:accent1>
      <a:srgbClr val="C6093B"/>
    </a:accent1>
    <a:accent2>
      <a:srgbClr val="002F47"/>
    </a:accent2>
    <a:accent3>
      <a:srgbClr val="055873"/>
    </a:accent3>
    <a:accent4>
      <a:srgbClr val="7AB66F"/>
    </a:accent4>
    <a:accent5>
      <a:srgbClr val="25B5AF"/>
    </a:accent5>
    <a:accent6>
      <a:srgbClr val="EF9021"/>
    </a:accent6>
    <a:hlink>
      <a:srgbClr val="002F47"/>
    </a:hlink>
    <a:folHlink>
      <a:srgbClr val="B4B4B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976B853FD6AA4291B6FE9D942D3A10" ma:contentTypeVersion="11" ma:contentTypeDescription="Create a new document." ma:contentTypeScope="" ma:versionID="8fb3e84de1b6ec124f92d666d7133be7">
  <xsd:schema xmlns:xsd="http://www.w3.org/2001/XMLSchema" xmlns:xs="http://www.w3.org/2001/XMLSchema" xmlns:p="http://schemas.microsoft.com/office/2006/metadata/properties" xmlns:ns2="2c3dcb7a-836a-4e98-8a1c-befbd0c4173f" targetNamespace="http://schemas.microsoft.com/office/2006/metadata/properties" ma:root="true" ma:fieldsID="396ee9fd26c89637466f19402f7c3a3d" ns2:_="">
    <xsd:import namespace="2c3dcb7a-836a-4e98-8a1c-befbd0c417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3dcb7a-836a-4e98-8a1c-befbd0c417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2132D8-07CB-4A07-B28F-7B4BE37A7F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D7E71F-40AB-4C6A-82DF-3D5F1B5C5D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3dcb7a-836a-4e98-8a1c-befbd0c417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47ECFD1-EB65-4364-A242-B287BA6122BB}">
  <ds:schemaRefs>
    <ds:schemaRef ds:uri="http://schemas.microsoft.com/office/2006/metadata/properties"/>
    <ds:schemaRef ds:uri="http://schemas.microsoft.com/office/infopath/2007/PartnerControls"/>
    <ds:schemaRef ds:uri="f23cd73f-1ad4-4c7e-8193-52de67a2e950"/>
    <ds:schemaRef ds:uri="fdc1882d-769b-49bd-b74b-4799441861e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147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Futura Md BT</vt:lpstr>
      <vt:lpstr>Wingdings</vt:lpstr>
      <vt:lpstr>Futura-Bold</vt:lpstr>
      <vt:lpstr>Arial</vt:lpstr>
      <vt:lpstr>Courier New</vt:lpstr>
      <vt:lpstr>Office Theme</vt:lpstr>
      <vt:lpstr>PowerPoint Presentation</vt:lpstr>
      <vt:lpstr>Crime Prevention Through Environmental Design  </vt:lpstr>
      <vt:lpstr>Three Elements of a Crime</vt:lpstr>
      <vt:lpstr>What and how will your Main Street be used?</vt:lpstr>
      <vt:lpstr>CPTED: Where Do I Find a Specialist?</vt:lpstr>
      <vt:lpstr>How to Reach 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Garber, Keith</dc:creator>
  <cp:lastModifiedBy>Riley, Justin</cp:lastModifiedBy>
  <cp:revision>152</cp:revision>
  <dcterms:created xsi:type="dcterms:W3CDTF">2022-05-09T15:22:20Z</dcterms:created>
  <dcterms:modified xsi:type="dcterms:W3CDTF">2025-10-13T20:06:48Z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0x010100E7976B853FD6AA4291B6FE9D942D3A10</vt:lpwstr>
  </property>
</Properties>
</file>