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7023100" cy="9309100"/>
  <p:embeddedFontLst>
    <p:embeddedFont>
      <p:font typeface="Futura Bk BT" panose="020B0502020204020303"/>
      <p:regular r:id="rId16"/>
      <p:italic r:id="rId17"/>
    </p:embeddedFont>
    <p:embeddedFont>
      <p:font typeface="Futura Hv BT" panose="020B0702020204020204"/>
      <p:regular r:id="rId18"/>
      <p:italic r:id="rId19"/>
    </p:embeddedFont>
    <p:embeddedFont>
      <p:font typeface="Futura-Bold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7"/>
    <a:srgbClr val="FFEC7C"/>
    <a:srgbClr val="25B5AF"/>
    <a:srgbClr val="055873"/>
    <a:srgbClr val="C6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9" autoAdjust="0"/>
  </p:normalViewPr>
  <p:slideViewPr>
    <p:cSldViewPr snapToGrid="0">
      <p:cViewPr varScale="1">
        <p:scale>
          <a:sx n="108" d="100"/>
          <a:sy n="108" d="100"/>
        </p:scale>
        <p:origin x="4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n, Stephen" userId="3d45b3b4-ce74-48de-a8cc-644a36866bb8" providerId="ADAL" clId="{A11BEDAB-0AB3-45DB-A964-8958FF8FD62E}"/>
    <pc:docChg chg="modSld">
      <pc:chgData name="Keen, Stephen" userId="3d45b3b4-ce74-48de-a8cc-644a36866bb8" providerId="ADAL" clId="{A11BEDAB-0AB3-45DB-A964-8958FF8FD62E}" dt="2025-01-16T20:33:21" v="2" actId="20577"/>
      <pc:docMkLst>
        <pc:docMk/>
      </pc:docMkLst>
      <pc:sldChg chg="modSp mod">
        <pc:chgData name="Keen, Stephen" userId="3d45b3b4-ce74-48de-a8cc-644a36866bb8" providerId="ADAL" clId="{A11BEDAB-0AB3-45DB-A964-8958FF8FD62E}" dt="2025-01-16T20:33:21" v="2" actId="20577"/>
        <pc:sldMkLst>
          <pc:docMk/>
          <pc:sldMk cId="4096777360" sldId="274"/>
        </pc:sldMkLst>
        <pc:spChg chg="mod">
          <ac:chgData name="Keen, Stephen" userId="3d45b3b4-ce74-48de-a8cc-644a36866bb8" providerId="ADAL" clId="{A11BEDAB-0AB3-45DB-A964-8958FF8FD62E}" dt="2025-01-16T20:33:21" v="2" actId="20577"/>
          <ac:spMkLst>
            <pc:docMk/>
            <pc:sldMk cId="4096777360" sldId="274"/>
            <ac:spMk id="5" creationId="{88F4F179-204D-4AEF-B02F-E91C5E4305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78B08-09D5-468E-BD5A-7960CC6EF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8F998-E325-434D-BC75-7C0F989F6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BECDD2-485A-4D9C-AD18-D8867352E77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9F75C-4634-4FA7-BC2D-D547FC69D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C40B-F32A-4285-8740-B65DC61CF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5E623-CE9C-444E-9B4E-96E43A32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4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A3CB-55DD-4FC6-9C06-118EEFF0756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BE00-9FD5-4B1E-809B-85BA4E0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2BE00-9FD5-4B1E-809B-85BA4E091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Again this is for information only.   Here is my contact information if you have any questions or need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82EF5-1186-47EA-A8A8-A41E01713D11}"/>
              </a:ext>
            </a:extLst>
          </p:cNvPr>
          <p:cNvSpPr/>
          <p:nvPr userDrawn="1"/>
        </p:nvSpPr>
        <p:spPr>
          <a:xfrm>
            <a:off x="0" y="4003021"/>
            <a:ext cx="12192000" cy="2293925"/>
          </a:xfrm>
          <a:prstGeom prst="rect">
            <a:avLst/>
          </a:prstGeom>
          <a:solidFill>
            <a:srgbClr val="002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44" y="5662549"/>
            <a:ext cx="5280453" cy="55708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657896E-7EC0-488F-9174-45F8E755F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1195-6674-740C-C817-B47A1A4EB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utura-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defRPr/>
            </a:lvl1pPr>
            <a:lvl2pPr marL="798513" indent="-2254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393B8-655A-376D-77B4-1086CEBFD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>
            <a:lvl1pPr marL="341313" indent="-341313">
              <a:defRPr/>
            </a:lvl1pPr>
            <a:lvl2pPr marL="798513" indent="-22860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AA573AB-145E-43DB-80BA-CC396230DD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05C58-4574-1EA2-9C02-32219DE0B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BA0D-469E-4510-8712-A3DA601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6899-6C7B-4E69-B78B-DFE1D128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10411"/>
            <a:ext cx="4870622" cy="435133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79EF-687D-4DD7-B733-4FEC8F83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72" y="1610411"/>
            <a:ext cx="4870622" cy="435133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79A9B-F29F-E040-CB1B-23F4A52E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6D9FAF-18A4-44FA-8B19-23D7BDB95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8AE1-6E63-4A67-AE88-ECF74820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482" y="1321090"/>
            <a:ext cx="50381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522D-4A54-41F8-A627-6B7CE38F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82" y="2145002"/>
            <a:ext cx="5038173" cy="368458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4D3E-548A-4EDE-B3E5-0D238E46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2655" y="1321090"/>
            <a:ext cx="592302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E5D4-91B8-4F71-82CA-998F866D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2655" y="2145002"/>
            <a:ext cx="5923026" cy="368458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EF9C3-5A5D-4640-9179-CFAC6907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-24714"/>
            <a:ext cx="1108195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6A426F1-C242-4D09-8A4F-0A31BF8B2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AF11-8A2C-B19F-79DD-6BDE0BD4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6E480-708E-FC07-98F3-59A578832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B6FDC-4C13-4B2E-AD8D-2041D7C56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E6F9BC0-5C0D-41F3-B708-D0E4BD134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460126-A9C9-EAC4-BA61-2EE71A848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59BEB-1991-BAE1-3752-90FAC996A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B6FDC-4C13-4B2E-AD8D-2041D7C56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23F8AB2-D9F2-4561-BD86-F6E6CB36F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809C6-0FF9-9714-054E-A0C671650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78346B-5266-4DDB-88C3-D20B26CC8C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74C45-7EF0-C7AE-EBE4-29E193DC6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Futura-Bold" pitchFamily="2" charset="0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1pPr>
      <a:lvl2pPr marL="7985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70155"/>
            <a:ext cx="12192000" cy="959194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4200" dirty="0">
                <a:latin typeface="Futura Hv BT"/>
              </a:rPr>
              <a:t>Item 11: Safety Performance Measures and Proposed Measures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A4705-FD88-0B7B-69E5-3FD79C0CF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21CAE-AD77-D60B-E698-C504D3358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2D18-B7F0-6C67-4B32-170C7202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4D05-BC0F-5E69-2901-02A20E56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137" y="1325461"/>
            <a:ext cx="9957732" cy="4278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buClrTx/>
            </a:pPr>
            <a:r>
              <a:rPr lang="en-US" sz="1800" dirty="0"/>
              <a:t>The Houston-Galveston Area Council and Texas Department of Transportation are required to annually submit safety performance measures to the Federal Highway Administration.</a:t>
            </a:r>
          </a:p>
          <a:p>
            <a:pPr marL="798195" lvl="1" indent="-340995"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The MPO supports the State’s Safety Performance Measures.</a:t>
            </a:r>
          </a:p>
          <a:p>
            <a:pPr marL="457200" lvl="1" indent="0">
              <a:buClrTx/>
              <a:buNone/>
            </a:pPr>
            <a:endParaRPr lang="en-US" sz="1800" dirty="0"/>
          </a:p>
          <a:p>
            <a:pPr marL="340995" indent="-340995">
              <a:buClrTx/>
            </a:pPr>
            <a:r>
              <a:rPr lang="en-US" sz="1800" dirty="0"/>
              <a:t>The five safety performance measures are listed below:</a:t>
            </a:r>
          </a:p>
          <a:p>
            <a:pPr marL="798195" lvl="1">
              <a:lnSpc>
                <a:spcPct val="150000"/>
              </a:lnSpc>
              <a:buClrTx/>
              <a:buFont typeface="Wingdings" panose="020F0302020204030204"/>
              <a:buChar char="§"/>
            </a:pPr>
            <a:r>
              <a:rPr lang="en-US" sz="1800" dirty="0"/>
              <a:t>Number of Fatalities</a:t>
            </a:r>
          </a:p>
          <a:p>
            <a:pPr marL="798195" lvl="1">
              <a:lnSpc>
                <a:spcPct val="150000"/>
              </a:lnSpc>
              <a:buClrTx/>
              <a:buFont typeface="Wingdings" panose="020F0302020204030204"/>
              <a:buChar char="§"/>
            </a:pPr>
            <a:r>
              <a:rPr lang="en-US" sz="1800" dirty="0"/>
              <a:t>Rate of Fatalities (per 100 million vehicle miles traveled)</a:t>
            </a:r>
          </a:p>
          <a:p>
            <a:pPr marL="798195" lvl="1">
              <a:lnSpc>
                <a:spcPct val="150000"/>
              </a:lnSpc>
              <a:buClrTx/>
              <a:buFont typeface="Wingdings" panose="020F0302020204030204"/>
              <a:buChar char="§"/>
            </a:pPr>
            <a:r>
              <a:rPr lang="en-US" sz="1800" dirty="0"/>
              <a:t>Number of Serious Injuries</a:t>
            </a:r>
          </a:p>
          <a:p>
            <a:pPr marL="798195" lvl="1">
              <a:lnSpc>
                <a:spcPct val="150000"/>
              </a:lnSpc>
              <a:buClrTx/>
              <a:buFont typeface="Wingdings" panose="020F0302020204030204"/>
              <a:buChar char="§"/>
            </a:pPr>
            <a:r>
              <a:rPr lang="en-US" sz="1800" dirty="0"/>
              <a:t>Rate of Serious Injuries (per 100 million vehicle miles traveled)</a:t>
            </a:r>
          </a:p>
          <a:p>
            <a:pPr marL="798195" lvl="1">
              <a:lnSpc>
                <a:spcPct val="150000"/>
              </a:lnSpc>
              <a:buClrTx/>
              <a:buFont typeface="Wingdings" panose="020F0302020204030204"/>
              <a:buChar char="§"/>
            </a:pPr>
            <a:r>
              <a:rPr lang="en-US" sz="1800" dirty="0"/>
              <a:t>Number of non-motorized fatalities and serious injuries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C5C90-DD4F-F50D-BDBA-0428156A1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0C0C-1E07-C960-AB49-9295BE15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2024 Performance Proposed Measures v. Actuals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FED435-E1BC-D077-5A69-F10A38034F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57380" y="1596730"/>
          <a:ext cx="6945099" cy="312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033">
                  <a:extLst>
                    <a:ext uri="{9D8B030D-6E8A-4147-A177-3AD203B41FA5}">
                      <a16:colId xmlns:a16="http://schemas.microsoft.com/office/drawing/2014/main" val="1199183247"/>
                    </a:ext>
                  </a:extLst>
                </a:gridCol>
                <a:gridCol w="2315033">
                  <a:extLst>
                    <a:ext uri="{9D8B030D-6E8A-4147-A177-3AD203B41FA5}">
                      <a16:colId xmlns:a16="http://schemas.microsoft.com/office/drawing/2014/main" val="4081499042"/>
                    </a:ext>
                  </a:extLst>
                </a:gridCol>
                <a:gridCol w="2315033">
                  <a:extLst>
                    <a:ext uri="{9D8B030D-6E8A-4147-A177-3AD203B41FA5}">
                      <a16:colId xmlns:a16="http://schemas.microsoft.com/office/drawing/2014/main" val="1447901705"/>
                    </a:ext>
                  </a:extLst>
                </a:gridCol>
              </a:tblGrid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 Proposed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 Actuals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72668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Fatalities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97166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Fatality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055425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Serious Injuries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34068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Serious Injury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07500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Non-motorized fatalities and serious 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2280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D6C59-B6DD-E9FC-F75A-F9ACB6273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4838-9677-DA8D-27CE-BA56ECBE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Fatalities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BC37F-A211-C627-9061-462ED388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17" y="1228423"/>
            <a:ext cx="9360818" cy="48971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0AB94-73C4-F604-3346-789736779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88CC-4EE5-3AA3-91BD-690018E3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Serious Injuries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A586-F3FE-87FA-5224-700F0476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94" y="1228423"/>
            <a:ext cx="9710812" cy="48346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302FD-4AB0-BDF8-0D9F-379FC1A9D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F414-79C7-A057-1983-C739CBF4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22842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Non-Motorized Fatalities and Serious Injuries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E7E3-229D-CF5B-41EA-BB0145D0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46" y="1228423"/>
            <a:ext cx="9543908" cy="47760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80089-2267-0DF0-5401-81C0DB2AB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0C0C-1E07-C960-AB49-9295BE15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Performance Proposed Measures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FED435-E1BC-D077-5A69-F10A38034F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49513" y="1614486"/>
          <a:ext cx="9260134" cy="236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7">
                  <a:extLst>
                    <a:ext uri="{9D8B030D-6E8A-4147-A177-3AD203B41FA5}">
                      <a16:colId xmlns:a16="http://schemas.microsoft.com/office/drawing/2014/main" val="1199183247"/>
                    </a:ext>
                  </a:extLst>
                </a:gridCol>
                <a:gridCol w="4630067">
                  <a:extLst>
                    <a:ext uri="{9D8B030D-6E8A-4147-A177-3AD203B41FA5}">
                      <a16:colId xmlns:a16="http://schemas.microsoft.com/office/drawing/2014/main" val="4081499042"/>
                    </a:ext>
                  </a:extLst>
                </a:gridCol>
              </a:tblGrid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72668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Fatalities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97166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Fatality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055425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Serious Injuries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34068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Serious Injury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07500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Non-motorized fatalities and serious 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280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BB45D-73C2-FD0F-B1A8-4107ACFD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AB94-B1E3-A181-17EE-A4BE71BA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we doing? What do we plan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CDC8-0916-C94E-649A-406DC1F7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99" y="1340527"/>
            <a:ext cx="10203402" cy="4953741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sz="2000" b="1"/>
              <a:t>Current</a:t>
            </a:r>
          </a:p>
          <a:p>
            <a:r>
              <a:rPr lang="en-US" sz="2000"/>
              <a:t>Transportation Safety Committee</a:t>
            </a:r>
          </a:p>
          <a:p>
            <a:r>
              <a:rPr lang="en-US" sz="2000"/>
              <a:t>Tow and Go</a:t>
            </a:r>
          </a:p>
          <a:p>
            <a:r>
              <a:rPr lang="en-US" sz="2000"/>
              <a:t>$30m annual safety project funds</a:t>
            </a:r>
          </a:p>
          <a:p>
            <a:r>
              <a:rPr lang="en-US" sz="2000"/>
              <a:t>Vision Zero Policy</a:t>
            </a:r>
          </a:p>
          <a:p>
            <a:r>
              <a:rPr lang="en-US" sz="2000"/>
              <a:t>Road Safety Audits (RSAs)</a:t>
            </a:r>
          </a:p>
          <a:p>
            <a:r>
              <a:rPr lang="en-US" sz="2000"/>
              <a:t>ITS Architecture Update</a:t>
            </a:r>
          </a:p>
          <a:p>
            <a:r>
              <a:rPr lang="en-US" sz="2000"/>
              <a:t>Hurricane Evacuation</a:t>
            </a:r>
          </a:p>
          <a:p>
            <a:r>
              <a:rPr lang="en-US" sz="2000"/>
              <a:t>Safety programs</a:t>
            </a:r>
          </a:p>
          <a:p>
            <a:pPr lvl="1"/>
            <a:r>
              <a:rPr lang="en-US" sz="1800"/>
              <a:t>Regional Safety Campaign</a:t>
            </a:r>
          </a:p>
          <a:p>
            <a:pPr lvl="1"/>
            <a:r>
              <a:rPr lang="en-US" sz="1800"/>
              <a:t>Teen Driver Safety</a:t>
            </a:r>
          </a:p>
          <a:p>
            <a:pPr lvl="1"/>
            <a:r>
              <a:rPr lang="en-US" sz="1800"/>
              <a:t>Youth Traffic Safety</a:t>
            </a:r>
          </a:p>
          <a:p>
            <a:pPr marL="0" indent="0" algn="ctr">
              <a:buNone/>
            </a:pPr>
            <a:endParaRPr lang="en-US" sz="2000" b="1"/>
          </a:p>
          <a:p>
            <a:pPr marL="0" indent="0" algn="ctr">
              <a:buNone/>
            </a:pPr>
            <a:r>
              <a:rPr lang="en-US" sz="2000" b="1"/>
              <a:t>Going Forward</a:t>
            </a:r>
          </a:p>
          <a:p>
            <a:r>
              <a:rPr lang="en-US" sz="2000"/>
              <a:t>Safety Action Plans</a:t>
            </a:r>
          </a:p>
          <a:p>
            <a:r>
              <a:rPr lang="en-US" sz="2000"/>
              <a:t>State of Safety Report Revamp</a:t>
            </a:r>
          </a:p>
          <a:p>
            <a:r>
              <a:rPr lang="en-US" sz="2000"/>
              <a:t>Congestion Management Plan</a:t>
            </a:r>
          </a:p>
          <a:p>
            <a:r>
              <a:rPr lang="en-US" sz="2000"/>
              <a:t>2050 Regional Transportation Plan</a:t>
            </a:r>
          </a:p>
          <a:p>
            <a:r>
              <a:rPr lang="en-US" sz="2000"/>
              <a:t>Safety Updates to TAC/TPC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3E163-5711-16B5-EEEE-1A8E5F6D0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927F-D35B-4621-8525-F0C26354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Questions/Comments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746D-8DD3-40C7-87F4-12273D7E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31" y="1228423"/>
            <a:ext cx="9638505" cy="4738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2770" indent="-457200">
              <a:lnSpc>
                <a:spcPct val="150000"/>
              </a:lnSpc>
              <a:buClrTx/>
            </a:pPr>
            <a:r>
              <a:rPr lang="en-US" sz="2200" b="1"/>
              <a:t>Stephen Keen</a:t>
            </a:r>
            <a:endParaRPr lang="en-US"/>
          </a:p>
          <a:p>
            <a:pPr marL="1029970" lvl="1" indent="-457200">
              <a:lnSpc>
                <a:spcPct val="150000"/>
              </a:lnSpc>
              <a:buClrTx/>
            </a:pPr>
            <a:r>
              <a:rPr lang="en-US" sz="2200"/>
              <a:t>Senior Planner</a:t>
            </a:r>
          </a:p>
          <a:p>
            <a:pPr marL="1029970" lvl="1" indent="-457200">
              <a:lnSpc>
                <a:spcPct val="150000"/>
              </a:lnSpc>
              <a:buClrTx/>
            </a:pPr>
            <a:r>
              <a:rPr lang="en-US" sz="2200" u="sng"/>
              <a:t>stephen.keen@h-gac.com </a:t>
            </a:r>
          </a:p>
          <a:p>
            <a:pPr marL="1029970" lvl="1" indent="-457200">
              <a:lnSpc>
                <a:spcPct val="150000"/>
              </a:lnSpc>
              <a:buClrTx/>
            </a:pPr>
            <a:r>
              <a:rPr lang="en-US" sz="2200"/>
              <a:t>713-993-4574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340995" indent="-34099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6A193-31E2-53B3-8888-7578ACEF3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8-v1.potx" id="{168C5D7E-7BE7-446B-9363-64D11E5AAE14}" vid="{D0F3308C-920E-4930-A863-6EC800132F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964c94-1cec-4b5c-96a8-005392ea8f45" xsi:nil="true"/>
    <lcf76f155ced4ddcb4097134ff3c332f xmlns="5f461c78-32f1-47b5-a124-a47e2a87b4a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845C68BAFC54B9E8187B2D0AF4E41" ma:contentTypeVersion="12" ma:contentTypeDescription="Create a new document." ma:contentTypeScope="" ma:versionID="e74fc57a6403fdd808f5d0c7e549ed93">
  <xsd:schema xmlns:xsd="http://www.w3.org/2001/XMLSchema" xmlns:xs="http://www.w3.org/2001/XMLSchema" xmlns:p="http://schemas.microsoft.com/office/2006/metadata/properties" xmlns:ns2="5f461c78-32f1-47b5-a124-a47e2a87b4a6" xmlns:ns3="e3964c94-1cec-4b5c-96a8-005392ea8f45" targetNamespace="http://schemas.microsoft.com/office/2006/metadata/properties" ma:root="true" ma:fieldsID="0b5b700b14b20c1fa815bdb85b540c58" ns2:_="" ns3:_="">
    <xsd:import namespace="5f461c78-32f1-47b5-a124-a47e2a87b4a6"/>
    <xsd:import namespace="e3964c94-1cec-4b5c-96a8-005392ea8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1c78-32f1-47b5-a124-a47e2a87b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a090e69-68ed-4240-a6f3-2772c3616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64c94-1cec-4b5c-96a8-005392ea8f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5084c4d-023a-4c52-a327-b023797e84ad}" ma:internalName="TaxCatchAll" ma:showField="CatchAllData" ma:web="e3964c94-1cec-4b5c-96a8-005392ea8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1DA41-AA81-4C44-A38E-7A306D3F4A69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e3964c94-1cec-4b5c-96a8-005392ea8f45"/>
    <ds:schemaRef ds:uri="5f461c78-32f1-47b5-a124-a47e2a87b4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45F70C-BCE1-465E-B085-9790EF227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F950D-8663-4E9C-985C-A932D84C2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61c78-32f1-47b5-a124-a47e2a87b4a6"/>
    <ds:schemaRef ds:uri="e3964c94-1cec-4b5c-96a8-005392ea8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hgacmpo-slide-template-2018-v1</Template>
  <TotalTime>67</TotalTime>
  <Words>278</Words>
  <Application>Microsoft Office PowerPoint</Application>
  <PresentationFormat>Widescreen</PresentationFormat>
  <Paragraphs>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Futura-Bold</vt:lpstr>
      <vt:lpstr>Calibri</vt:lpstr>
      <vt:lpstr>Futura Hv BT</vt:lpstr>
      <vt:lpstr>Wingdings</vt:lpstr>
      <vt:lpstr>Arial</vt:lpstr>
      <vt:lpstr>Futura Bk BT</vt:lpstr>
      <vt:lpstr>Courier New</vt:lpstr>
      <vt:lpstr>Office Theme</vt:lpstr>
      <vt:lpstr>Item 11: Safety Performance Measures and Proposed Measures</vt:lpstr>
      <vt:lpstr>Background</vt:lpstr>
      <vt:lpstr>2024 Performance Proposed Measures v. Actuals</vt:lpstr>
      <vt:lpstr>Fatalities </vt:lpstr>
      <vt:lpstr>Serious Injuries</vt:lpstr>
      <vt:lpstr>Non-Motorized Fatalities and Serious Injuries</vt:lpstr>
      <vt:lpstr>2025 Performance Proposed Measures</vt:lpstr>
      <vt:lpstr>What are we doing? What do we plan to do?</vt:lpstr>
      <vt:lpstr>Questions/Comments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Garber, Keith</dc:creator>
  <cp:lastModifiedBy>Keen, Stephen</cp:lastModifiedBy>
  <cp:revision>26</cp:revision>
  <cp:lastPrinted>2017-12-07T14:32:31Z</cp:lastPrinted>
  <dcterms:created xsi:type="dcterms:W3CDTF">2022-05-16T13:00:46Z</dcterms:created>
  <dcterms:modified xsi:type="dcterms:W3CDTF">2025-01-16T20:33:26Z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0x01010034A845C68BAFC54B9E8187B2D0AF4E41</vt:lpwstr>
  </property>
  <property fmtid="{D5CDD505-2E9C-101B-9397-08002B2CF9AE}" pid="3" name="_dlc_DocIdItemGuid">
    <vt:lpwstr>4d4cf185-850c-400c-8193-00ab431bbfe3</vt:lpwstr>
  </property>
  <property fmtid="{D5CDD505-2E9C-101B-9397-08002B2CF9AE}" pid="4" name="MediaServiceImageTags">
    <vt:lpwstr/>
  </property>
</Properties>
</file>