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86" r:id="rId4"/>
    <p:sldId id="291" r:id="rId5"/>
    <p:sldId id="290" r:id="rId6"/>
    <p:sldId id="287" r:id="rId7"/>
    <p:sldId id="278" r:id="rId8"/>
    <p:sldId id="292" r:id="rId9"/>
    <p:sldId id="293" r:id="rId10"/>
    <p:sldId id="294" r:id="rId11"/>
    <p:sldId id="288" r:id="rId12"/>
    <p:sldId id="260" r:id="rId13"/>
    <p:sldId id="289" r:id="rId14"/>
    <p:sldId id="296" r:id="rId15"/>
    <p:sldId id="295"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B3B"/>
    <a:srgbClr val="377F35"/>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87457" autoAdjust="0"/>
  </p:normalViewPr>
  <p:slideViewPr>
    <p:cSldViewPr snapToGrid="0">
      <p:cViewPr varScale="1">
        <p:scale>
          <a:sx n="64" d="100"/>
          <a:sy n="64" d="100"/>
        </p:scale>
        <p:origin x="105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6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3FB2778-81BF-439C-A5AE-9D9EB201B92E}" type="datetimeFigureOut">
              <a:rPr lang="en-US" smtClean="0"/>
              <a:t>2/17/2017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FEBF9A0-F990-4737-8E5C-54E86AC88164}" type="slidenum">
              <a:rPr lang="en-US" smtClean="0"/>
              <a:t>‹#›</a:t>
            </a:fld>
            <a:endParaRPr lang="en-US"/>
          </a:p>
        </p:txBody>
      </p:sp>
    </p:spTree>
    <p:extLst>
      <p:ext uri="{BB962C8B-B14F-4D97-AF65-F5344CB8AC3E}">
        <p14:creationId xmlns:p14="http://schemas.microsoft.com/office/powerpoint/2010/main" val="311439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2</a:t>
            </a:fld>
            <a:endParaRPr lang="en-US"/>
          </a:p>
        </p:txBody>
      </p:sp>
    </p:spTree>
    <p:extLst>
      <p:ext uri="{BB962C8B-B14F-4D97-AF65-F5344CB8AC3E}">
        <p14:creationId xmlns:p14="http://schemas.microsoft.com/office/powerpoint/2010/main" val="182275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12</a:t>
            </a:fld>
            <a:endParaRPr lang="en-US"/>
          </a:p>
        </p:txBody>
      </p:sp>
    </p:spTree>
    <p:extLst>
      <p:ext uri="{BB962C8B-B14F-4D97-AF65-F5344CB8AC3E}">
        <p14:creationId xmlns:p14="http://schemas.microsoft.com/office/powerpoint/2010/main" val="328757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13</a:t>
            </a:fld>
            <a:endParaRPr lang="en-US"/>
          </a:p>
        </p:txBody>
      </p:sp>
    </p:spTree>
    <p:extLst>
      <p:ext uri="{BB962C8B-B14F-4D97-AF65-F5344CB8AC3E}">
        <p14:creationId xmlns:p14="http://schemas.microsoft.com/office/powerpoint/2010/main" val="95064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14</a:t>
            </a:fld>
            <a:endParaRPr lang="en-US"/>
          </a:p>
        </p:txBody>
      </p:sp>
    </p:spTree>
    <p:extLst>
      <p:ext uri="{BB962C8B-B14F-4D97-AF65-F5344CB8AC3E}">
        <p14:creationId xmlns:p14="http://schemas.microsoft.com/office/powerpoint/2010/main" val="56543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15</a:t>
            </a:fld>
            <a:endParaRPr lang="en-US"/>
          </a:p>
        </p:txBody>
      </p:sp>
    </p:spTree>
    <p:extLst>
      <p:ext uri="{BB962C8B-B14F-4D97-AF65-F5344CB8AC3E}">
        <p14:creationId xmlns:p14="http://schemas.microsoft.com/office/powerpoint/2010/main" val="280884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3</a:t>
            </a:fld>
            <a:endParaRPr lang="en-US"/>
          </a:p>
        </p:txBody>
      </p:sp>
    </p:spTree>
    <p:extLst>
      <p:ext uri="{BB962C8B-B14F-4D97-AF65-F5344CB8AC3E}">
        <p14:creationId xmlns:p14="http://schemas.microsoft.com/office/powerpoint/2010/main" val="1867667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5</a:t>
            </a:fld>
            <a:endParaRPr lang="en-US"/>
          </a:p>
        </p:txBody>
      </p:sp>
    </p:spTree>
    <p:extLst>
      <p:ext uri="{BB962C8B-B14F-4D97-AF65-F5344CB8AC3E}">
        <p14:creationId xmlns:p14="http://schemas.microsoft.com/office/powerpoint/2010/main" val="405886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6</a:t>
            </a:fld>
            <a:endParaRPr lang="en-US"/>
          </a:p>
        </p:txBody>
      </p:sp>
    </p:spTree>
    <p:extLst>
      <p:ext uri="{BB962C8B-B14F-4D97-AF65-F5344CB8AC3E}">
        <p14:creationId xmlns:p14="http://schemas.microsoft.com/office/powerpoint/2010/main" val="285371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7</a:t>
            </a:fld>
            <a:endParaRPr lang="en-US"/>
          </a:p>
        </p:txBody>
      </p:sp>
    </p:spTree>
    <p:extLst>
      <p:ext uri="{BB962C8B-B14F-4D97-AF65-F5344CB8AC3E}">
        <p14:creationId xmlns:p14="http://schemas.microsoft.com/office/powerpoint/2010/main" val="102636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8</a:t>
            </a:fld>
            <a:endParaRPr lang="en-US"/>
          </a:p>
        </p:txBody>
      </p:sp>
    </p:spTree>
    <p:extLst>
      <p:ext uri="{BB962C8B-B14F-4D97-AF65-F5344CB8AC3E}">
        <p14:creationId xmlns:p14="http://schemas.microsoft.com/office/powerpoint/2010/main" val="313326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9</a:t>
            </a:fld>
            <a:endParaRPr lang="en-US"/>
          </a:p>
        </p:txBody>
      </p:sp>
    </p:spTree>
    <p:extLst>
      <p:ext uri="{BB962C8B-B14F-4D97-AF65-F5344CB8AC3E}">
        <p14:creationId xmlns:p14="http://schemas.microsoft.com/office/powerpoint/2010/main" val="62231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10</a:t>
            </a:fld>
            <a:endParaRPr lang="en-US"/>
          </a:p>
        </p:txBody>
      </p:sp>
    </p:spTree>
    <p:extLst>
      <p:ext uri="{BB962C8B-B14F-4D97-AF65-F5344CB8AC3E}">
        <p14:creationId xmlns:p14="http://schemas.microsoft.com/office/powerpoint/2010/main" val="71809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BF9A0-F990-4737-8E5C-54E86AC88164}" type="slidenum">
              <a:rPr lang="en-US" smtClean="0"/>
              <a:t>11</a:t>
            </a:fld>
            <a:endParaRPr lang="en-US"/>
          </a:p>
        </p:txBody>
      </p:sp>
    </p:spTree>
    <p:extLst>
      <p:ext uri="{BB962C8B-B14F-4D97-AF65-F5344CB8AC3E}">
        <p14:creationId xmlns:p14="http://schemas.microsoft.com/office/powerpoint/2010/main" val="25819241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025" y="1575280"/>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361025" y="4187964"/>
            <a:ext cx="9144000" cy="80128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7" name="Picture 2" descr="https://pbs.twimg.com/profile_images/576142403410661376/3Dx3nKjo.jpe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44" b="38397"/>
          <a:stretch/>
        </p:blipFill>
        <p:spPr bwMode="auto">
          <a:xfrm>
            <a:off x="8396036" y="1350196"/>
            <a:ext cx="2428847" cy="762708"/>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fld id="{C599E10C-8289-43FE-AC8D-AA411C770C9B}" type="datetime1">
              <a:rPr lang="en-US" smtClean="0"/>
              <a:t>2/17/2017</a:t>
            </a:fld>
            <a:endParaRPr lang="en-US"/>
          </a:p>
        </p:txBody>
      </p:sp>
      <p:sp>
        <p:nvSpPr>
          <p:cNvPr id="9" name="Footer Placeholder 8"/>
          <p:cNvSpPr>
            <a:spLocks noGrp="1"/>
          </p:cNvSpPr>
          <p:nvPr>
            <p:ph type="ftr" sz="quarter" idx="11"/>
          </p:nvPr>
        </p:nvSpPr>
        <p:spPr/>
        <p:txBody>
          <a:bodyPr/>
          <a:lstStyle/>
          <a:p>
            <a:r>
              <a:rPr lang="en-US" dirty="0" smtClean="0"/>
              <a:t>Company Confidential.  All Rights Reserved. </a:t>
            </a:r>
            <a:endParaRPr lang="en-US" dirty="0"/>
          </a:p>
        </p:txBody>
      </p:sp>
      <p:sp>
        <p:nvSpPr>
          <p:cNvPr id="10" name="Slide Number Placeholder 9"/>
          <p:cNvSpPr>
            <a:spLocks noGrp="1"/>
          </p:cNvSpPr>
          <p:nvPr>
            <p:ph type="sldNum" sz="quarter" idx="12"/>
          </p:nvPr>
        </p:nvSpPr>
        <p:spPr>
          <a:xfrm>
            <a:off x="9448800" y="6492874"/>
            <a:ext cx="2743200" cy="365125"/>
          </a:xfrm>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6674559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3BAF6B-A2B5-45F6-A8EE-C891AD65F42C}" type="datetime1">
              <a:rPr lang="en-US" smtClean="0"/>
              <a:t>2/17/2017</a:t>
            </a:fld>
            <a:endParaRPr lang="en-US"/>
          </a:p>
        </p:txBody>
      </p:sp>
      <p:sp>
        <p:nvSpPr>
          <p:cNvPr id="5" name="Footer Placeholder 4"/>
          <p:cNvSpPr>
            <a:spLocks noGrp="1"/>
          </p:cNvSpPr>
          <p:nvPr>
            <p:ph type="ftr" sz="quarter" idx="11"/>
          </p:nvPr>
        </p:nvSpPr>
        <p:spPr/>
        <p:txBody>
          <a:bodyPr/>
          <a:lstStyle/>
          <a:p>
            <a:r>
              <a:rPr lang="en-US" smtClean="0"/>
              <a:t>Company Confidential.  All Rights Reserved. </a:t>
            </a:r>
            <a:endParaRPr lang="en-US"/>
          </a:p>
        </p:txBody>
      </p:sp>
      <p:sp>
        <p:nvSpPr>
          <p:cNvPr id="6" name="Slide Number Placeholder 5"/>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67844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3EDB6-AE5D-42A2-9000-DCA2CAAD9E1A}" type="datetime1">
              <a:rPr lang="en-US" smtClean="0"/>
              <a:t>2/17/2017</a:t>
            </a:fld>
            <a:endParaRPr lang="en-US"/>
          </a:p>
        </p:txBody>
      </p:sp>
      <p:sp>
        <p:nvSpPr>
          <p:cNvPr id="5" name="Footer Placeholder 4"/>
          <p:cNvSpPr>
            <a:spLocks noGrp="1"/>
          </p:cNvSpPr>
          <p:nvPr>
            <p:ph type="ftr" sz="quarter" idx="11"/>
          </p:nvPr>
        </p:nvSpPr>
        <p:spPr/>
        <p:txBody>
          <a:bodyPr/>
          <a:lstStyle/>
          <a:p>
            <a:r>
              <a:rPr lang="en-US" smtClean="0"/>
              <a:t>Company Confidential.  All Rights Reserved. </a:t>
            </a:r>
            <a:endParaRPr lang="en-US"/>
          </a:p>
        </p:txBody>
      </p:sp>
      <p:sp>
        <p:nvSpPr>
          <p:cNvPr id="6" name="Slide Number Placeholder 5"/>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277306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B9C9DE-4B84-4160-A504-1CE808B3D3F0}" type="datetime1">
              <a:rPr lang="en-US" smtClean="0"/>
              <a:t>2/17/2017</a:t>
            </a:fld>
            <a:endParaRPr lang="en-US" dirty="0"/>
          </a:p>
        </p:txBody>
      </p:sp>
      <p:sp>
        <p:nvSpPr>
          <p:cNvPr id="5" name="Footer Placeholder 4"/>
          <p:cNvSpPr>
            <a:spLocks noGrp="1"/>
          </p:cNvSpPr>
          <p:nvPr>
            <p:ph type="ftr" sz="quarter" idx="11"/>
          </p:nvPr>
        </p:nvSpPr>
        <p:spPr>
          <a:xfrm>
            <a:off x="0" y="6527799"/>
            <a:ext cx="12192000" cy="330201"/>
          </a:xfrm>
        </p:spPr>
        <p:txBody>
          <a:bodyPr/>
          <a:lstStyle>
            <a:lvl1pPr>
              <a:defRPr sz="800"/>
            </a:lvl1pPr>
          </a:lstStyle>
          <a:p>
            <a:r>
              <a:rPr lang="en-US" dirty="0" smtClean="0"/>
              <a:t>Company Confidential.  All Rights Reserved. </a:t>
            </a:r>
          </a:p>
        </p:txBody>
      </p:sp>
      <p:sp>
        <p:nvSpPr>
          <p:cNvPr id="6" name="Slide Number Placeholder 5"/>
          <p:cNvSpPr>
            <a:spLocks noGrp="1"/>
          </p:cNvSpPr>
          <p:nvPr>
            <p:ph type="sldNum" sz="quarter" idx="12"/>
          </p:nvPr>
        </p:nvSpPr>
        <p:spPr>
          <a:xfrm>
            <a:off x="9448800" y="6491738"/>
            <a:ext cx="2743200" cy="365125"/>
          </a:xfrm>
        </p:spPr>
        <p:txBody>
          <a:bodyPr/>
          <a:lstStyle/>
          <a:p>
            <a:fld id="{E7C80F92-CA9A-4B82-BCBF-57EAC604A2AF}" type="slidenum">
              <a:rPr lang="en-US" smtClean="0"/>
              <a:t>‹#›</a:t>
            </a:fld>
            <a:endParaRPr lang="en-US"/>
          </a:p>
        </p:txBody>
      </p:sp>
      <p:pic>
        <p:nvPicPr>
          <p:cNvPr id="11" name="Picture 2" descr="https://pbs.twimg.com/profile_images/576142403410661376/3Dx3nKjo.jpe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44" b="38397"/>
          <a:stretch/>
        </p:blipFill>
        <p:spPr bwMode="auto">
          <a:xfrm>
            <a:off x="9274184" y="365125"/>
            <a:ext cx="2428847" cy="76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27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E9136C-51E4-48DA-9308-99BD40DF7106}" type="datetime1">
              <a:rPr lang="en-US" smtClean="0"/>
              <a:t>2/17/2017</a:t>
            </a:fld>
            <a:endParaRPr lang="en-US"/>
          </a:p>
        </p:txBody>
      </p:sp>
      <p:sp>
        <p:nvSpPr>
          <p:cNvPr id="5" name="Footer Placeholder 4"/>
          <p:cNvSpPr>
            <a:spLocks noGrp="1"/>
          </p:cNvSpPr>
          <p:nvPr>
            <p:ph type="ftr" sz="quarter" idx="11"/>
          </p:nvPr>
        </p:nvSpPr>
        <p:spPr/>
        <p:txBody>
          <a:bodyPr/>
          <a:lstStyle/>
          <a:p>
            <a:r>
              <a:rPr lang="en-US" dirty="0" smtClean="0"/>
              <a:t>Company Confidential.  All Rights Reserved. </a:t>
            </a:r>
          </a:p>
        </p:txBody>
      </p:sp>
      <p:sp>
        <p:nvSpPr>
          <p:cNvPr id="6" name="Slide Number Placeholder 5"/>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2391877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2B0D4-BDDF-4573-A13C-ED2CD1B03734}" type="datetime1">
              <a:rPr lang="en-US" smtClean="0"/>
              <a:t>2/17/2017</a:t>
            </a:fld>
            <a:endParaRPr lang="en-US"/>
          </a:p>
        </p:txBody>
      </p:sp>
      <p:sp>
        <p:nvSpPr>
          <p:cNvPr id="6" name="Footer Placeholder 5"/>
          <p:cNvSpPr>
            <a:spLocks noGrp="1"/>
          </p:cNvSpPr>
          <p:nvPr>
            <p:ph type="ftr" sz="quarter" idx="11"/>
          </p:nvPr>
        </p:nvSpPr>
        <p:spPr/>
        <p:txBody>
          <a:bodyPr/>
          <a:lstStyle/>
          <a:p>
            <a:r>
              <a:rPr lang="en-US" smtClean="0"/>
              <a:t>Company Confidential.  All Rights Reserved. </a:t>
            </a:r>
            <a:endParaRPr lang="en-US"/>
          </a:p>
        </p:txBody>
      </p:sp>
      <p:sp>
        <p:nvSpPr>
          <p:cNvPr id="7" name="Slide Number Placeholder 6"/>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1176672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52459-8D71-4FD6-B24A-D3243B6A18BD}" type="datetime1">
              <a:rPr lang="en-US" smtClean="0"/>
              <a:t>2/17/2017</a:t>
            </a:fld>
            <a:endParaRPr lang="en-US"/>
          </a:p>
        </p:txBody>
      </p:sp>
      <p:sp>
        <p:nvSpPr>
          <p:cNvPr id="8" name="Footer Placeholder 7"/>
          <p:cNvSpPr>
            <a:spLocks noGrp="1"/>
          </p:cNvSpPr>
          <p:nvPr>
            <p:ph type="ftr" sz="quarter" idx="11"/>
          </p:nvPr>
        </p:nvSpPr>
        <p:spPr/>
        <p:txBody>
          <a:bodyPr/>
          <a:lstStyle/>
          <a:p>
            <a:r>
              <a:rPr lang="en-US" smtClean="0"/>
              <a:t>Company Confidential.  All Rights Reserved. </a:t>
            </a:r>
            <a:endParaRPr lang="en-US"/>
          </a:p>
        </p:txBody>
      </p:sp>
      <p:sp>
        <p:nvSpPr>
          <p:cNvPr id="9" name="Slide Number Placeholder 8"/>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30844681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1ABC5C-A764-4899-BBEC-3B21133EA380}" type="datetime1">
              <a:rPr lang="en-US" smtClean="0"/>
              <a:t>2/17/2017</a:t>
            </a:fld>
            <a:endParaRPr lang="en-US"/>
          </a:p>
        </p:txBody>
      </p:sp>
      <p:sp>
        <p:nvSpPr>
          <p:cNvPr id="4" name="Footer Placeholder 3"/>
          <p:cNvSpPr>
            <a:spLocks noGrp="1"/>
          </p:cNvSpPr>
          <p:nvPr>
            <p:ph type="ftr" sz="quarter" idx="11"/>
          </p:nvPr>
        </p:nvSpPr>
        <p:spPr/>
        <p:txBody>
          <a:bodyPr/>
          <a:lstStyle/>
          <a:p>
            <a:r>
              <a:rPr lang="en-US" smtClean="0"/>
              <a:t>Company Confidential.  All Rights Reserved. </a:t>
            </a:r>
            <a:endParaRPr lang="en-US"/>
          </a:p>
        </p:txBody>
      </p:sp>
      <p:sp>
        <p:nvSpPr>
          <p:cNvPr id="5" name="Slide Number Placeholder 4"/>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86022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5518-4BA7-468F-9528-F9A51095CDCF}" type="datetime1">
              <a:rPr lang="en-US" smtClean="0"/>
              <a:t>2/17/2017</a:t>
            </a:fld>
            <a:endParaRPr lang="en-US"/>
          </a:p>
        </p:txBody>
      </p:sp>
      <p:sp>
        <p:nvSpPr>
          <p:cNvPr id="3" name="Footer Placeholder 2"/>
          <p:cNvSpPr>
            <a:spLocks noGrp="1"/>
          </p:cNvSpPr>
          <p:nvPr>
            <p:ph type="ftr" sz="quarter" idx="11"/>
          </p:nvPr>
        </p:nvSpPr>
        <p:spPr/>
        <p:txBody>
          <a:bodyPr/>
          <a:lstStyle/>
          <a:p>
            <a:r>
              <a:rPr lang="en-US" smtClean="0"/>
              <a:t>Company Confidential.  All Rights Reserved. </a:t>
            </a:r>
            <a:endParaRPr lang="en-US"/>
          </a:p>
        </p:txBody>
      </p:sp>
      <p:sp>
        <p:nvSpPr>
          <p:cNvPr id="4" name="Slide Number Placeholder 3"/>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248492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5E4F2-00B1-4E5C-816C-70FB3776D9DA}" type="datetime1">
              <a:rPr lang="en-US" smtClean="0"/>
              <a:t>2/17/2017</a:t>
            </a:fld>
            <a:endParaRPr lang="en-US"/>
          </a:p>
        </p:txBody>
      </p:sp>
      <p:sp>
        <p:nvSpPr>
          <p:cNvPr id="6" name="Footer Placeholder 5"/>
          <p:cNvSpPr>
            <a:spLocks noGrp="1"/>
          </p:cNvSpPr>
          <p:nvPr>
            <p:ph type="ftr" sz="quarter" idx="11"/>
          </p:nvPr>
        </p:nvSpPr>
        <p:spPr/>
        <p:txBody>
          <a:bodyPr/>
          <a:lstStyle/>
          <a:p>
            <a:r>
              <a:rPr lang="en-US" smtClean="0"/>
              <a:t>Company Confidential.  All Rights Reserved. </a:t>
            </a:r>
            <a:endParaRPr lang="en-US"/>
          </a:p>
        </p:txBody>
      </p:sp>
      <p:sp>
        <p:nvSpPr>
          <p:cNvPr id="7" name="Slide Number Placeholder 6"/>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2255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99364-5065-458E-B7AE-1CFFA4845FD9}" type="datetime1">
              <a:rPr lang="en-US" smtClean="0"/>
              <a:t>2/17/2017</a:t>
            </a:fld>
            <a:endParaRPr lang="en-US"/>
          </a:p>
        </p:txBody>
      </p:sp>
      <p:sp>
        <p:nvSpPr>
          <p:cNvPr id="6" name="Footer Placeholder 5"/>
          <p:cNvSpPr>
            <a:spLocks noGrp="1"/>
          </p:cNvSpPr>
          <p:nvPr>
            <p:ph type="ftr" sz="quarter" idx="11"/>
          </p:nvPr>
        </p:nvSpPr>
        <p:spPr/>
        <p:txBody>
          <a:bodyPr/>
          <a:lstStyle/>
          <a:p>
            <a:r>
              <a:rPr lang="en-US" smtClean="0"/>
              <a:t>Company Confidential.  All Rights Reserved. </a:t>
            </a:r>
            <a:endParaRPr lang="en-US"/>
          </a:p>
        </p:txBody>
      </p:sp>
      <p:sp>
        <p:nvSpPr>
          <p:cNvPr id="7" name="Slide Number Placeholder 6"/>
          <p:cNvSpPr>
            <a:spLocks noGrp="1"/>
          </p:cNvSpPr>
          <p:nvPr>
            <p:ph type="sldNum" sz="quarter" idx="12"/>
          </p:nvPr>
        </p:nvSpPr>
        <p:spPr/>
        <p:txBody>
          <a:bodyPr/>
          <a:lstStyle/>
          <a:p>
            <a:fld id="{E7C80F92-CA9A-4B82-BCBF-57EAC604A2AF}" type="slidenum">
              <a:rPr lang="en-US" smtClean="0"/>
              <a:t>‹#›</a:t>
            </a:fld>
            <a:endParaRPr lang="en-US"/>
          </a:p>
        </p:txBody>
      </p:sp>
    </p:spTree>
    <p:extLst>
      <p:ext uri="{BB962C8B-B14F-4D97-AF65-F5344CB8AC3E}">
        <p14:creationId xmlns:p14="http://schemas.microsoft.com/office/powerpoint/2010/main" val="275845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E0123-E5E3-43B9-AD8B-1283357B8732}" type="datetime1">
              <a:rPr lang="en-US" smtClean="0"/>
              <a:t>2/17/2017</a:t>
            </a:fld>
            <a:endParaRPr lang="en-US"/>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Company Confidential.  All Rights Reserved. </a:t>
            </a:r>
            <a:endParaRPr lang="en-US" dirty="0"/>
          </a:p>
        </p:txBody>
      </p:sp>
      <p:sp>
        <p:nvSpPr>
          <p:cNvPr id="6" name="Slide Number Placeholder 5"/>
          <p:cNvSpPr>
            <a:spLocks noGrp="1"/>
          </p:cNvSpPr>
          <p:nvPr>
            <p:ph type="sldNum" sz="quarter" idx="4"/>
          </p:nvPr>
        </p:nvSpPr>
        <p:spPr>
          <a:xfrm>
            <a:off x="9448800"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80F92-CA9A-4B82-BCBF-57EAC604A2AF}" type="slidenum">
              <a:rPr lang="en-US" smtClean="0"/>
              <a:t>‹#›</a:t>
            </a:fld>
            <a:endParaRPr lang="en-US"/>
          </a:p>
        </p:txBody>
      </p:sp>
    </p:spTree>
    <p:extLst>
      <p:ext uri="{BB962C8B-B14F-4D97-AF65-F5344CB8AC3E}">
        <p14:creationId xmlns:p14="http://schemas.microsoft.com/office/powerpoint/2010/main" val="1603228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burns@strategicmaterial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suppliers@strategicmaterials.com" TargetMode="External"/><Relationship Id="rId4" Type="http://schemas.openxmlformats.org/officeDocument/2006/relationships/hyperlink" Target="mailto:jprice@strategicmaterial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0125" y="1562580"/>
            <a:ext cx="9144000" cy="2387600"/>
          </a:xfrm>
        </p:spPr>
        <p:txBody>
          <a:bodyPr>
            <a:normAutofit/>
          </a:bodyPr>
          <a:lstStyle/>
          <a:p>
            <a:pPr algn="l"/>
            <a:r>
              <a:rPr lang="en-US" sz="7200" dirty="0" smtClean="0">
                <a:latin typeface="Tw Cen MT" panose="020B0602020104020603" pitchFamily="34" charset="0"/>
              </a:rPr>
              <a:t>Recycling Glass</a:t>
            </a:r>
            <a:endParaRPr lang="en-US" sz="7200" spc="3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56325" y="3785080"/>
            <a:ext cx="9144000" cy="801286"/>
          </a:xfrm>
        </p:spPr>
        <p:txBody>
          <a:bodyPr>
            <a:normAutofit/>
          </a:bodyPr>
          <a:lstStyle/>
          <a:p>
            <a:pPr algn="l"/>
            <a:r>
              <a:rPr lang="en-US" sz="2800" dirty="0" smtClean="0">
                <a:solidFill>
                  <a:srgbClr val="99BB3B"/>
                </a:solidFill>
                <a:latin typeface="Tw Cen MT" panose="020B0602020104020603" pitchFamily="34" charset="0"/>
              </a:rPr>
              <a:t>Our single stream challenge</a:t>
            </a:r>
            <a:endParaRPr lang="en-US" sz="2800" dirty="0">
              <a:solidFill>
                <a:srgbClr val="99BB3B"/>
              </a:solidFill>
              <a:latin typeface="Tw Cen MT" panose="020B0602020104020603" pitchFamily="34" charset="0"/>
            </a:endParaRPr>
          </a:p>
        </p:txBody>
      </p:sp>
    </p:spTree>
    <p:extLst>
      <p:ext uri="{BB962C8B-B14F-4D97-AF65-F5344CB8AC3E}">
        <p14:creationId xmlns:p14="http://schemas.microsoft.com/office/powerpoint/2010/main" val="423864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5495925" cy="1325563"/>
          </a:xfrm>
        </p:spPr>
        <p:txBody>
          <a:bodyPr/>
          <a:lstStyle/>
          <a:p>
            <a:r>
              <a:rPr lang="en-US" dirty="0" smtClean="0">
                <a:latin typeface="Tw Cen MT" panose="020B0602020104020603" pitchFamily="34" charset="0"/>
              </a:rPr>
              <a:t>Glass Specifications</a:t>
            </a:r>
            <a:endParaRPr lang="en-US" sz="4200" dirty="0">
              <a:latin typeface="Tw Cen MT" panose="020B0602020104020603" pitchFamily="34" charset="0"/>
            </a:endParaRPr>
          </a:p>
        </p:txBody>
      </p:sp>
      <p:sp>
        <p:nvSpPr>
          <p:cNvPr id="1042" name="Footer Placeholder 1041"/>
          <p:cNvSpPr>
            <a:spLocks noGrp="1"/>
          </p:cNvSpPr>
          <p:nvPr>
            <p:ph type="ftr" sz="quarter" idx="11"/>
          </p:nvPr>
        </p:nvSpPr>
        <p:spPr/>
        <p:txBody>
          <a:bodyPr/>
          <a:lstStyle/>
          <a:p>
            <a:r>
              <a:rPr lang="en-US" dirty="0" smtClean="0"/>
              <a:t>Company Confidential.  All Rights Reserved. </a:t>
            </a:r>
          </a:p>
        </p:txBody>
      </p:sp>
      <p:sp>
        <p:nvSpPr>
          <p:cNvPr id="4" name="Slide Number Placeholder 3"/>
          <p:cNvSpPr>
            <a:spLocks noGrp="1"/>
          </p:cNvSpPr>
          <p:nvPr>
            <p:ph type="sldNum" sz="quarter" idx="12"/>
          </p:nvPr>
        </p:nvSpPr>
        <p:spPr/>
        <p:txBody>
          <a:bodyPr/>
          <a:lstStyle/>
          <a:p>
            <a:fld id="{E7C80F92-CA9A-4B82-BCBF-57EAC604A2AF}" type="slidenum">
              <a:rPr lang="en-US" smtClean="0"/>
              <a:t>10</a:t>
            </a:fld>
            <a:endParaRPr lang="en-US"/>
          </a:p>
        </p:txBody>
      </p:sp>
      <p:sp>
        <p:nvSpPr>
          <p:cNvPr id="49" name="Content Placeholder 2"/>
          <p:cNvSpPr>
            <a:spLocks noGrp="1"/>
          </p:cNvSpPr>
          <p:nvPr>
            <p:ph idx="1"/>
          </p:nvPr>
        </p:nvSpPr>
        <p:spPr>
          <a:xfrm>
            <a:off x="913613" y="1797103"/>
            <a:ext cx="4431384" cy="4514056"/>
          </a:xfrm>
        </p:spPr>
        <p:txBody>
          <a:bodyPr>
            <a:normAutofit/>
          </a:bodyPr>
          <a:lstStyle/>
          <a:p>
            <a:pPr marL="0" indent="0">
              <a:buNone/>
            </a:pPr>
            <a:r>
              <a:rPr lang="en-US" sz="2400" dirty="0">
                <a:latin typeface="Tw Cen MT" panose="020B0602020104020603" pitchFamily="34" charset="0"/>
              </a:rPr>
              <a:t>Industry specifications are a key component of our business. It is critical that our product meet or exceed the standards set by each of our manufacturing clients. Want to supply glass for our markets? Learn more about their specifications:</a:t>
            </a:r>
            <a:endParaRPr lang="en-US" sz="2000" dirty="0">
              <a:latin typeface="Tw Cen MT" panose="020B06020201040206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54001892"/>
              </p:ext>
            </p:extLst>
          </p:nvPr>
        </p:nvGraphicFramePr>
        <p:xfrm>
          <a:off x="5816337" y="1510879"/>
          <a:ext cx="6080292" cy="4453441"/>
        </p:xfrm>
        <a:graphic>
          <a:graphicData uri="http://schemas.openxmlformats.org/drawingml/2006/table">
            <a:tbl>
              <a:tblPr/>
              <a:tblGrid>
                <a:gridCol w="1520073">
                  <a:extLst>
                    <a:ext uri="{9D8B030D-6E8A-4147-A177-3AD203B41FA5}">
                      <a16:colId xmlns:a16="http://schemas.microsoft.com/office/drawing/2014/main" val="20000"/>
                    </a:ext>
                  </a:extLst>
                </a:gridCol>
                <a:gridCol w="1520073">
                  <a:extLst>
                    <a:ext uri="{9D8B030D-6E8A-4147-A177-3AD203B41FA5}">
                      <a16:colId xmlns:a16="http://schemas.microsoft.com/office/drawing/2014/main" val="20001"/>
                    </a:ext>
                  </a:extLst>
                </a:gridCol>
                <a:gridCol w="1520073">
                  <a:extLst>
                    <a:ext uri="{9D8B030D-6E8A-4147-A177-3AD203B41FA5}">
                      <a16:colId xmlns:a16="http://schemas.microsoft.com/office/drawing/2014/main" val="20002"/>
                    </a:ext>
                  </a:extLst>
                </a:gridCol>
                <a:gridCol w="1520073">
                  <a:extLst>
                    <a:ext uri="{9D8B030D-6E8A-4147-A177-3AD203B41FA5}">
                      <a16:colId xmlns:a16="http://schemas.microsoft.com/office/drawing/2014/main" val="20003"/>
                    </a:ext>
                  </a:extLst>
                </a:gridCol>
              </a:tblGrid>
              <a:tr h="246963">
                <a:tc>
                  <a:txBody>
                    <a:bodyPr/>
                    <a:lstStyle/>
                    <a:p>
                      <a:pPr algn="l"/>
                      <a:r>
                        <a:rPr lang="en-US" sz="900" b="1" dirty="0">
                          <a:effectLst/>
                          <a:latin typeface="Roboto Slab" pitchFamily="2" charset="0"/>
                        </a:rPr>
                        <a:t>Criteria</a:t>
                      </a:r>
                      <a:endParaRPr lang="en-US" sz="900" dirty="0">
                        <a:effectLst/>
                        <a:latin typeface="Roboto Slab" pitchFamily="2" charset="0"/>
                      </a:endParaRP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a:r>
                        <a:rPr lang="en-US" sz="900" b="1">
                          <a:effectLst/>
                          <a:latin typeface="Roboto Slab" pitchFamily="2" charset="0"/>
                        </a:rPr>
                        <a:t>Description</a:t>
                      </a:r>
                      <a:endParaRPr lang="en-US" sz="900">
                        <a:effectLst/>
                        <a:latin typeface="Roboto Slab" pitchFamily="2" charset="0"/>
                      </a:endParaRP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a:r>
                        <a:rPr lang="en-US" sz="900" b="1">
                          <a:effectLst/>
                          <a:latin typeface="Roboto Slab" pitchFamily="2" charset="0"/>
                        </a:rPr>
                        <a:t>Examples</a:t>
                      </a:r>
                      <a:endParaRPr lang="en-US" sz="900">
                        <a:effectLst/>
                        <a:latin typeface="Roboto Slab" pitchFamily="2" charset="0"/>
                      </a:endParaRP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a:r>
                        <a:rPr lang="en-US" sz="900" b="1">
                          <a:effectLst/>
                          <a:latin typeface="Roboto Slab" pitchFamily="2" charset="0"/>
                        </a:rPr>
                        <a:t>Target</a:t>
                      </a:r>
                      <a:endParaRPr lang="en-US" sz="900">
                        <a:effectLst/>
                        <a:latin typeface="Roboto Slab" pitchFamily="2" charset="0"/>
                      </a:endParaRP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538462">
                <a:tc>
                  <a:txBody>
                    <a:bodyPr/>
                    <a:lstStyle/>
                    <a:p>
                      <a:pPr algn="l"/>
                      <a:r>
                        <a:rPr lang="en-US" sz="900" dirty="0">
                          <a:effectLst/>
                        </a:rPr>
                        <a:t>NGR</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dirty="0">
                          <a:effectLst/>
                        </a:rPr>
                        <a:t>Non-Glass-Residual found in municipal recycling program</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Paper, Plastic, Aluminum, steel</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10% Maximum</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392712">
                <a:tc>
                  <a:txBody>
                    <a:bodyPr/>
                    <a:lstStyle/>
                    <a:p>
                      <a:pPr algn="l"/>
                      <a:r>
                        <a:rPr lang="en-US" sz="900">
                          <a:effectLst/>
                        </a:rPr>
                        <a:t>U/S</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dirty="0">
                          <a:effectLst/>
                        </a:rPr>
                        <a:t>Undersize Glass particles &lt; 3/8” (or &lt; </a:t>
                      </a:r>
                      <a:r>
                        <a:rPr lang="en-US" sz="900" dirty="0" smtClean="0">
                          <a:effectLst/>
                        </a:rPr>
                        <a:t>1/4”*)</a:t>
                      </a:r>
                      <a:endParaRPr lang="en-US" sz="900" dirty="0">
                        <a:effectLst/>
                      </a:endParaRP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dirty="0">
                          <a:effectLst/>
                        </a:rPr>
                        <a:t>Mixed color glass particles</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12% Maximum</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246963">
                <a:tc gridSpan="3">
                  <a:txBody>
                    <a:bodyPr/>
                    <a:lstStyle/>
                    <a:p>
                      <a:pPr algn="l"/>
                      <a:r>
                        <a:rPr lang="en-US" sz="900">
                          <a:effectLst/>
                          <a:latin typeface="Roboto Slab" pitchFamily="2" charset="0"/>
                        </a:rPr>
                        <a:t>Other Criteria</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hMerge="1">
                  <a:txBody>
                    <a:bodyPr/>
                    <a:lstStyle/>
                    <a:p>
                      <a:endParaRPr lang="en-US"/>
                    </a:p>
                  </a:txBody>
                  <a:tcPr/>
                </a:tc>
                <a:tc hMerge="1">
                  <a:txBody>
                    <a:bodyPr/>
                    <a:lstStyle/>
                    <a:p>
                      <a:endParaRPr lang="en-US"/>
                    </a:p>
                  </a:txBody>
                  <a:tcPr/>
                </a:tc>
                <a:tc>
                  <a:txBody>
                    <a:bodyPr/>
                    <a:lstStyle/>
                    <a:p>
                      <a:pPr algn="l"/>
                      <a:r>
                        <a:rPr lang="en-US" sz="900" b="1">
                          <a:effectLst/>
                          <a:latin typeface="Roboto Slab" pitchFamily="2" charset="0"/>
                        </a:rPr>
                        <a:t>Target</a:t>
                      </a:r>
                      <a:endParaRPr lang="en-US" sz="900">
                        <a:effectLst/>
                        <a:latin typeface="Roboto Slab" pitchFamily="2" charset="0"/>
                      </a:endParaRP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3"/>
                  </a:ext>
                </a:extLst>
              </a:tr>
              <a:tr h="392712">
                <a:tc>
                  <a:txBody>
                    <a:bodyPr/>
                    <a:lstStyle/>
                    <a:p>
                      <a:pPr algn="l"/>
                      <a:r>
                        <a:rPr lang="en-US" sz="900">
                          <a:effectLst/>
                        </a:rPr>
                        <a:t>Ceramics</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Broken bits of household ceramic</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Dinner plates, mugs, cups</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dirty="0" smtClean="0">
                          <a:effectLst/>
                        </a:rPr>
                        <a:t>2% </a:t>
                      </a:r>
                      <a:r>
                        <a:rPr lang="en-US" sz="900" dirty="0">
                          <a:effectLst/>
                        </a:rPr>
                        <a:t>Maximum</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538462">
                <a:tc>
                  <a:txBody>
                    <a:bodyPr/>
                    <a:lstStyle/>
                    <a:p>
                      <a:pPr algn="l"/>
                      <a:r>
                        <a:rPr lang="en-US" sz="900">
                          <a:effectLst/>
                        </a:rPr>
                        <a:t>Color</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Flint, Amber, Green(s) &amp; other</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Food containers, beer bottles, wine/ soda bottles</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20-50%</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r h="392712">
                <a:tc>
                  <a:txBody>
                    <a:bodyPr/>
                    <a:lstStyle/>
                    <a:p>
                      <a:pPr algn="l"/>
                      <a:r>
                        <a:rPr lang="en-US" sz="900">
                          <a:effectLst/>
                        </a:rPr>
                        <a:t>Moisture</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Excessive water mixed with glass**</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Rain, snow, ice</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5% Maximum</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6"/>
                  </a:ext>
                </a:extLst>
              </a:tr>
              <a:tr h="1704455">
                <a:tc>
                  <a:txBody>
                    <a:bodyPr/>
                    <a:lstStyle/>
                    <a:p>
                      <a:pPr algn="l"/>
                      <a:r>
                        <a:rPr lang="en-US" sz="900">
                          <a:effectLst/>
                        </a:rPr>
                        <a:t>Excluded Waste</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Other, possibly hazardous waste</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a:effectLst/>
                        </a:rPr>
                        <a:t>Any glass ceramic blends, such as PyroCeram or Neoceram, mirror, leaded glass or any CRT glass, batteries, medical waste, or any radioactive, volatile, corrosive, bio-hazardous, toxic, or hazardous material as defined by applicable law</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900" dirty="0">
                          <a:effectLst/>
                        </a:rPr>
                        <a:t>0% (Zero</a:t>
                      </a:r>
                    </a:p>
                  </a:txBody>
                  <a:tcPr marL="49447" marR="49447" marT="49447" marB="49447"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Rectangle 5"/>
          <p:cNvSpPr/>
          <p:nvPr/>
        </p:nvSpPr>
        <p:spPr>
          <a:xfrm>
            <a:off x="5748748" y="1051258"/>
            <a:ext cx="3700052" cy="369332"/>
          </a:xfrm>
          <a:prstGeom prst="rect">
            <a:avLst/>
          </a:prstGeom>
        </p:spPr>
        <p:txBody>
          <a:bodyPr wrap="none">
            <a:spAutoFit/>
          </a:bodyPr>
          <a:lstStyle/>
          <a:p>
            <a:r>
              <a:rPr lang="en-US" b="1" dirty="0">
                <a:solidFill>
                  <a:srgbClr val="4A3C31"/>
                </a:solidFill>
                <a:latin typeface="Lato" panose="020F0502020204030203" pitchFamily="34" charset="0"/>
              </a:rPr>
              <a:t>3-MIX Single Stream Specification</a:t>
            </a:r>
            <a:endParaRPr lang="en-US" b="1" i="0" dirty="0">
              <a:solidFill>
                <a:srgbClr val="4A3C31"/>
              </a:solidFill>
              <a:effectLst/>
              <a:latin typeface="Lato" panose="020F0502020204030203" pitchFamily="34" charset="0"/>
            </a:endParaRPr>
          </a:p>
        </p:txBody>
      </p:sp>
      <p:sp>
        <p:nvSpPr>
          <p:cNvPr id="3" name="Rectangle 2"/>
          <p:cNvSpPr/>
          <p:nvPr/>
        </p:nvSpPr>
        <p:spPr>
          <a:xfrm>
            <a:off x="1799772" y="5946538"/>
            <a:ext cx="6096000" cy="435889"/>
          </a:xfrm>
          <a:prstGeom prst="rect">
            <a:avLst/>
          </a:prstGeom>
        </p:spPr>
        <p:txBody>
          <a:bodyPr>
            <a:spAutoFit/>
          </a:bodyPr>
          <a:lstStyle/>
          <a:p>
            <a:pPr>
              <a:lnSpc>
                <a:spcPct val="115000"/>
              </a:lnSpc>
            </a:pPr>
            <a:r>
              <a:rPr lang="en-US" sz="1000" b="1" dirty="0">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Calibri" panose="020F0502020204030204" pitchFamily="34" charset="0"/>
                <a:ea typeface="Calibri" panose="020F0502020204030204" pitchFamily="34" charset="0"/>
                <a:cs typeface="Times New Roman" panose="02020603050405020304" pitchFamily="18" charset="0"/>
              </a:rPr>
              <a:t>Undersize target depending on plant’s capabilities</a:t>
            </a:r>
          </a:p>
          <a:p>
            <a:pPr>
              <a:lnSpc>
                <a:spcPct val="115000"/>
              </a:lnSpc>
            </a:pPr>
            <a:r>
              <a:rPr lang="en-US" sz="1000" b="1" dirty="0" smtClean="0">
                <a:latin typeface="Calibri" panose="020F0502020204030204" pitchFamily="34" charset="0"/>
                <a:ea typeface="Calibri" panose="020F0502020204030204" pitchFamily="34" charset="0"/>
                <a:cs typeface="Times New Roman" panose="02020603050405020304" pitchFamily="18" charset="0"/>
              </a:rPr>
              <a:t>**</a:t>
            </a:r>
            <a:r>
              <a:rPr lang="en-US" sz="1000" dirty="0">
                <a:latin typeface="Calibri" panose="020F0502020204030204" pitchFamily="34" charset="0"/>
                <a:ea typeface="Calibri" panose="020F0502020204030204" pitchFamily="34" charset="0"/>
                <a:cs typeface="Times New Roman" panose="02020603050405020304" pitchFamily="18" charset="0"/>
              </a:rPr>
              <a:t>See Additional Description in Moisture Definitions above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733931" y="6079626"/>
            <a:ext cx="6096000" cy="375487"/>
          </a:xfrm>
          <a:prstGeom prst="rect">
            <a:avLst/>
          </a:prstGeom>
        </p:spPr>
        <p:txBody>
          <a:bodyPr>
            <a:spAutoFit/>
          </a:bodyPr>
          <a:lstStyle/>
          <a:p>
            <a:pPr>
              <a:lnSpc>
                <a:spcPct val="115000"/>
              </a:lnSpc>
              <a:spcAft>
                <a:spcPts val="1000"/>
              </a:spcAft>
            </a:pPr>
            <a:r>
              <a:rPr lang="en-US" sz="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WARNING</a:t>
            </a:r>
            <a:r>
              <a:rPr lang="en-US" sz="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Excluded Waste is NOT acceptable and is subject to immediate rejection.  Examples: batteries, needles, corundum, quartz glass, gypsum, desiccants, and all types of grinding media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26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762" y="6528679"/>
            <a:ext cx="12192000" cy="330201"/>
          </a:xfrm>
        </p:spPr>
        <p:txBody>
          <a:bodyPr/>
          <a:lstStyle/>
          <a:p>
            <a:r>
              <a:rPr lang="en-US" dirty="0" smtClean="0"/>
              <a:t>Company Confidential.  All Rights Reserved. </a:t>
            </a:r>
          </a:p>
        </p:txBody>
      </p:sp>
      <p:sp>
        <p:nvSpPr>
          <p:cNvPr id="5" name="Slide Number Placeholder 4"/>
          <p:cNvSpPr>
            <a:spLocks noGrp="1"/>
          </p:cNvSpPr>
          <p:nvPr>
            <p:ph type="sldNum" sz="quarter" idx="12"/>
          </p:nvPr>
        </p:nvSpPr>
        <p:spPr/>
        <p:txBody>
          <a:bodyPr/>
          <a:lstStyle/>
          <a:p>
            <a:fld id="{E7C80F92-CA9A-4B82-BCBF-57EAC604A2AF}" type="slidenum">
              <a:rPr lang="en-US" smtClean="0"/>
              <a:t>11</a:t>
            </a:fld>
            <a:endParaRPr lang="en-US" dirty="0"/>
          </a:p>
        </p:txBody>
      </p:sp>
      <p:sp>
        <p:nvSpPr>
          <p:cNvPr id="6" name="Rectangle 5"/>
          <p:cNvSpPr/>
          <p:nvPr/>
        </p:nvSpPr>
        <p:spPr>
          <a:xfrm>
            <a:off x="3781424" y="3800475"/>
            <a:ext cx="7696201"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Oval 6"/>
          <p:cNvSpPr/>
          <p:nvPr/>
        </p:nvSpPr>
        <p:spPr>
          <a:xfrm>
            <a:off x="3981450" y="3524250"/>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Oval 7"/>
          <p:cNvSpPr/>
          <p:nvPr/>
        </p:nvSpPr>
        <p:spPr>
          <a:xfrm>
            <a:off x="4229100" y="3524250"/>
            <a:ext cx="152400" cy="152400"/>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Oval 8"/>
          <p:cNvSpPr/>
          <p:nvPr/>
        </p:nvSpPr>
        <p:spPr>
          <a:xfrm>
            <a:off x="4505325" y="3524250"/>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a:off x="4114800" y="3309938"/>
            <a:ext cx="152400" cy="152400"/>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4362450" y="3309938"/>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4229100" y="3095626"/>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4752975" y="3524250"/>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4610100" y="3309938"/>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Oval 14"/>
          <p:cNvSpPr/>
          <p:nvPr/>
        </p:nvSpPr>
        <p:spPr>
          <a:xfrm>
            <a:off x="4495800" y="3107532"/>
            <a:ext cx="152400" cy="152400"/>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Oval 15"/>
          <p:cNvSpPr/>
          <p:nvPr/>
        </p:nvSpPr>
        <p:spPr>
          <a:xfrm>
            <a:off x="4362450" y="2903936"/>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p:cNvSpPr txBox="1"/>
          <p:nvPr/>
        </p:nvSpPr>
        <p:spPr>
          <a:xfrm>
            <a:off x="3900487" y="3875186"/>
            <a:ext cx="1185863" cy="307777"/>
          </a:xfrm>
          <a:prstGeom prst="rect">
            <a:avLst/>
          </a:prstGeom>
          <a:noFill/>
        </p:spPr>
        <p:txBody>
          <a:bodyPr wrap="square" rtlCol="0">
            <a:spAutoFit/>
          </a:bodyPr>
          <a:lstStyle/>
          <a:p>
            <a:r>
              <a:rPr lang="en-US" sz="1400" dirty="0" smtClean="0">
                <a:solidFill>
                  <a:schemeClr val="bg1"/>
                </a:solidFill>
                <a:latin typeface="Tw Cen MT" panose="020B0602020104020603" pitchFamily="34" charset="0"/>
              </a:rPr>
              <a:t>Raw Material</a:t>
            </a:r>
            <a:endParaRPr lang="en-US" sz="1400" dirty="0">
              <a:solidFill>
                <a:schemeClr val="bg1"/>
              </a:solidFill>
              <a:latin typeface="Tw Cen MT" panose="020B0602020104020603" pitchFamily="34" charset="0"/>
            </a:endParaRPr>
          </a:p>
        </p:txBody>
      </p:sp>
      <p:sp>
        <p:nvSpPr>
          <p:cNvPr id="19" name="TextBox 18"/>
          <p:cNvSpPr txBox="1"/>
          <p:nvPr/>
        </p:nvSpPr>
        <p:spPr>
          <a:xfrm>
            <a:off x="5976937" y="3875183"/>
            <a:ext cx="1185863" cy="307777"/>
          </a:xfrm>
          <a:prstGeom prst="rect">
            <a:avLst/>
          </a:prstGeom>
          <a:noFill/>
        </p:spPr>
        <p:txBody>
          <a:bodyPr wrap="square" rtlCol="0">
            <a:spAutoFit/>
          </a:bodyPr>
          <a:lstStyle/>
          <a:p>
            <a:r>
              <a:rPr lang="en-US" sz="1400" dirty="0" smtClean="0">
                <a:solidFill>
                  <a:schemeClr val="bg1"/>
                </a:solidFill>
                <a:latin typeface="Tw Cen MT" panose="020B0602020104020603" pitchFamily="34" charset="0"/>
              </a:rPr>
              <a:t>Processing</a:t>
            </a:r>
            <a:endParaRPr lang="en-US" sz="1400" dirty="0">
              <a:solidFill>
                <a:schemeClr val="bg1"/>
              </a:solidFill>
              <a:latin typeface="Tw Cen MT" panose="020B0602020104020603" pitchFamily="34" charset="0"/>
            </a:endParaRPr>
          </a:p>
        </p:txBody>
      </p:sp>
      <p:sp>
        <p:nvSpPr>
          <p:cNvPr id="20" name="TextBox 19"/>
          <p:cNvSpPr txBox="1"/>
          <p:nvPr/>
        </p:nvSpPr>
        <p:spPr>
          <a:xfrm>
            <a:off x="8062912" y="3875183"/>
            <a:ext cx="1185863" cy="307777"/>
          </a:xfrm>
          <a:prstGeom prst="rect">
            <a:avLst/>
          </a:prstGeom>
          <a:noFill/>
        </p:spPr>
        <p:txBody>
          <a:bodyPr wrap="square" rtlCol="0">
            <a:spAutoFit/>
          </a:bodyPr>
          <a:lstStyle/>
          <a:p>
            <a:r>
              <a:rPr lang="en-US" sz="1400" dirty="0" smtClean="0">
                <a:solidFill>
                  <a:schemeClr val="bg1"/>
                </a:solidFill>
                <a:latin typeface="Tw Cen MT" panose="020B0602020104020603" pitchFamily="34" charset="0"/>
              </a:rPr>
              <a:t>Sorting</a:t>
            </a:r>
            <a:endParaRPr lang="en-US" sz="1400" dirty="0">
              <a:solidFill>
                <a:schemeClr val="bg1"/>
              </a:solidFill>
              <a:latin typeface="Tw Cen MT" panose="020B0602020104020603" pitchFamily="34" charset="0"/>
            </a:endParaRPr>
          </a:p>
        </p:txBody>
      </p:sp>
      <p:sp>
        <p:nvSpPr>
          <p:cNvPr id="21" name="TextBox 20"/>
          <p:cNvSpPr txBox="1"/>
          <p:nvPr/>
        </p:nvSpPr>
        <p:spPr>
          <a:xfrm>
            <a:off x="9913143" y="3875183"/>
            <a:ext cx="1185863" cy="307777"/>
          </a:xfrm>
          <a:prstGeom prst="rect">
            <a:avLst/>
          </a:prstGeom>
          <a:noFill/>
        </p:spPr>
        <p:txBody>
          <a:bodyPr wrap="square" rtlCol="0">
            <a:spAutoFit/>
          </a:bodyPr>
          <a:lstStyle/>
          <a:p>
            <a:r>
              <a:rPr lang="en-US" sz="1400" dirty="0" smtClean="0">
                <a:solidFill>
                  <a:schemeClr val="bg1"/>
                </a:solidFill>
                <a:latin typeface="Tw Cen MT" panose="020B0602020104020603" pitchFamily="34" charset="0"/>
              </a:rPr>
              <a:t>Final Product</a:t>
            </a:r>
            <a:endParaRPr lang="en-US" sz="1400" dirty="0">
              <a:solidFill>
                <a:schemeClr val="bg1"/>
              </a:solidFill>
              <a:latin typeface="Tw Cen MT" panose="020B0602020104020603" pitchFamily="34" charset="0"/>
            </a:endParaRPr>
          </a:p>
        </p:txBody>
      </p:sp>
      <p:sp>
        <p:nvSpPr>
          <p:cNvPr id="22" name="Oval 21"/>
          <p:cNvSpPr/>
          <p:nvPr/>
        </p:nvSpPr>
        <p:spPr>
          <a:xfrm>
            <a:off x="7924800" y="3512344"/>
            <a:ext cx="152400" cy="152400"/>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Oval 22"/>
          <p:cNvSpPr/>
          <p:nvPr/>
        </p:nvSpPr>
        <p:spPr>
          <a:xfrm>
            <a:off x="8172450" y="3512344"/>
            <a:ext cx="152400" cy="152400"/>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a:off x="8448675" y="3512344"/>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Oval 24"/>
          <p:cNvSpPr/>
          <p:nvPr/>
        </p:nvSpPr>
        <p:spPr>
          <a:xfrm>
            <a:off x="8058150" y="3298032"/>
            <a:ext cx="152400" cy="152400"/>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Oval 25"/>
          <p:cNvSpPr/>
          <p:nvPr/>
        </p:nvSpPr>
        <p:spPr>
          <a:xfrm>
            <a:off x="8696325" y="3512344"/>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Oval 26"/>
          <p:cNvSpPr/>
          <p:nvPr/>
        </p:nvSpPr>
        <p:spPr>
          <a:xfrm>
            <a:off x="8553450" y="3298032"/>
            <a:ext cx="152400" cy="15240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8" name="Picture 2" descr="https://pbs.twimg.com/profile_images/576142403410661376/3Dx3nKjo.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144" b="38397"/>
          <a:stretch/>
        </p:blipFill>
        <p:spPr bwMode="auto">
          <a:xfrm>
            <a:off x="2508269" y="3856133"/>
            <a:ext cx="1196956" cy="37586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8841" y="2922987"/>
            <a:ext cx="1246809" cy="1246809"/>
          </a:xfrm>
          <a:prstGeom prst="rect">
            <a:avLst/>
          </a:prstGeom>
          <a:noFill/>
        </p:spPr>
      </p:pic>
      <p:sp>
        <p:nvSpPr>
          <p:cNvPr id="31" name="Oval 30"/>
          <p:cNvSpPr/>
          <p:nvPr/>
        </p:nvSpPr>
        <p:spPr>
          <a:xfrm>
            <a:off x="5962650" y="3195639"/>
            <a:ext cx="135731" cy="13573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2" name="Oval 31"/>
          <p:cNvSpPr/>
          <p:nvPr/>
        </p:nvSpPr>
        <p:spPr>
          <a:xfrm>
            <a:off x="6238875" y="3283744"/>
            <a:ext cx="135731" cy="135731"/>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6134324" y="3084910"/>
            <a:ext cx="135731" cy="135731"/>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Oval 36"/>
          <p:cNvSpPr/>
          <p:nvPr/>
        </p:nvSpPr>
        <p:spPr>
          <a:xfrm>
            <a:off x="6762750" y="3283744"/>
            <a:ext cx="135731" cy="135731"/>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Oval 38"/>
          <p:cNvSpPr/>
          <p:nvPr/>
        </p:nvSpPr>
        <p:spPr>
          <a:xfrm>
            <a:off x="6505575" y="3193257"/>
            <a:ext cx="135731" cy="135731"/>
          </a:xfrm>
          <a:prstGeom prst="ellipse">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1" name="Oval 40"/>
          <p:cNvSpPr/>
          <p:nvPr/>
        </p:nvSpPr>
        <p:spPr>
          <a:xfrm>
            <a:off x="10020300" y="3485555"/>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2" name="Oval 41"/>
          <p:cNvSpPr/>
          <p:nvPr/>
        </p:nvSpPr>
        <p:spPr>
          <a:xfrm>
            <a:off x="10267950" y="3485555"/>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Oval 42"/>
          <p:cNvSpPr/>
          <p:nvPr/>
        </p:nvSpPr>
        <p:spPr>
          <a:xfrm>
            <a:off x="10544175" y="3485555"/>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Oval 43"/>
          <p:cNvSpPr/>
          <p:nvPr/>
        </p:nvSpPr>
        <p:spPr>
          <a:xfrm>
            <a:off x="10153650" y="3271243"/>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Oval 44"/>
          <p:cNvSpPr/>
          <p:nvPr/>
        </p:nvSpPr>
        <p:spPr>
          <a:xfrm>
            <a:off x="10401300" y="3271243"/>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6" name="Oval 45"/>
          <p:cNvSpPr/>
          <p:nvPr/>
        </p:nvSpPr>
        <p:spPr>
          <a:xfrm>
            <a:off x="10277475" y="3056905"/>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7" name="Oval 46"/>
          <p:cNvSpPr/>
          <p:nvPr/>
        </p:nvSpPr>
        <p:spPr>
          <a:xfrm>
            <a:off x="10791825" y="3485555"/>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a:off x="10648950" y="3271243"/>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Oval 48"/>
          <p:cNvSpPr/>
          <p:nvPr/>
        </p:nvSpPr>
        <p:spPr>
          <a:xfrm>
            <a:off x="10544175" y="3068811"/>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Oval 49"/>
          <p:cNvSpPr/>
          <p:nvPr/>
        </p:nvSpPr>
        <p:spPr>
          <a:xfrm>
            <a:off x="10401300" y="2865241"/>
            <a:ext cx="152400" cy="152400"/>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TextBox 50"/>
          <p:cNvSpPr txBox="1"/>
          <p:nvPr/>
        </p:nvSpPr>
        <p:spPr>
          <a:xfrm>
            <a:off x="685317" y="3908104"/>
            <a:ext cx="1809750" cy="338554"/>
          </a:xfrm>
          <a:prstGeom prst="rect">
            <a:avLst/>
          </a:prstGeom>
          <a:noFill/>
        </p:spPr>
        <p:txBody>
          <a:bodyPr wrap="square" rtlCol="0">
            <a:spAutoFit/>
          </a:bodyPr>
          <a:lstStyle/>
          <a:p>
            <a:r>
              <a:rPr lang="en-US" sz="1600" dirty="0" smtClean="0">
                <a:latin typeface="Tw Cen MT" panose="020B0602020104020603" pitchFamily="34" charset="0"/>
              </a:rPr>
              <a:t>SUPPLIER</a:t>
            </a:r>
            <a:endParaRPr lang="en-US" sz="1600" dirty="0">
              <a:latin typeface="Tw Cen MT" panose="020B0602020104020603" pitchFamily="34" charset="0"/>
            </a:endParaRPr>
          </a:p>
        </p:txBody>
      </p:sp>
      <p:sp>
        <p:nvSpPr>
          <p:cNvPr id="54" name="Rectangle 53"/>
          <p:cNvSpPr/>
          <p:nvPr/>
        </p:nvSpPr>
        <p:spPr>
          <a:xfrm>
            <a:off x="895349" y="1509536"/>
            <a:ext cx="10722027" cy="1077218"/>
          </a:xfrm>
          <a:prstGeom prst="rect">
            <a:avLst/>
          </a:prstGeom>
        </p:spPr>
        <p:txBody>
          <a:bodyPr wrap="square">
            <a:spAutoFit/>
          </a:bodyPr>
          <a:lstStyle/>
          <a:p>
            <a:r>
              <a:rPr lang="en-US" sz="1600" dirty="0">
                <a:solidFill>
                  <a:srgbClr val="4A3C31"/>
                </a:solidFill>
                <a:latin typeface="Tw Cen MT" panose="020B0602020104020603" pitchFamily="34" charset="0"/>
              </a:rPr>
              <a:t>As recycling becomes more prevalent in American households, the amount of single stream glass material has become a larger part of our supply base.  </a:t>
            </a:r>
            <a:r>
              <a:rPr lang="en-US" sz="1600" dirty="0" smtClean="0">
                <a:solidFill>
                  <a:srgbClr val="4A3C31"/>
                </a:solidFill>
                <a:latin typeface="Tw Cen MT" panose="020B0602020104020603" pitchFamily="34" charset="0"/>
              </a:rPr>
              <a:t>We perform a sample analysis of the material for to determine glass content and undersize, ceramics, moisture and hazardous wastes.  This allows us to most accurately price the incoming material, giving each supplier a pricing matrix, based on glass content.  </a:t>
            </a:r>
            <a:endParaRPr lang="en-US" sz="1600" dirty="0">
              <a:latin typeface="Tw Cen MT" panose="020B0602020104020603" pitchFamily="34" charset="0"/>
            </a:endParaRPr>
          </a:p>
        </p:txBody>
      </p:sp>
      <p:sp>
        <p:nvSpPr>
          <p:cNvPr id="55" name="Title 1"/>
          <p:cNvSpPr>
            <a:spLocks noGrp="1"/>
          </p:cNvSpPr>
          <p:nvPr>
            <p:ph type="title"/>
          </p:nvPr>
        </p:nvSpPr>
        <p:spPr>
          <a:xfrm>
            <a:off x="838200" y="365125"/>
            <a:ext cx="10515600" cy="1325563"/>
          </a:xfrm>
        </p:spPr>
        <p:txBody>
          <a:bodyPr/>
          <a:lstStyle/>
          <a:p>
            <a:r>
              <a:rPr lang="en-US" dirty="0" smtClean="0">
                <a:latin typeface="Tw Cen MT" panose="020B0602020104020603" pitchFamily="34" charset="0"/>
              </a:rPr>
              <a:t>The Single Stream Challenge</a:t>
            </a:r>
            <a:endParaRPr lang="en-US" dirty="0">
              <a:latin typeface="Tw Cen MT" panose="020B0602020104020603" pitchFamily="34" charset="0"/>
            </a:endParaRPr>
          </a:p>
        </p:txBody>
      </p:sp>
      <p:sp>
        <p:nvSpPr>
          <p:cNvPr id="56" name="TextBox 55"/>
          <p:cNvSpPr txBox="1"/>
          <p:nvPr/>
        </p:nvSpPr>
        <p:spPr>
          <a:xfrm>
            <a:off x="3741945" y="4318405"/>
            <a:ext cx="1735890" cy="600164"/>
          </a:xfrm>
          <a:prstGeom prst="rect">
            <a:avLst/>
          </a:prstGeom>
          <a:noFill/>
        </p:spPr>
        <p:txBody>
          <a:bodyPr wrap="square" rtlCol="0">
            <a:spAutoFit/>
          </a:bodyPr>
          <a:lstStyle/>
          <a:p>
            <a:r>
              <a:rPr lang="en-US" sz="1100" dirty="0" smtClean="0">
                <a:solidFill>
                  <a:schemeClr val="tx1">
                    <a:lumMod val="75000"/>
                    <a:lumOff val="25000"/>
                  </a:schemeClr>
                </a:solidFill>
                <a:latin typeface="Tw Cen MT" panose="020B0602020104020603" pitchFamily="34" charset="0"/>
              </a:rPr>
              <a:t>More non-glass material yields </a:t>
            </a:r>
            <a:r>
              <a:rPr lang="en-US" sz="1100" b="1" dirty="0" smtClean="0">
                <a:solidFill>
                  <a:schemeClr val="tx1">
                    <a:lumMod val="75000"/>
                    <a:lumOff val="25000"/>
                  </a:schemeClr>
                </a:solidFill>
                <a:latin typeface="Tw Cen MT" panose="020B0602020104020603" pitchFamily="34" charset="0"/>
              </a:rPr>
              <a:t>increased disposal costs </a:t>
            </a:r>
            <a:endParaRPr lang="en-US" sz="1100" b="1" dirty="0">
              <a:solidFill>
                <a:schemeClr val="tx1">
                  <a:lumMod val="75000"/>
                  <a:lumOff val="25000"/>
                </a:schemeClr>
              </a:solidFill>
              <a:latin typeface="Tw Cen MT" panose="020B0602020104020603" pitchFamily="34" charset="0"/>
            </a:endParaRPr>
          </a:p>
        </p:txBody>
      </p:sp>
      <p:sp>
        <p:nvSpPr>
          <p:cNvPr id="57" name="TextBox 56"/>
          <p:cNvSpPr txBox="1"/>
          <p:nvPr/>
        </p:nvSpPr>
        <p:spPr>
          <a:xfrm>
            <a:off x="5559920" y="4319765"/>
            <a:ext cx="2049622" cy="600164"/>
          </a:xfrm>
          <a:prstGeom prst="rect">
            <a:avLst/>
          </a:prstGeom>
          <a:noFill/>
        </p:spPr>
        <p:txBody>
          <a:bodyPr wrap="square" rtlCol="0">
            <a:spAutoFit/>
          </a:bodyPr>
          <a:lstStyle/>
          <a:p>
            <a:r>
              <a:rPr lang="en-US" sz="1100" dirty="0" smtClean="0">
                <a:solidFill>
                  <a:schemeClr val="tx1">
                    <a:lumMod val="75000"/>
                    <a:lumOff val="25000"/>
                  </a:schemeClr>
                </a:solidFill>
                <a:latin typeface="Tw Cen MT" panose="020B0602020104020603" pitchFamily="34" charset="0"/>
              </a:rPr>
              <a:t>Separating glass from non-glass items requires more equipment and more processing time.</a:t>
            </a:r>
            <a:endParaRPr lang="en-US" sz="1100" b="1" dirty="0">
              <a:solidFill>
                <a:schemeClr val="tx1">
                  <a:lumMod val="75000"/>
                  <a:lumOff val="25000"/>
                </a:schemeClr>
              </a:solidFill>
              <a:latin typeface="Tw Cen MT" panose="020B0602020104020603" pitchFamily="34" charset="0"/>
            </a:endParaRPr>
          </a:p>
        </p:txBody>
      </p:sp>
      <p:sp>
        <p:nvSpPr>
          <p:cNvPr id="58" name="TextBox 57"/>
          <p:cNvSpPr txBox="1"/>
          <p:nvPr/>
        </p:nvSpPr>
        <p:spPr>
          <a:xfrm>
            <a:off x="7700962" y="4311341"/>
            <a:ext cx="1746904" cy="600164"/>
          </a:xfrm>
          <a:prstGeom prst="rect">
            <a:avLst/>
          </a:prstGeom>
          <a:noFill/>
        </p:spPr>
        <p:txBody>
          <a:bodyPr wrap="square" rtlCol="0">
            <a:spAutoFit/>
          </a:bodyPr>
          <a:lstStyle/>
          <a:p>
            <a:r>
              <a:rPr lang="en-US" sz="1100" dirty="0" smtClean="0">
                <a:solidFill>
                  <a:schemeClr val="tx1">
                    <a:lumMod val="75000"/>
                    <a:lumOff val="25000"/>
                  </a:schemeClr>
                </a:solidFill>
                <a:latin typeface="Tw Cen MT" panose="020B0602020104020603" pitchFamily="34" charset="0"/>
              </a:rPr>
              <a:t>More glass is unrecoverable and color sorting is less accurate. </a:t>
            </a:r>
            <a:endParaRPr lang="en-US" sz="1100" dirty="0">
              <a:solidFill>
                <a:schemeClr val="tx1">
                  <a:lumMod val="75000"/>
                  <a:lumOff val="25000"/>
                </a:schemeClr>
              </a:solidFill>
              <a:latin typeface="Tw Cen MT" panose="020B0602020104020603" pitchFamily="34" charset="0"/>
            </a:endParaRPr>
          </a:p>
        </p:txBody>
      </p:sp>
      <p:sp>
        <p:nvSpPr>
          <p:cNvPr id="59" name="TextBox 58"/>
          <p:cNvSpPr txBox="1"/>
          <p:nvPr/>
        </p:nvSpPr>
        <p:spPr>
          <a:xfrm>
            <a:off x="9532292" y="4311341"/>
            <a:ext cx="2148226" cy="600164"/>
          </a:xfrm>
          <a:prstGeom prst="rect">
            <a:avLst/>
          </a:prstGeom>
          <a:noFill/>
        </p:spPr>
        <p:txBody>
          <a:bodyPr wrap="square" rtlCol="0">
            <a:spAutoFit/>
          </a:bodyPr>
          <a:lstStyle/>
          <a:p>
            <a:r>
              <a:rPr lang="en-US" sz="1100" dirty="0" smtClean="0">
                <a:solidFill>
                  <a:schemeClr val="tx1">
                    <a:lumMod val="75000"/>
                    <a:lumOff val="25000"/>
                  </a:schemeClr>
                </a:solidFill>
                <a:latin typeface="Tw Cen MT" panose="020B0602020104020603" pitchFamily="34" charset="0"/>
              </a:rPr>
              <a:t>Final product has unintended glass loss and </a:t>
            </a:r>
            <a:r>
              <a:rPr lang="en-US" sz="1100" b="1" dirty="0" smtClean="0">
                <a:solidFill>
                  <a:schemeClr val="tx1">
                    <a:lumMod val="75000"/>
                    <a:lumOff val="25000"/>
                  </a:schemeClr>
                </a:solidFill>
                <a:latin typeface="Tw Cen MT" panose="020B0602020104020603" pitchFamily="34" charset="0"/>
              </a:rPr>
              <a:t>must also meet stringent specifications</a:t>
            </a:r>
            <a:r>
              <a:rPr lang="en-US" sz="1100" dirty="0" smtClean="0">
                <a:solidFill>
                  <a:schemeClr val="tx1">
                    <a:lumMod val="75000"/>
                    <a:lumOff val="25000"/>
                  </a:schemeClr>
                </a:solidFill>
                <a:latin typeface="Tw Cen MT" panose="020B0602020104020603" pitchFamily="34" charset="0"/>
              </a:rPr>
              <a:t>. </a:t>
            </a:r>
            <a:endParaRPr lang="en-US" sz="1100" dirty="0">
              <a:solidFill>
                <a:schemeClr val="tx1">
                  <a:lumMod val="75000"/>
                  <a:lumOff val="25000"/>
                </a:schemeClr>
              </a:solidFill>
              <a:latin typeface="Tw Cen MT" panose="020B0602020104020603" pitchFamily="34" charset="0"/>
            </a:endParaRPr>
          </a:p>
        </p:txBody>
      </p:sp>
      <p:sp>
        <p:nvSpPr>
          <p:cNvPr id="60" name="TextBox 59"/>
          <p:cNvSpPr txBox="1"/>
          <p:nvPr/>
        </p:nvSpPr>
        <p:spPr>
          <a:xfrm>
            <a:off x="2552700" y="4458362"/>
            <a:ext cx="1809750" cy="338554"/>
          </a:xfrm>
          <a:prstGeom prst="rect">
            <a:avLst/>
          </a:prstGeom>
          <a:noFill/>
        </p:spPr>
        <p:txBody>
          <a:bodyPr wrap="square" rtlCol="0">
            <a:spAutoFit/>
          </a:bodyPr>
          <a:lstStyle/>
          <a:p>
            <a:r>
              <a:rPr lang="en-US" sz="1600" dirty="0" smtClean="0">
                <a:latin typeface="Tw Cen MT" panose="020B0602020104020603" pitchFamily="34" charset="0"/>
              </a:rPr>
              <a:t>Cost Drivers</a:t>
            </a:r>
            <a:endParaRPr lang="en-US" sz="1600" dirty="0">
              <a:latin typeface="Tw Cen MT" panose="020B0602020104020603" pitchFamily="34" charset="0"/>
            </a:endParaRPr>
          </a:p>
        </p:txBody>
      </p:sp>
      <p:sp>
        <p:nvSpPr>
          <p:cNvPr id="63" name="TextBox 62"/>
          <p:cNvSpPr txBox="1"/>
          <p:nvPr/>
        </p:nvSpPr>
        <p:spPr>
          <a:xfrm rot="16200000">
            <a:off x="4929263" y="4062852"/>
            <a:ext cx="652553" cy="2400657"/>
          </a:xfrm>
          <a:prstGeom prst="rect">
            <a:avLst/>
          </a:prstGeom>
          <a:noFill/>
        </p:spPr>
        <p:txBody>
          <a:bodyPr wrap="square" rtlCol="0">
            <a:spAutoFit/>
          </a:bodyPr>
          <a:lstStyle/>
          <a:p>
            <a:r>
              <a:rPr lang="en-US" sz="15000" dirty="0" smtClean="0">
                <a:gradFill flip="none" rotWithShape="1">
                  <a:gsLst>
                    <a:gs pos="0">
                      <a:srgbClr val="99BB3B">
                        <a:tint val="66000"/>
                        <a:satMod val="160000"/>
                      </a:srgbClr>
                    </a:gs>
                    <a:gs pos="50000">
                      <a:srgbClr val="99BB3B">
                        <a:tint val="44500"/>
                        <a:satMod val="160000"/>
                      </a:srgbClr>
                    </a:gs>
                    <a:gs pos="100000">
                      <a:srgbClr val="99BB3B">
                        <a:tint val="23500"/>
                        <a:satMod val="160000"/>
                      </a:srgbClr>
                    </a:gs>
                  </a:gsLst>
                  <a:lin ang="2700000" scaled="1"/>
                  <a:tileRect/>
                </a:gradFill>
                <a:latin typeface="Gabriola" panose="04040605051002020D02" pitchFamily="82" charset="0"/>
                <a:cs typeface="Adobe Devanagari" panose="02040503050201020203" pitchFamily="18" charset="0"/>
              </a:rPr>
              <a:t>{</a:t>
            </a:r>
            <a:endParaRPr lang="en-US" sz="15000" dirty="0">
              <a:gradFill flip="none" rotWithShape="1">
                <a:gsLst>
                  <a:gs pos="0">
                    <a:srgbClr val="99BB3B">
                      <a:tint val="66000"/>
                      <a:satMod val="160000"/>
                    </a:srgbClr>
                  </a:gs>
                  <a:gs pos="50000">
                    <a:srgbClr val="99BB3B">
                      <a:tint val="44500"/>
                      <a:satMod val="160000"/>
                    </a:srgbClr>
                  </a:gs>
                  <a:gs pos="100000">
                    <a:srgbClr val="99BB3B">
                      <a:tint val="23500"/>
                      <a:satMod val="160000"/>
                    </a:srgbClr>
                  </a:gs>
                </a:gsLst>
                <a:lin ang="2700000" scaled="1"/>
                <a:tileRect/>
              </a:gradFill>
              <a:latin typeface="Gabriola" panose="04040605051002020D02" pitchFamily="82" charset="0"/>
              <a:cs typeface="Adobe Devanagari" panose="02040503050201020203" pitchFamily="18" charset="0"/>
            </a:endParaRPr>
          </a:p>
        </p:txBody>
      </p:sp>
      <p:sp>
        <p:nvSpPr>
          <p:cNvPr id="67" name="TextBox 66"/>
          <p:cNvSpPr txBox="1"/>
          <p:nvPr/>
        </p:nvSpPr>
        <p:spPr>
          <a:xfrm>
            <a:off x="4430315" y="5684805"/>
            <a:ext cx="2551510" cy="461665"/>
          </a:xfrm>
          <a:prstGeom prst="rect">
            <a:avLst/>
          </a:prstGeom>
          <a:noFill/>
        </p:spPr>
        <p:txBody>
          <a:bodyPr wrap="square" rtlCol="0">
            <a:spAutoFit/>
          </a:bodyPr>
          <a:lstStyle/>
          <a:p>
            <a:r>
              <a:rPr lang="en-US" sz="1200" dirty="0" smtClean="0">
                <a:solidFill>
                  <a:schemeClr val="tx1">
                    <a:lumMod val="75000"/>
                    <a:lumOff val="25000"/>
                  </a:schemeClr>
                </a:solidFill>
                <a:latin typeface="Tw Cen MT" panose="020B0602020104020603" pitchFamily="34" charset="0"/>
              </a:rPr>
              <a:t>Allowable ceramic levels have been lowered by as much as 50%.</a:t>
            </a:r>
            <a:endParaRPr lang="en-US" sz="1200" dirty="0">
              <a:solidFill>
                <a:schemeClr val="tx1">
                  <a:lumMod val="75000"/>
                  <a:lumOff val="25000"/>
                </a:schemeClr>
              </a:solidFill>
              <a:latin typeface="Tw Cen MT" panose="020B0602020104020603" pitchFamily="34" charset="0"/>
            </a:endParaRPr>
          </a:p>
        </p:txBody>
      </p:sp>
      <p:sp>
        <p:nvSpPr>
          <p:cNvPr id="68" name="TextBox 67"/>
          <p:cNvSpPr txBox="1"/>
          <p:nvPr/>
        </p:nvSpPr>
        <p:spPr>
          <a:xfrm>
            <a:off x="7888484" y="5678618"/>
            <a:ext cx="3115272" cy="461665"/>
          </a:xfrm>
          <a:prstGeom prst="rect">
            <a:avLst/>
          </a:prstGeom>
          <a:noFill/>
        </p:spPr>
        <p:txBody>
          <a:bodyPr wrap="square" rtlCol="0">
            <a:spAutoFit/>
          </a:bodyPr>
          <a:lstStyle/>
          <a:p>
            <a:r>
              <a:rPr lang="en-US" sz="1200" dirty="0" smtClean="0">
                <a:solidFill>
                  <a:schemeClr val="tx1">
                    <a:lumMod val="75000"/>
                    <a:lumOff val="25000"/>
                  </a:schemeClr>
                </a:solidFill>
                <a:latin typeface="Tw Cen MT" panose="020B0602020104020603" pitchFamily="34" charset="0"/>
              </a:rPr>
              <a:t>Allowable green (emerald) glass levels in amber (brown) mixes has been lowered significantly. </a:t>
            </a:r>
            <a:endParaRPr lang="en-US" sz="1200" dirty="0">
              <a:solidFill>
                <a:schemeClr val="tx1">
                  <a:lumMod val="75000"/>
                  <a:lumOff val="25000"/>
                </a:schemeClr>
              </a:solidFill>
              <a:latin typeface="Tw Cen MT" panose="020B0602020104020603" pitchFamily="34" charset="0"/>
            </a:endParaRPr>
          </a:p>
        </p:txBody>
      </p:sp>
      <p:cxnSp>
        <p:nvCxnSpPr>
          <p:cNvPr id="70" name="Straight Arrow Connector 69"/>
          <p:cNvCxnSpPr/>
          <p:nvPr/>
        </p:nvCxnSpPr>
        <p:spPr>
          <a:xfrm>
            <a:off x="5205413" y="4046038"/>
            <a:ext cx="562941" cy="6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7151376" y="4036147"/>
            <a:ext cx="562941" cy="6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046592" y="4016132"/>
            <a:ext cx="562941" cy="64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971674" y="5617062"/>
            <a:ext cx="1809750" cy="584775"/>
          </a:xfrm>
          <a:prstGeom prst="rect">
            <a:avLst/>
          </a:prstGeom>
          <a:noFill/>
        </p:spPr>
        <p:txBody>
          <a:bodyPr wrap="square" rtlCol="0">
            <a:spAutoFit/>
          </a:bodyPr>
          <a:lstStyle/>
          <a:p>
            <a:pPr algn="r"/>
            <a:r>
              <a:rPr lang="en-US" sz="1600" dirty="0" smtClean="0">
                <a:latin typeface="Tw Cen MT" panose="020B0602020104020603" pitchFamily="34" charset="0"/>
              </a:rPr>
              <a:t>CUSTOMER</a:t>
            </a:r>
          </a:p>
          <a:p>
            <a:pPr algn="r"/>
            <a:r>
              <a:rPr lang="en-US" sz="1600" dirty="0" smtClean="0">
                <a:latin typeface="Tw Cen MT" panose="020B0602020104020603" pitchFamily="34" charset="0"/>
              </a:rPr>
              <a:t>SPECIFICATIONS</a:t>
            </a:r>
            <a:endParaRPr lang="en-US" sz="1600" dirty="0">
              <a:latin typeface="Tw Cen MT" panose="020B0602020104020603" pitchFamily="34" charset="0"/>
            </a:endParaRPr>
          </a:p>
        </p:txBody>
      </p:sp>
      <p:sp>
        <p:nvSpPr>
          <p:cNvPr id="75" name="TextBox 74"/>
          <p:cNvSpPr txBox="1"/>
          <p:nvPr/>
        </p:nvSpPr>
        <p:spPr>
          <a:xfrm rot="16200000">
            <a:off x="8720420" y="4058627"/>
            <a:ext cx="652553" cy="2400657"/>
          </a:xfrm>
          <a:prstGeom prst="rect">
            <a:avLst/>
          </a:prstGeom>
          <a:noFill/>
        </p:spPr>
        <p:txBody>
          <a:bodyPr wrap="square" rtlCol="0">
            <a:spAutoFit/>
          </a:bodyPr>
          <a:lstStyle/>
          <a:p>
            <a:r>
              <a:rPr lang="en-US" sz="15000" dirty="0" smtClean="0">
                <a:gradFill flip="none" rotWithShape="1">
                  <a:gsLst>
                    <a:gs pos="0">
                      <a:srgbClr val="99BB3B">
                        <a:tint val="66000"/>
                        <a:satMod val="160000"/>
                      </a:srgbClr>
                    </a:gs>
                    <a:gs pos="50000">
                      <a:srgbClr val="99BB3B">
                        <a:tint val="44500"/>
                        <a:satMod val="160000"/>
                      </a:srgbClr>
                    </a:gs>
                    <a:gs pos="100000">
                      <a:srgbClr val="99BB3B">
                        <a:tint val="23500"/>
                        <a:satMod val="160000"/>
                      </a:srgbClr>
                    </a:gs>
                  </a:gsLst>
                  <a:lin ang="2700000" scaled="1"/>
                  <a:tileRect/>
                </a:gradFill>
                <a:latin typeface="Gabriola" panose="04040605051002020D02" pitchFamily="82" charset="0"/>
                <a:cs typeface="Adobe Devanagari" panose="02040503050201020203" pitchFamily="18" charset="0"/>
              </a:rPr>
              <a:t>{</a:t>
            </a:r>
            <a:endParaRPr lang="en-US" sz="15000" dirty="0">
              <a:gradFill flip="none" rotWithShape="1">
                <a:gsLst>
                  <a:gs pos="0">
                    <a:srgbClr val="99BB3B">
                      <a:tint val="66000"/>
                      <a:satMod val="160000"/>
                    </a:srgbClr>
                  </a:gs>
                  <a:gs pos="50000">
                    <a:srgbClr val="99BB3B">
                      <a:tint val="44500"/>
                      <a:satMod val="160000"/>
                    </a:srgbClr>
                  </a:gs>
                  <a:gs pos="100000">
                    <a:srgbClr val="99BB3B">
                      <a:tint val="23500"/>
                      <a:satMod val="160000"/>
                    </a:srgbClr>
                  </a:gs>
                </a:gsLst>
                <a:lin ang="2700000" scaled="1"/>
                <a:tileRect/>
              </a:gradFill>
              <a:latin typeface="Gabriola" panose="04040605051002020D02" pitchFamily="82" charset="0"/>
              <a:cs typeface="Adobe Devanagari" panose="02040503050201020203" pitchFamily="18" charset="0"/>
            </a:endParaRPr>
          </a:p>
        </p:txBody>
      </p:sp>
      <p:sp>
        <p:nvSpPr>
          <p:cNvPr id="71" name="Rectangle 70"/>
          <p:cNvSpPr/>
          <p:nvPr/>
        </p:nvSpPr>
        <p:spPr>
          <a:xfrm>
            <a:off x="2105025" y="5642735"/>
            <a:ext cx="9372599" cy="608214"/>
          </a:xfrm>
          <a:prstGeom prst="rect">
            <a:avLst/>
          </a:prstGeom>
          <a:noFill/>
          <a:ln w="19050">
            <a:solidFill>
              <a:srgbClr val="99BB3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kidcrave.com/wp-content/uploads/2011/09/recycling-truc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19" t="26421" r="4984" b="18554"/>
          <a:stretch/>
        </p:blipFill>
        <p:spPr bwMode="auto">
          <a:xfrm>
            <a:off x="396256" y="4229620"/>
            <a:ext cx="1289186" cy="559073"/>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Straight Connector 77"/>
          <p:cNvCxnSpPr/>
          <p:nvPr/>
        </p:nvCxnSpPr>
        <p:spPr>
          <a:xfrm flipV="1">
            <a:off x="1200150" y="3326607"/>
            <a:ext cx="0" cy="500951"/>
          </a:xfrm>
          <a:prstGeom prst="line">
            <a:avLst/>
          </a:prstGeom>
          <a:ln w="19050">
            <a:solidFill>
              <a:srgbClr val="99BB3B"/>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00150" y="3328988"/>
            <a:ext cx="2009775" cy="0"/>
          </a:xfrm>
          <a:prstGeom prst="line">
            <a:avLst/>
          </a:prstGeom>
          <a:ln w="19050">
            <a:solidFill>
              <a:srgbClr val="99BB3B"/>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209925" y="3350003"/>
            <a:ext cx="0" cy="500951"/>
          </a:xfrm>
          <a:prstGeom prst="line">
            <a:avLst/>
          </a:prstGeom>
          <a:ln w="19050">
            <a:solidFill>
              <a:srgbClr val="99BB3B"/>
            </a:solidFill>
            <a:prstDash val="sysDot"/>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542567" y="3113546"/>
            <a:ext cx="1353033" cy="323165"/>
          </a:xfrm>
          <a:prstGeom prst="rect">
            <a:avLst/>
          </a:prstGeom>
          <a:solidFill>
            <a:schemeClr val="bg1"/>
          </a:solidFill>
        </p:spPr>
        <p:txBody>
          <a:bodyPr wrap="square" rtlCol="0">
            <a:spAutoFit/>
          </a:bodyPr>
          <a:lstStyle/>
          <a:p>
            <a:r>
              <a:rPr lang="en-US" sz="1500" b="1" dirty="0" smtClean="0">
                <a:latin typeface="Tw Cen MT" panose="020B0602020104020603" pitchFamily="34" charset="0"/>
              </a:rPr>
              <a:t>Pricing Matrix</a:t>
            </a:r>
            <a:endParaRPr lang="en-US" sz="1500" b="1" dirty="0">
              <a:latin typeface="Tw Cen MT" panose="020B0602020104020603" pitchFamily="34" charset="0"/>
            </a:endParaRPr>
          </a:p>
        </p:txBody>
      </p:sp>
      <p:sp>
        <p:nvSpPr>
          <p:cNvPr id="85" name="TextBox 84"/>
          <p:cNvSpPr txBox="1"/>
          <p:nvPr/>
        </p:nvSpPr>
        <p:spPr>
          <a:xfrm>
            <a:off x="1570434" y="3293724"/>
            <a:ext cx="1296591" cy="276999"/>
          </a:xfrm>
          <a:prstGeom prst="rect">
            <a:avLst/>
          </a:prstGeom>
          <a:noFill/>
        </p:spPr>
        <p:txBody>
          <a:bodyPr wrap="square" rtlCol="0">
            <a:spAutoFit/>
          </a:bodyPr>
          <a:lstStyle/>
          <a:p>
            <a:r>
              <a:rPr lang="en-US" sz="1200" dirty="0" smtClean="0">
                <a:solidFill>
                  <a:schemeClr val="tx1">
                    <a:lumMod val="75000"/>
                    <a:lumOff val="25000"/>
                  </a:schemeClr>
                </a:solidFill>
                <a:latin typeface="Tw Cen MT" panose="020B0602020104020603" pitchFamily="34" charset="0"/>
              </a:rPr>
              <a:t>Based on quality</a:t>
            </a:r>
            <a:endParaRPr lang="en-US" sz="1200" b="1" dirty="0">
              <a:solidFill>
                <a:schemeClr val="tx1">
                  <a:lumMod val="75000"/>
                  <a:lumOff val="25000"/>
                </a:schemeClr>
              </a:solidFill>
              <a:latin typeface="Tw Cen MT" panose="020B0602020104020603" pitchFamily="34" charset="0"/>
            </a:endParaRPr>
          </a:p>
        </p:txBody>
      </p:sp>
      <p:cxnSp>
        <p:nvCxnSpPr>
          <p:cNvPr id="86" name="Straight Arrow Connector 85"/>
          <p:cNvCxnSpPr/>
          <p:nvPr/>
        </p:nvCxnSpPr>
        <p:spPr>
          <a:xfrm>
            <a:off x="1715916" y="4064795"/>
            <a:ext cx="6072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19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How Can We Do Better</a:t>
            </a:r>
            <a:r>
              <a:rPr lang="en-US" sz="4200" spc="3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dirty="0">
              <a:latin typeface="Tw Cen MT" panose="020B0602020104020603" pitchFamily="34" charset="0"/>
            </a:endParaRPr>
          </a:p>
        </p:txBody>
      </p:sp>
      <p:sp>
        <p:nvSpPr>
          <p:cNvPr id="14" name="Footer Placeholder 13"/>
          <p:cNvSpPr>
            <a:spLocks noGrp="1"/>
          </p:cNvSpPr>
          <p:nvPr>
            <p:ph type="ftr" sz="quarter" idx="11"/>
          </p:nvPr>
        </p:nvSpPr>
        <p:spPr/>
        <p:txBody>
          <a:bodyPr/>
          <a:lstStyle/>
          <a:p>
            <a:r>
              <a:rPr lang="en-US" smtClean="0"/>
              <a:t>Company Confidential.  All Rights Reserved. </a:t>
            </a:r>
            <a:endParaRPr lang="en-US" dirty="0" smtClean="0"/>
          </a:p>
        </p:txBody>
      </p:sp>
      <p:sp>
        <p:nvSpPr>
          <p:cNvPr id="3" name="Slide Number Placeholder 2"/>
          <p:cNvSpPr>
            <a:spLocks noGrp="1"/>
          </p:cNvSpPr>
          <p:nvPr>
            <p:ph type="sldNum" sz="quarter" idx="12"/>
          </p:nvPr>
        </p:nvSpPr>
        <p:spPr/>
        <p:txBody>
          <a:bodyPr/>
          <a:lstStyle/>
          <a:p>
            <a:fld id="{E7C80F92-CA9A-4B82-BCBF-57EAC604A2AF}" type="slidenum">
              <a:rPr lang="en-US" smtClean="0"/>
              <a:t>12</a:t>
            </a:fld>
            <a:endParaRPr lang="en-US"/>
          </a:p>
        </p:txBody>
      </p:sp>
      <p:sp>
        <p:nvSpPr>
          <p:cNvPr id="22" name="Content Placeholder 2"/>
          <p:cNvSpPr>
            <a:spLocks noGrp="1"/>
          </p:cNvSpPr>
          <p:nvPr>
            <p:ph idx="1"/>
          </p:nvPr>
        </p:nvSpPr>
        <p:spPr>
          <a:xfrm>
            <a:off x="838199" y="2064200"/>
            <a:ext cx="6524625" cy="4514056"/>
          </a:xfrm>
        </p:spPr>
        <p:txBody>
          <a:bodyPr>
            <a:normAutofit/>
          </a:bodyPr>
          <a:lstStyle/>
          <a:p>
            <a:pPr marL="0" indent="0">
              <a:buNone/>
            </a:pPr>
            <a:r>
              <a:rPr lang="en-US" sz="2400" dirty="0" smtClean="0">
                <a:latin typeface="Tw Cen MT" panose="020B0602020104020603" pitchFamily="34" charset="0"/>
              </a:rPr>
              <a:t>There are several ways to improve the cleanliness of recycled glass from single sort recycling:</a:t>
            </a:r>
          </a:p>
          <a:p>
            <a:endParaRPr lang="en-US" sz="2400" dirty="0">
              <a:latin typeface="Tw Cen MT" panose="020B0602020104020603" pitchFamily="34" charset="0"/>
            </a:endParaRPr>
          </a:p>
          <a:p>
            <a:r>
              <a:rPr lang="en-US" sz="2400" dirty="0" smtClean="0">
                <a:latin typeface="Tw Cen MT" panose="020B0602020104020603" pitchFamily="34" charset="0"/>
              </a:rPr>
              <a:t>Educate residents through social media or website about what is acceptable to recycle</a:t>
            </a:r>
          </a:p>
          <a:p>
            <a:r>
              <a:rPr lang="en-US" sz="2400" dirty="0" smtClean="0">
                <a:latin typeface="Tw Cen MT" panose="020B0602020104020603" pitchFamily="34" charset="0"/>
              </a:rPr>
              <a:t>Improve or develop regular maintenance practices</a:t>
            </a:r>
            <a:r>
              <a:rPr lang="en-US" sz="2400" dirty="0">
                <a:latin typeface="Tw Cen MT" panose="020B0602020104020603" pitchFamily="34" charset="0"/>
              </a:rPr>
              <a:t> </a:t>
            </a:r>
            <a:r>
              <a:rPr lang="en-US" sz="2400" dirty="0" smtClean="0">
                <a:latin typeface="Tw Cen MT" panose="020B0602020104020603" pitchFamily="34" charset="0"/>
              </a:rPr>
              <a:t>for MRF equipment</a:t>
            </a:r>
          </a:p>
          <a:p>
            <a:r>
              <a:rPr lang="en-US" sz="2400" dirty="0" smtClean="0">
                <a:latin typeface="Tw Cen MT" panose="020B0602020104020603" pitchFamily="34" charset="0"/>
              </a:rPr>
              <a:t>Invest in new or upgrade equipment</a:t>
            </a:r>
          </a:p>
        </p:txBody>
      </p:sp>
      <p:pic>
        <p:nvPicPr>
          <p:cNvPr id="1026" name="Picture 2" descr="http://www.westtorrens.sa.gov.au/files/dcf5a7ae-ada0-475f-9460-a0ba00fd7eaa/Bins_recycling_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9908" y="2268045"/>
            <a:ext cx="378142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210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270398"/>
            <a:ext cx="6000751" cy="3359150"/>
          </a:xfrm>
        </p:spPr>
        <p:txBody>
          <a:bodyPr>
            <a:normAutofit/>
          </a:bodyPr>
          <a:lstStyle/>
          <a:p>
            <a:r>
              <a:rPr lang="en-US" dirty="0">
                <a:latin typeface="Tw Cen MT" panose="020B0602020104020603" pitchFamily="34" charset="0"/>
              </a:rPr>
              <a:t>W</a:t>
            </a:r>
            <a:r>
              <a:rPr lang="en-US" dirty="0" smtClean="0">
                <a:latin typeface="Tw Cen MT" panose="020B0602020104020603" pitchFamily="34" charset="0"/>
              </a:rPr>
              <a:t>e believe recycling glass is viable and should continue to be a part of city recycling programs. </a:t>
            </a:r>
            <a:endParaRPr lang="en-US" sz="4200" dirty="0">
              <a:latin typeface="Tw Cen MT" panose="020B0602020104020603" pitchFamily="34" charset="0"/>
            </a:endParaRPr>
          </a:p>
        </p:txBody>
      </p:sp>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13</a:t>
            </a:fld>
            <a:endParaRPr lang="en-US"/>
          </a:p>
        </p:txBody>
      </p:sp>
      <p:sp>
        <p:nvSpPr>
          <p:cNvPr id="49" name="Content Placeholder 2"/>
          <p:cNvSpPr>
            <a:spLocks noGrp="1"/>
          </p:cNvSpPr>
          <p:nvPr>
            <p:ph idx="1"/>
          </p:nvPr>
        </p:nvSpPr>
        <p:spPr>
          <a:xfrm>
            <a:off x="1066799" y="4612309"/>
            <a:ext cx="5534026" cy="1440927"/>
          </a:xfrm>
        </p:spPr>
        <p:txBody>
          <a:bodyPr>
            <a:noAutofit/>
          </a:bodyPr>
          <a:lstStyle/>
          <a:p>
            <a:pPr marL="0" indent="0">
              <a:buNone/>
            </a:pPr>
            <a:r>
              <a:rPr lang="en-US" sz="2300" dirty="0" smtClean="0">
                <a:solidFill>
                  <a:srgbClr val="99BB3B"/>
                </a:solidFill>
                <a:latin typeface="Tw Cen MT" panose="020B0602020104020603" pitchFamily="34" charset="0"/>
              </a:rPr>
              <a:t>Glass never wears out.  Demand for recycled glass products continues to be high.  Our glass recycling business employs nearly 1,200 people in North America.</a:t>
            </a:r>
          </a:p>
        </p:txBody>
      </p:sp>
      <p:pic>
        <p:nvPicPr>
          <p:cNvPr id="7" name="Picture 6"/>
          <p:cNvPicPr>
            <a:picLocks noChangeAspect="1"/>
          </p:cNvPicPr>
          <p:nvPr/>
        </p:nvPicPr>
        <p:blipFill>
          <a:blip r:embed="rId3"/>
          <a:stretch>
            <a:fillRect/>
          </a:stretch>
        </p:blipFill>
        <p:spPr>
          <a:xfrm>
            <a:off x="7532998" y="2186438"/>
            <a:ext cx="4211327" cy="3468436"/>
          </a:xfrm>
          <a:prstGeom prst="rect">
            <a:avLst/>
          </a:prstGeom>
        </p:spPr>
      </p:pic>
    </p:spTree>
    <p:extLst>
      <p:ext uri="{BB962C8B-B14F-4D97-AF65-F5344CB8AC3E}">
        <p14:creationId xmlns:p14="http://schemas.microsoft.com/office/powerpoint/2010/main" val="158486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14</a:t>
            </a:fld>
            <a:endParaRPr lang="en-US"/>
          </a:p>
        </p:txBody>
      </p:sp>
      <p:pic>
        <p:nvPicPr>
          <p:cNvPr id="5" name="Picture 4"/>
          <p:cNvPicPr>
            <a:picLocks noChangeAspect="1"/>
          </p:cNvPicPr>
          <p:nvPr/>
        </p:nvPicPr>
        <p:blipFill>
          <a:blip r:embed="rId3"/>
          <a:stretch>
            <a:fillRect/>
          </a:stretch>
        </p:blipFill>
        <p:spPr>
          <a:xfrm>
            <a:off x="1575278" y="4386033"/>
            <a:ext cx="4056027" cy="2288267"/>
          </a:xfrm>
          <a:prstGeom prst="rect">
            <a:avLst/>
          </a:prstGeom>
        </p:spPr>
      </p:pic>
      <p:pic>
        <p:nvPicPr>
          <p:cNvPr id="6" name="Picture 5"/>
          <p:cNvPicPr>
            <a:picLocks noChangeAspect="1"/>
          </p:cNvPicPr>
          <p:nvPr/>
        </p:nvPicPr>
        <p:blipFill>
          <a:blip r:embed="rId4"/>
          <a:stretch>
            <a:fillRect/>
          </a:stretch>
        </p:blipFill>
        <p:spPr>
          <a:xfrm>
            <a:off x="640269" y="1400664"/>
            <a:ext cx="5926043" cy="2801669"/>
          </a:xfrm>
          <a:prstGeom prst="rect">
            <a:avLst/>
          </a:prstGeom>
        </p:spPr>
      </p:pic>
      <p:sp>
        <p:nvSpPr>
          <p:cNvPr id="7" name="TextBox 6"/>
          <p:cNvSpPr txBox="1"/>
          <p:nvPr/>
        </p:nvSpPr>
        <p:spPr>
          <a:xfrm>
            <a:off x="899410" y="449705"/>
            <a:ext cx="7689954" cy="369332"/>
          </a:xfrm>
          <a:prstGeom prst="rect">
            <a:avLst/>
          </a:prstGeom>
          <a:noFill/>
        </p:spPr>
        <p:txBody>
          <a:bodyPr wrap="square" rtlCol="0">
            <a:spAutoFit/>
          </a:bodyPr>
          <a:lstStyle/>
          <a:p>
            <a:r>
              <a:rPr lang="en-US" b="1" dirty="0" smtClean="0"/>
              <a:t>2016 Announcement: Houston- SMI Partnership in Increasing Glass Recycling </a:t>
            </a:r>
            <a:endParaRPr lang="en-US" b="1" dirty="0"/>
          </a:p>
        </p:txBody>
      </p:sp>
      <p:pic>
        <p:nvPicPr>
          <p:cNvPr id="3" name="Picture 2"/>
          <p:cNvPicPr>
            <a:picLocks noChangeAspect="1"/>
          </p:cNvPicPr>
          <p:nvPr/>
        </p:nvPicPr>
        <p:blipFill>
          <a:blip r:embed="rId5"/>
          <a:stretch>
            <a:fillRect/>
          </a:stretch>
        </p:blipFill>
        <p:spPr>
          <a:xfrm>
            <a:off x="7373537" y="3512687"/>
            <a:ext cx="3620873" cy="2500875"/>
          </a:xfrm>
          <a:prstGeom prst="rect">
            <a:avLst/>
          </a:prstGeom>
        </p:spPr>
      </p:pic>
    </p:spTree>
    <p:extLst>
      <p:ext uri="{BB962C8B-B14F-4D97-AF65-F5344CB8AC3E}">
        <p14:creationId xmlns:p14="http://schemas.microsoft.com/office/powerpoint/2010/main" val="77545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15</a:t>
            </a:fld>
            <a:endParaRPr lang="en-US"/>
          </a:p>
        </p:txBody>
      </p:sp>
      <p:sp>
        <p:nvSpPr>
          <p:cNvPr id="6" name="TextBox 5"/>
          <p:cNvSpPr txBox="1"/>
          <p:nvPr/>
        </p:nvSpPr>
        <p:spPr>
          <a:xfrm>
            <a:off x="2461027" y="599606"/>
            <a:ext cx="6490455" cy="369332"/>
          </a:xfrm>
          <a:prstGeom prst="rect">
            <a:avLst/>
          </a:prstGeom>
          <a:noFill/>
        </p:spPr>
        <p:txBody>
          <a:bodyPr wrap="square" rtlCol="0">
            <a:spAutoFit/>
          </a:bodyPr>
          <a:lstStyle/>
          <a:p>
            <a:r>
              <a:rPr lang="en-US" b="1" dirty="0" smtClean="0"/>
              <a:t>View of Total Volumes of Glass From Houston Area</a:t>
            </a:r>
            <a:endParaRPr lang="en-US" b="1" dirty="0"/>
          </a:p>
        </p:txBody>
      </p:sp>
      <p:pic>
        <p:nvPicPr>
          <p:cNvPr id="2" name="Picture 1"/>
          <p:cNvPicPr>
            <a:picLocks noChangeAspect="1"/>
          </p:cNvPicPr>
          <p:nvPr/>
        </p:nvPicPr>
        <p:blipFill>
          <a:blip r:embed="rId3"/>
          <a:stretch>
            <a:fillRect/>
          </a:stretch>
        </p:blipFill>
        <p:spPr>
          <a:xfrm>
            <a:off x="1357957" y="1220506"/>
            <a:ext cx="9236241" cy="4852837"/>
          </a:xfrm>
          <a:prstGeom prst="rect">
            <a:avLst/>
          </a:prstGeom>
        </p:spPr>
      </p:pic>
    </p:spTree>
    <p:extLst>
      <p:ext uri="{BB962C8B-B14F-4D97-AF65-F5344CB8AC3E}">
        <p14:creationId xmlns:p14="http://schemas.microsoft.com/office/powerpoint/2010/main" val="56293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Agenda</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838200" y="1838325"/>
            <a:ext cx="10515600" cy="4351338"/>
          </a:xfrm>
        </p:spPr>
        <p:txBody>
          <a:bodyPr/>
          <a:lstStyle/>
          <a:p>
            <a:r>
              <a:rPr lang="en-US" dirty="0" smtClean="0">
                <a:latin typeface="Tw Cen MT" panose="020B0602020104020603" pitchFamily="34" charset="0"/>
              </a:rPr>
              <a:t>Who is Strategic Materials</a:t>
            </a:r>
            <a:r>
              <a:rPr lang="en-US" sz="2300" spc="3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dirty="0" smtClean="0">
                <a:latin typeface="Tw Cen MT" panose="020B0602020104020603" pitchFamily="34" charset="0"/>
              </a:rPr>
              <a:t>Why glass</a:t>
            </a:r>
            <a:r>
              <a:rPr lang="en-US" sz="2300" spc="3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300" dirty="0" smtClean="0">
              <a:latin typeface="Tw Cen MT" panose="020B0602020104020603" pitchFamily="34" charset="0"/>
            </a:endParaRPr>
          </a:p>
          <a:p>
            <a:r>
              <a:rPr lang="en-US" dirty="0" smtClean="0">
                <a:latin typeface="Tw Cen MT" panose="020B0602020104020603" pitchFamily="34" charset="0"/>
              </a:rPr>
              <a:t>Our challenge</a:t>
            </a:r>
          </a:p>
          <a:p>
            <a:r>
              <a:rPr lang="en-US" dirty="0" smtClean="0">
                <a:latin typeface="Tw Cen MT" panose="020B0602020104020603" pitchFamily="34" charset="0"/>
              </a:rPr>
              <a:t>How can we do better together</a:t>
            </a:r>
            <a:r>
              <a:rPr lang="en-US" sz="2300" spc="3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en-US" dirty="0">
                <a:latin typeface="Tw Cen MT" panose="020B0602020104020603" pitchFamily="34" charset="0"/>
              </a:rPr>
              <a:t>Current drop off activity in Houston</a:t>
            </a:r>
          </a:p>
          <a:p>
            <a:pPr marL="0" indent="0">
              <a:buNone/>
            </a:pPr>
            <a:endParaRPr lang="en-US" dirty="0" smtClean="0">
              <a:latin typeface="Tw Cen MT" panose="020B0602020104020603" pitchFamily="34" charset="0"/>
            </a:endParaRPr>
          </a:p>
        </p:txBody>
      </p:sp>
      <p:sp>
        <p:nvSpPr>
          <p:cNvPr id="4" name="Footer Placeholder 3"/>
          <p:cNvSpPr>
            <a:spLocks noGrp="1"/>
          </p:cNvSpPr>
          <p:nvPr>
            <p:ph type="ftr" sz="quarter" idx="11"/>
          </p:nvPr>
        </p:nvSpPr>
        <p:spPr/>
        <p:txBody>
          <a:bodyPr/>
          <a:lstStyle/>
          <a:p>
            <a:r>
              <a:rPr lang="en-US" smtClean="0"/>
              <a:t>Company Confidential.  All Rights Reserved. </a:t>
            </a:r>
            <a:endParaRPr lang="en-US" dirty="0" smtClean="0"/>
          </a:p>
        </p:txBody>
      </p:sp>
      <p:sp>
        <p:nvSpPr>
          <p:cNvPr id="9" name="Slide Number Placeholder 8"/>
          <p:cNvSpPr>
            <a:spLocks noGrp="1"/>
          </p:cNvSpPr>
          <p:nvPr>
            <p:ph type="sldNum" sz="quarter" idx="12"/>
          </p:nvPr>
        </p:nvSpPr>
        <p:spPr/>
        <p:txBody>
          <a:bodyPr/>
          <a:lstStyle/>
          <a:p>
            <a:fld id="{E7C80F92-CA9A-4B82-BCBF-57EAC604A2AF}" type="slidenum">
              <a:rPr lang="en-US" smtClean="0"/>
              <a:t>2</a:t>
            </a:fld>
            <a:endParaRPr lang="en-US"/>
          </a:p>
        </p:txBody>
      </p:sp>
    </p:spTree>
    <p:extLst>
      <p:ext uri="{BB962C8B-B14F-4D97-AF65-F5344CB8AC3E}">
        <p14:creationId xmlns:p14="http://schemas.microsoft.com/office/powerpoint/2010/main" val="3358914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Strategic Materials</a:t>
            </a:r>
            <a:endParaRPr lang="en-US" dirty="0">
              <a:latin typeface="Tw Cen MT" panose="020B0602020104020603" pitchFamily="34" charset="0"/>
            </a:endParaRPr>
          </a:p>
        </p:txBody>
      </p:sp>
      <p:sp>
        <p:nvSpPr>
          <p:cNvPr id="3" name="Content Placeholder 2"/>
          <p:cNvSpPr>
            <a:spLocks noGrp="1"/>
          </p:cNvSpPr>
          <p:nvPr>
            <p:ph idx="1"/>
          </p:nvPr>
        </p:nvSpPr>
        <p:spPr>
          <a:xfrm>
            <a:off x="838200" y="1933574"/>
            <a:ext cx="5476684" cy="4351338"/>
          </a:xfrm>
        </p:spPr>
        <p:txBody>
          <a:bodyPr>
            <a:normAutofit/>
          </a:bodyPr>
          <a:lstStyle/>
          <a:p>
            <a:pPr marL="0" indent="0">
              <a:buNone/>
            </a:pPr>
            <a:r>
              <a:rPr lang="en-US" sz="2400" dirty="0" smtClean="0">
                <a:latin typeface="Tw Cen MT" panose="020B0602020104020603" pitchFamily="34" charset="0"/>
              </a:rPr>
              <a:t>We are the largest glass recycler in North America, with 50 plants.</a:t>
            </a:r>
          </a:p>
          <a:p>
            <a:pPr marL="0" indent="0">
              <a:buNone/>
            </a:pPr>
            <a:endParaRPr lang="en-US" sz="2400" dirty="0" smtClean="0">
              <a:latin typeface="Tw Cen MT" panose="020B0602020104020603" pitchFamily="34" charset="0"/>
            </a:endParaRPr>
          </a:p>
          <a:p>
            <a:pPr marL="0" indent="0">
              <a:buNone/>
            </a:pPr>
            <a:r>
              <a:rPr lang="en-US" sz="2400" dirty="0" smtClean="0">
                <a:latin typeface="Tw Cen MT" panose="020B0602020104020603" pitchFamily="34" charset="0"/>
              </a:rPr>
              <a:t>With </a:t>
            </a:r>
            <a:r>
              <a:rPr lang="en-US" sz="2400" dirty="0">
                <a:latin typeface="Tw Cen MT" panose="020B0602020104020603" pitchFamily="34" charset="0"/>
              </a:rPr>
              <a:t>o</a:t>
            </a:r>
            <a:r>
              <a:rPr lang="en-US" sz="2400" dirty="0" smtClean="0">
                <a:latin typeface="Tw Cen MT" panose="020B0602020104020603" pitchFamily="34" charset="0"/>
              </a:rPr>
              <a:t>ver 100 years of experience, we are a recycling market leader for glass and plastics.</a:t>
            </a:r>
          </a:p>
          <a:p>
            <a:pPr marL="0" indent="0">
              <a:buNone/>
            </a:pPr>
            <a:endParaRPr lang="en-US" sz="2400" dirty="0" smtClean="0">
              <a:latin typeface="Tw Cen MT" panose="020B0602020104020603" pitchFamily="34" charset="0"/>
            </a:endParaRPr>
          </a:p>
          <a:p>
            <a:pPr marL="0" indent="0">
              <a:buNone/>
            </a:pPr>
            <a:r>
              <a:rPr lang="en-US" sz="2400" dirty="0" smtClean="0">
                <a:latin typeface="Tw Cen MT" panose="020B0602020104020603" pitchFamily="34" charset="0"/>
              </a:rPr>
              <a:t>The markets we serve with our recycled glass helps to reduce manufacturing costs and improve sustainability. </a:t>
            </a:r>
          </a:p>
          <a:p>
            <a:pPr lvl="1"/>
            <a:endParaRPr lang="en-US" dirty="0" smtClean="0">
              <a:latin typeface="Tw Cen MT" panose="020B0602020104020603" pitchFamily="34" charset="0"/>
            </a:endParaRPr>
          </a:p>
          <a:p>
            <a:pPr marL="0" indent="0">
              <a:buNone/>
            </a:pPr>
            <a:endParaRPr lang="en-US" sz="2400" dirty="0">
              <a:latin typeface="Tw Cen MT" panose="020B0602020104020603" pitchFamily="34" charset="0"/>
            </a:endParaRPr>
          </a:p>
        </p:txBody>
      </p:sp>
      <p:sp>
        <p:nvSpPr>
          <p:cNvPr id="4" name="Footer Placeholder 3"/>
          <p:cNvSpPr>
            <a:spLocks noGrp="1"/>
          </p:cNvSpPr>
          <p:nvPr>
            <p:ph type="ftr" sz="quarter" idx="11"/>
          </p:nvPr>
        </p:nvSpPr>
        <p:spPr/>
        <p:txBody>
          <a:bodyPr/>
          <a:lstStyle/>
          <a:p>
            <a:r>
              <a:rPr lang="en-US" dirty="0" smtClean="0"/>
              <a:t>Company Confidential.  All Rights Reserved. </a:t>
            </a:r>
          </a:p>
        </p:txBody>
      </p:sp>
      <p:pic>
        <p:nvPicPr>
          <p:cNvPr id="5" name="Picture 4"/>
          <p:cNvPicPr>
            <a:picLocks noChangeAspect="1"/>
          </p:cNvPicPr>
          <p:nvPr/>
        </p:nvPicPr>
        <p:blipFill>
          <a:blip r:embed="rId3"/>
          <a:stretch>
            <a:fillRect/>
          </a:stretch>
        </p:blipFill>
        <p:spPr>
          <a:xfrm>
            <a:off x="7142473" y="2155635"/>
            <a:ext cx="4211327" cy="3468436"/>
          </a:xfrm>
          <a:prstGeom prst="rect">
            <a:avLst/>
          </a:prstGeom>
        </p:spPr>
      </p:pic>
      <p:sp>
        <p:nvSpPr>
          <p:cNvPr id="6" name="Slide Number Placeholder 5"/>
          <p:cNvSpPr>
            <a:spLocks noGrp="1"/>
          </p:cNvSpPr>
          <p:nvPr>
            <p:ph type="sldNum" sz="quarter" idx="12"/>
          </p:nvPr>
        </p:nvSpPr>
        <p:spPr/>
        <p:txBody>
          <a:bodyPr/>
          <a:lstStyle/>
          <a:p>
            <a:fld id="{E7C80F92-CA9A-4B82-BCBF-57EAC604A2AF}" type="slidenum">
              <a:rPr lang="en-US" smtClean="0"/>
              <a:t>3</a:t>
            </a:fld>
            <a:endParaRPr lang="en-US"/>
          </a:p>
        </p:txBody>
      </p:sp>
      <p:sp>
        <p:nvSpPr>
          <p:cNvPr id="7" name="Subtitle 2"/>
          <p:cNvSpPr txBox="1">
            <a:spLocks/>
          </p:cNvSpPr>
          <p:nvPr/>
        </p:nvSpPr>
        <p:spPr>
          <a:xfrm>
            <a:off x="838200" y="1232906"/>
            <a:ext cx="9144000" cy="801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99BB3B"/>
                </a:solidFill>
                <a:latin typeface="Tw Cen MT" panose="020B0602020104020603" pitchFamily="34" charset="0"/>
              </a:rPr>
              <a:t>Markets Served</a:t>
            </a:r>
            <a:endParaRPr lang="en-US" sz="2400" dirty="0">
              <a:solidFill>
                <a:srgbClr val="99BB3B"/>
              </a:solidFill>
              <a:latin typeface="Tw Cen MT" panose="020B0602020104020603" pitchFamily="34" charset="0"/>
            </a:endParaRPr>
          </a:p>
        </p:txBody>
      </p:sp>
    </p:spTree>
    <p:extLst>
      <p:ext uri="{BB962C8B-B14F-4D97-AF65-F5344CB8AC3E}">
        <p14:creationId xmlns:p14="http://schemas.microsoft.com/office/powerpoint/2010/main" val="2906877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w Cen MT" panose="020B0602020104020603" pitchFamily="34" charset="0"/>
              </a:rPr>
              <a:t>Strategic Materials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latin typeface="Tw Cen MT" panose="020B0602020104020603" pitchFamily="34" charset="0"/>
              </a:rPr>
              <a:t>When you work with Strategic Materials, our experts can work with you to assess your operations and develop areas of improvement such as:</a:t>
            </a:r>
          </a:p>
          <a:p>
            <a:pPr lvl="1"/>
            <a:r>
              <a:rPr lang="en-US" sz="2000" dirty="0">
                <a:latin typeface="Tw Cen MT" panose="020B0602020104020603" pitchFamily="34" charset="0"/>
              </a:rPr>
              <a:t>new site construction suggestions to maximize value</a:t>
            </a:r>
          </a:p>
          <a:p>
            <a:pPr lvl="1"/>
            <a:r>
              <a:rPr lang="en-US" sz="2000" dirty="0">
                <a:latin typeface="Tw Cen MT" panose="020B0602020104020603" pitchFamily="34" charset="0"/>
              </a:rPr>
              <a:t>quality improvement suggestions to maximize value</a:t>
            </a:r>
          </a:p>
          <a:p>
            <a:pPr lvl="1"/>
            <a:r>
              <a:rPr lang="en-US" sz="2000" dirty="0">
                <a:latin typeface="Tw Cen MT" panose="020B0602020104020603" pitchFamily="34" charset="0"/>
              </a:rPr>
              <a:t>handling suggestions (i.e. spotted equipment, containers)</a:t>
            </a:r>
          </a:p>
          <a:p>
            <a:pPr lvl="1"/>
            <a:r>
              <a:rPr lang="en-US" sz="2000" dirty="0">
                <a:latin typeface="Tw Cen MT" panose="020B0602020104020603" pitchFamily="34" charset="0"/>
              </a:rPr>
              <a:t>improvement financing </a:t>
            </a:r>
          </a:p>
          <a:p>
            <a:pPr lvl="1"/>
            <a:r>
              <a:rPr lang="en-US" sz="2000" dirty="0">
                <a:latin typeface="Tw Cen MT" panose="020B0602020104020603" pitchFamily="34" charset="0"/>
              </a:rPr>
              <a:t>training</a:t>
            </a:r>
          </a:p>
          <a:p>
            <a:endParaRPr lang="en-US" sz="2400" dirty="0">
              <a:latin typeface="Tw Cen MT" panose="020B0602020104020603" pitchFamily="34" charset="0"/>
            </a:endParaRPr>
          </a:p>
        </p:txBody>
      </p:sp>
      <p:sp>
        <p:nvSpPr>
          <p:cNvPr id="4" name="Footer Placeholder 3"/>
          <p:cNvSpPr>
            <a:spLocks noGrp="1"/>
          </p:cNvSpPr>
          <p:nvPr>
            <p:ph type="ftr" sz="quarter" idx="11"/>
          </p:nvPr>
        </p:nvSpPr>
        <p:spPr/>
        <p:txBody>
          <a:bodyPr/>
          <a:lstStyle/>
          <a:p>
            <a:r>
              <a:rPr lang="en-US" smtClean="0"/>
              <a:t>Company Confidential.  All Rights Reserved. </a:t>
            </a:r>
            <a:endParaRPr lang="en-US" dirty="0" smtClean="0"/>
          </a:p>
        </p:txBody>
      </p:sp>
      <p:sp>
        <p:nvSpPr>
          <p:cNvPr id="5" name="Slide Number Placeholder 4"/>
          <p:cNvSpPr>
            <a:spLocks noGrp="1"/>
          </p:cNvSpPr>
          <p:nvPr>
            <p:ph type="sldNum" sz="quarter" idx="12"/>
          </p:nvPr>
        </p:nvSpPr>
        <p:spPr/>
        <p:txBody>
          <a:bodyPr/>
          <a:lstStyle/>
          <a:p>
            <a:fld id="{E7C80F92-CA9A-4B82-BCBF-57EAC604A2AF}" type="slidenum">
              <a:rPr lang="en-US" smtClean="0"/>
              <a:t>4</a:t>
            </a:fld>
            <a:endParaRPr lang="en-US"/>
          </a:p>
        </p:txBody>
      </p:sp>
      <p:sp>
        <p:nvSpPr>
          <p:cNvPr id="6" name="Subtitle 2"/>
          <p:cNvSpPr txBox="1">
            <a:spLocks/>
          </p:cNvSpPr>
          <p:nvPr/>
        </p:nvSpPr>
        <p:spPr>
          <a:xfrm>
            <a:off x="875908" y="1195198"/>
            <a:ext cx="9144000" cy="801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99BB3B"/>
                </a:solidFill>
                <a:latin typeface="Tw Cen MT" panose="020B0602020104020603" pitchFamily="34" charset="0"/>
              </a:rPr>
              <a:t>Supplier Services</a:t>
            </a:r>
            <a:endParaRPr lang="en-US" sz="2400" dirty="0">
              <a:solidFill>
                <a:srgbClr val="99BB3B"/>
              </a:solidFill>
              <a:latin typeface="Tw Cen MT" panose="020B0602020104020603" pitchFamily="34" charset="0"/>
            </a:endParaRPr>
          </a:p>
        </p:txBody>
      </p:sp>
    </p:spTree>
    <p:extLst>
      <p:ext uri="{BB962C8B-B14F-4D97-AF65-F5344CB8AC3E}">
        <p14:creationId xmlns:p14="http://schemas.microsoft.com/office/powerpoint/2010/main" val="33669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w Cen MT" panose="020B0602020104020603" pitchFamily="34" charset="0"/>
              </a:rPr>
              <a:t>Strategic Materials</a:t>
            </a:r>
            <a:endParaRPr lang="en-US" dirty="0">
              <a:latin typeface="Tw Cen MT" panose="020B0602020104020603" pitchFamily="34" charset="0"/>
            </a:endParaRPr>
          </a:p>
        </p:txBody>
      </p:sp>
      <p:sp>
        <p:nvSpPr>
          <p:cNvPr id="4" name="Footer Placeholder 3"/>
          <p:cNvSpPr>
            <a:spLocks noGrp="1"/>
          </p:cNvSpPr>
          <p:nvPr>
            <p:ph type="ftr" sz="quarter" idx="11"/>
          </p:nvPr>
        </p:nvSpPr>
        <p:spPr/>
        <p:txBody>
          <a:bodyPr/>
          <a:lstStyle/>
          <a:p>
            <a:r>
              <a:rPr lang="en-US" dirty="0" smtClean="0"/>
              <a:t>Company Confidential.  All Rights Reserved. </a:t>
            </a:r>
          </a:p>
        </p:txBody>
      </p:sp>
      <p:sp>
        <p:nvSpPr>
          <p:cNvPr id="6" name="Slide Number Placeholder 5"/>
          <p:cNvSpPr>
            <a:spLocks noGrp="1"/>
          </p:cNvSpPr>
          <p:nvPr>
            <p:ph type="sldNum" sz="quarter" idx="12"/>
          </p:nvPr>
        </p:nvSpPr>
        <p:spPr/>
        <p:txBody>
          <a:bodyPr/>
          <a:lstStyle/>
          <a:p>
            <a:fld id="{E7C80F92-CA9A-4B82-BCBF-57EAC604A2AF}" type="slidenum">
              <a:rPr lang="en-US" smtClean="0"/>
              <a:t>5</a:t>
            </a:fld>
            <a:endParaRPr lang="en-US"/>
          </a:p>
        </p:txBody>
      </p:sp>
      <p:sp>
        <p:nvSpPr>
          <p:cNvPr id="7" name="Subtitle 2"/>
          <p:cNvSpPr txBox="1">
            <a:spLocks/>
          </p:cNvSpPr>
          <p:nvPr/>
        </p:nvSpPr>
        <p:spPr>
          <a:xfrm>
            <a:off x="838200" y="1232906"/>
            <a:ext cx="9144000" cy="801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99BB3B"/>
                </a:solidFill>
                <a:latin typeface="Tw Cen MT" panose="020B0602020104020603" pitchFamily="34" charset="0"/>
              </a:rPr>
              <a:t>Service Detail</a:t>
            </a:r>
            <a:endParaRPr lang="en-US" sz="2400" dirty="0">
              <a:solidFill>
                <a:srgbClr val="99BB3B"/>
              </a:solidFill>
              <a:latin typeface="Tw Cen MT" panose="020B0602020104020603" pitchFamily="34" charset="0"/>
            </a:endParaRPr>
          </a:p>
        </p:txBody>
      </p:sp>
      <p:sp>
        <p:nvSpPr>
          <p:cNvPr id="10" name="Rectangle 3"/>
          <p:cNvSpPr>
            <a:spLocks noGrp="1" noChangeArrowheads="1"/>
          </p:cNvSpPr>
          <p:nvPr>
            <p:ph idx="1"/>
          </p:nvPr>
        </p:nvSpPr>
        <p:spPr bwMode="auto">
          <a:xfrm>
            <a:off x="424064" y="2865521"/>
            <a:ext cx="1073792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a:lnSpc>
                <a:spcPct val="100000"/>
              </a:lnSpc>
            </a:pPr>
            <a:r>
              <a:rPr lang="en-US" altLang="en-US" sz="2000" dirty="0" smtClean="0">
                <a:latin typeface="Tw Cen MT" panose="020B0602020104020603" pitchFamily="34" charset="0"/>
                <a:ea typeface="Calibri" panose="020F0502020204030204" pitchFamily="34" charset="0"/>
              </a:rPr>
              <a:t>Want to become a supplier</a:t>
            </a:r>
            <a:r>
              <a:rPr lang="en-US" altLang="en-US" sz="2000" dirty="0" smtClean="0">
                <a:latin typeface="Segoe UI" panose="020B0502040204020203" pitchFamily="34" charset="0"/>
                <a:ea typeface="Calibri" panose="020F0502020204030204" pitchFamily="34" charset="0"/>
                <a:cs typeface="Segoe UI" panose="020B0502040204020203" pitchFamily="34" charset="0"/>
              </a:rPr>
              <a:t>?</a:t>
            </a:r>
            <a:r>
              <a:rPr lang="en-US" altLang="en-US" sz="2000" dirty="0" smtClean="0">
                <a:latin typeface="Tw Cen MT" panose="020B0602020104020603" pitchFamily="34" charset="0"/>
                <a:ea typeface="Calibri" panose="020F0502020204030204" pitchFamily="34" charset="0"/>
              </a:rPr>
              <a:t> </a:t>
            </a:r>
            <a:r>
              <a:rPr lang="en-US" altLang="en-US" sz="2000" b="1" dirty="0" smtClean="0">
                <a:latin typeface="Tw Cen MT" panose="020B0602020104020603" pitchFamily="34" charset="0"/>
                <a:ea typeface="Calibri" panose="020F0502020204030204" pitchFamily="34" charset="0"/>
              </a:rPr>
              <a:t>Greg Vargas, </a:t>
            </a:r>
            <a:r>
              <a:rPr lang="en-US" altLang="en-US" sz="2000" b="1" dirty="0">
                <a:latin typeface="Tw Cen MT" panose="020B0602020104020603" pitchFamily="34" charset="0"/>
                <a:ea typeface="Calibri" panose="020F0502020204030204" pitchFamily="34" charset="0"/>
              </a:rPr>
              <a:t>gvargas</a:t>
            </a:r>
            <a:r>
              <a:rPr lang="en-US" altLang="en-US" sz="2000" b="1" dirty="0">
                <a:latin typeface="Tw Cen MT" panose="020B0602020104020603" pitchFamily="34" charset="0"/>
                <a:ea typeface="Calibri" panose="020F0502020204030204" pitchFamily="34" charset="0"/>
                <a:hlinkClick r:id="rId3"/>
              </a:rPr>
              <a:t>@</a:t>
            </a:r>
            <a:r>
              <a:rPr lang="en-US" altLang="en-US" sz="2000" b="1" dirty="0" smtClean="0">
                <a:latin typeface="Tw Cen MT" panose="020B0602020104020603" pitchFamily="34" charset="0"/>
                <a:ea typeface="Calibri" panose="020F0502020204030204" pitchFamily="34" charset="0"/>
                <a:hlinkClick r:id="rId3"/>
              </a:rPr>
              <a:t>strategicmaterials.com</a:t>
            </a:r>
            <a:r>
              <a:rPr lang="en-US" altLang="en-US" sz="2000" b="1" dirty="0" smtClean="0">
                <a:latin typeface="Tw Cen MT" panose="020B0602020104020603" pitchFamily="34" charset="0"/>
                <a:ea typeface="Calibri" panose="020F0502020204030204" pitchFamily="34" charset="0"/>
              </a:rPr>
              <a:t>, 713-795-9800</a:t>
            </a:r>
            <a:br>
              <a:rPr lang="en-US" altLang="en-US" sz="2000" b="1" dirty="0" smtClean="0">
                <a:latin typeface="Tw Cen MT" panose="020B0602020104020603" pitchFamily="34" charset="0"/>
                <a:ea typeface="Calibri" panose="020F0502020204030204" pitchFamily="34" charset="0"/>
              </a:rPr>
            </a:br>
            <a:endParaRPr kumimoji="0" lang="en-US" altLang="en-US" sz="2000" b="0" i="0" u="none" strike="noStrike" cap="none" normalizeH="0" baseline="0" dirty="0">
              <a:ln>
                <a:noFill/>
              </a:ln>
              <a:solidFill>
                <a:schemeClr val="tx1"/>
              </a:solidFill>
              <a:effectLst/>
              <a:latin typeface="Tw Cen MT" panose="020B0602020104020603" pitchFamily="34" charset="0"/>
              <a:ea typeface="Calibri" panose="020F0502020204030204" pitchFamily="34" charset="0"/>
            </a:endParaRPr>
          </a:p>
          <a:p>
            <a:pPr lvl="1">
              <a:lnSpc>
                <a:spcPct val="100000"/>
              </a:lnSpc>
            </a:pPr>
            <a:r>
              <a:rPr kumimoji="0" lang="en-US" altLang="en-US" sz="2000" b="0" i="0" u="none" strike="noStrike" cap="none" normalizeH="0" baseline="0" dirty="0" smtClean="0">
                <a:ln>
                  <a:noFill/>
                </a:ln>
                <a:solidFill>
                  <a:schemeClr val="tx1"/>
                </a:solidFill>
                <a:effectLst/>
                <a:latin typeface="Tw Cen MT" panose="020B0602020104020603" pitchFamily="34" charset="0"/>
                <a:ea typeface="Calibri" panose="020F0502020204030204" pitchFamily="34" charset="0"/>
              </a:rPr>
              <a:t>General inquiries</a:t>
            </a:r>
            <a:r>
              <a:rPr lang="en-US" altLang="en-US" sz="2000" dirty="0">
                <a:latin typeface="Tw Cen MT" panose="020B0602020104020603" pitchFamily="34" charset="0"/>
                <a:ea typeface="Calibri" panose="020F0502020204030204" pitchFamily="34" charset="0"/>
              </a:rPr>
              <a:t> </a:t>
            </a:r>
            <a:r>
              <a:rPr lang="en-US" altLang="en-US" sz="2000" dirty="0" smtClean="0">
                <a:latin typeface="Tw Cen MT" panose="020B0602020104020603" pitchFamily="34" charset="0"/>
                <a:ea typeface="Calibri" panose="020F0502020204030204" pitchFamily="34" charset="0"/>
              </a:rPr>
              <a:t>and customer service for existing suppliers or </a:t>
            </a:r>
            <a:r>
              <a:rPr lang="en-US" altLang="en-US" sz="2000" dirty="0">
                <a:latin typeface="Tw Cen MT" panose="020B0602020104020603" pitchFamily="34" charset="0"/>
                <a:ea typeface="Calibri" panose="020F0502020204030204" pitchFamily="34" charset="0"/>
              </a:rPr>
              <a:t>r</a:t>
            </a:r>
            <a:r>
              <a:rPr kumimoji="0" lang="en-US" altLang="en-US" sz="2000" b="0" i="0" u="none" strike="noStrike" cap="none" normalizeH="0" baseline="0" dirty="0" smtClean="0">
                <a:ln>
                  <a:noFill/>
                </a:ln>
                <a:solidFill>
                  <a:schemeClr val="tx1"/>
                </a:solidFill>
                <a:effectLst/>
                <a:latin typeface="Tw Cen MT" panose="020B0602020104020603" pitchFamily="34" charset="0"/>
                <a:ea typeface="Calibri" panose="020F0502020204030204" pitchFamily="34" charset="0"/>
              </a:rPr>
              <a:t>eceiving at Houston , TX plant: </a:t>
            </a:r>
            <a:r>
              <a:rPr kumimoji="0" lang="en-US" altLang="en-US" sz="2000" b="1" i="0" u="none" strike="noStrike" cap="none" normalizeH="0" baseline="0" dirty="0" smtClean="0">
                <a:ln>
                  <a:noFill/>
                </a:ln>
                <a:solidFill>
                  <a:schemeClr val="tx1"/>
                </a:solidFill>
                <a:effectLst/>
                <a:latin typeface="Tw Cen MT" panose="020B0602020104020603" pitchFamily="34" charset="0"/>
                <a:ea typeface="Calibri" panose="020F0502020204030204" pitchFamily="34" charset="0"/>
              </a:rPr>
              <a:t>Greg Vargas</a:t>
            </a:r>
            <a:r>
              <a:rPr lang="en-US" altLang="en-US" sz="2000" b="1" dirty="0" smtClean="0">
                <a:latin typeface="Tw Cen MT" panose="020B0602020104020603" pitchFamily="34" charset="0"/>
                <a:ea typeface="Calibri" panose="020F0502020204030204" pitchFamily="34" charset="0"/>
              </a:rPr>
              <a:t>; </a:t>
            </a:r>
            <a:r>
              <a:rPr kumimoji="0" lang="en-US" altLang="en-US" sz="2000" b="1" i="0" u="none" strike="noStrike" cap="none" normalizeH="0" dirty="0" smtClean="0">
                <a:ln>
                  <a:noFill/>
                </a:ln>
                <a:solidFill>
                  <a:schemeClr val="tx1"/>
                </a:solidFill>
                <a:effectLst/>
                <a:latin typeface="Tw Cen MT" panose="020B0602020104020603" pitchFamily="34" charset="0"/>
                <a:ea typeface="Calibri" panose="020F0502020204030204" pitchFamily="34" charset="0"/>
              </a:rPr>
              <a:t> </a:t>
            </a:r>
            <a:r>
              <a:rPr lang="en-US" altLang="en-US" sz="2000" b="1" dirty="0">
                <a:latin typeface="Tw Cen MT" panose="020B0602020104020603" pitchFamily="34" charset="0"/>
                <a:ea typeface="Calibri" panose="020F0502020204030204" pitchFamily="34" charset="0"/>
              </a:rPr>
              <a:t>gvargas</a:t>
            </a:r>
            <a:r>
              <a:rPr kumimoji="0" lang="en-US" altLang="en-US" sz="2000" b="1" i="0" u="none" strike="noStrike" cap="none" normalizeH="0" dirty="0" smtClean="0">
                <a:ln>
                  <a:noFill/>
                </a:ln>
                <a:solidFill>
                  <a:schemeClr val="tx1"/>
                </a:solidFill>
                <a:effectLst/>
                <a:latin typeface="Tw Cen MT" panose="020B0602020104020603" pitchFamily="34" charset="0"/>
                <a:ea typeface="Calibri" panose="020F0502020204030204" pitchFamily="34" charset="0"/>
                <a:hlinkClick r:id="rId4"/>
              </a:rPr>
              <a:t>@strategicmaterials.com</a:t>
            </a:r>
            <a:r>
              <a:rPr lang="en-US" altLang="en-US" sz="2000" b="1" dirty="0" smtClean="0">
                <a:latin typeface="Tw Cen MT" panose="020B0602020104020603" pitchFamily="34" charset="0"/>
                <a:ea typeface="Calibri" panose="020F0502020204030204" pitchFamily="34" charset="0"/>
              </a:rPr>
              <a:t> </a:t>
            </a:r>
            <a:r>
              <a:rPr lang="en-US" altLang="en-US" sz="2000" b="1" dirty="0">
                <a:latin typeface="Tw Cen MT" panose="020B0602020104020603" pitchFamily="34" charset="0"/>
                <a:ea typeface="Calibri" panose="020F0502020204030204" pitchFamily="34" charset="0"/>
              </a:rPr>
              <a:t>or </a:t>
            </a:r>
            <a:r>
              <a:rPr lang="en-US" altLang="en-US" sz="2000" b="1" dirty="0" smtClean="0">
                <a:latin typeface="Tw Cen MT" panose="020B0602020104020603" pitchFamily="34" charset="0"/>
                <a:ea typeface="Calibri" panose="020F0502020204030204" pitchFamily="34" charset="0"/>
              </a:rPr>
              <a:t>713-795-9800</a:t>
            </a:r>
            <a:endParaRPr kumimoji="0" lang="en-US" altLang="en-US" sz="2000" b="0" i="0" u="none" strike="noStrike" cap="none" normalizeH="0" baseline="0" dirty="0" smtClean="0">
              <a:ln>
                <a:noFill/>
              </a:ln>
              <a:solidFill>
                <a:schemeClr val="tx1"/>
              </a:solidFill>
              <a:effectLst/>
              <a:latin typeface="Tw Cen MT" panose="020B0602020104020603" pitchFamily="34" charset="0"/>
            </a:endParaRPr>
          </a:p>
          <a:p>
            <a:pPr lvl="1">
              <a:lnSpc>
                <a:spcPct val="100000"/>
              </a:lnSpc>
            </a:pPr>
            <a:endParaRPr kumimoji="0" lang="en-US" altLang="en-US" sz="2000" b="0" i="0" u="none" strike="noStrike" cap="none" normalizeH="0" baseline="0" dirty="0" smtClean="0">
              <a:ln>
                <a:noFill/>
              </a:ln>
              <a:solidFill>
                <a:schemeClr val="tx1"/>
              </a:solidFill>
              <a:effectLst/>
              <a:latin typeface="Tw Cen MT" panose="020B0602020104020603" pitchFamily="34" charset="0"/>
              <a:ea typeface="Calibri" panose="020F0502020204030204" pitchFamily="34" charset="0"/>
            </a:endParaRPr>
          </a:p>
          <a:p>
            <a:pPr lvl="1">
              <a:lnSpc>
                <a:spcPct val="100000"/>
              </a:lnSpc>
            </a:pPr>
            <a:r>
              <a:rPr lang="en-US" sz="2000" dirty="0" smtClean="0">
                <a:latin typeface="Tw Cen MT" panose="020B0602020104020603" pitchFamily="34" charset="0"/>
              </a:rPr>
              <a:t>All other inquiries or if you’re unable to contact any of the above, please use our</a:t>
            </a:r>
            <a:r>
              <a:rPr lang="en-US" sz="2000" dirty="0">
                <a:latin typeface="Tw Cen MT" panose="020B0602020104020603" pitchFamily="34" charset="0"/>
              </a:rPr>
              <a:t> toll-free </a:t>
            </a:r>
            <a:r>
              <a:rPr lang="en-US" sz="2000" b="1" dirty="0">
                <a:latin typeface="Tw Cen MT" panose="020B0602020104020603" pitchFamily="34" charset="0"/>
              </a:rPr>
              <a:t>1-844-256-8985</a:t>
            </a:r>
            <a:r>
              <a:rPr lang="en-US" sz="2000" dirty="0">
                <a:latin typeface="Tw Cen MT" panose="020B0602020104020603" pitchFamily="34" charset="0"/>
              </a:rPr>
              <a:t> </a:t>
            </a:r>
            <a:r>
              <a:rPr lang="en-US" sz="2000" dirty="0" smtClean="0">
                <a:latin typeface="Tw Cen MT" panose="020B0602020104020603" pitchFamily="34" charset="0"/>
              </a:rPr>
              <a:t>or </a:t>
            </a:r>
            <a:r>
              <a:rPr lang="en-US" sz="2000" dirty="0" smtClean="0">
                <a:latin typeface="Tw Cen MT" panose="020B0602020104020603" pitchFamily="34" charset="0"/>
                <a:hlinkClick r:id="rId5"/>
              </a:rPr>
              <a:t>suppliers@strategicmaterials.com</a:t>
            </a:r>
            <a:r>
              <a:rPr lang="en-US" sz="2000" dirty="0">
                <a:latin typeface="Tw Cen MT" panose="020B0602020104020603" pitchFamily="34" charset="0"/>
              </a:rPr>
              <a:t>.  </a:t>
            </a:r>
            <a:r>
              <a:rPr lang="en-US" sz="2000" dirty="0" smtClean="0">
                <a:latin typeface="Tw Cen MT" panose="020B0602020104020603" pitchFamily="34" charset="0"/>
              </a:rPr>
              <a:t>Phone is answered Monday </a:t>
            </a:r>
            <a:r>
              <a:rPr lang="en-US" sz="2000" dirty="0">
                <a:latin typeface="Tw Cen MT" panose="020B0602020104020603" pitchFamily="34" charset="0"/>
              </a:rPr>
              <a:t>through Friday, 7:00am - 4:00pm </a:t>
            </a:r>
            <a:r>
              <a:rPr lang="en-US" sz="2000" dirty="0" smtClean="0">
                <a:latin typeface="Tw Cen MT" panose="020B0602020104020603" pitchFamily="34" charset="0"/>
              </a:rPr>
              <a:t>CST</a:t>
            </a:r>
            <a:r>
              <a:rPr lang="en-US" sz="2000" dirty="0">
                <a:latin typeface="Tw Cen MT" panose="020B0602020104020603" pitchFamily="34" charset="0"/>
              </a:rPr>
              <a:t> </a:t>
            </a:r>
            <a:r>
              <a:rPr lang="en-US" sz="2000" dirty="0" smtClean="0">
                <a:latin typeface="Tw Cen MT" panose="020B0602020104020603" pitchFamily="34" charset="0"/>
              </a:rPr>
              <a:t>and any voicemails are typically returned within 24 hours.</a:t>
            </a:r>
            <a:endParaRPr lang="en-US" altLang="en-US" sz="2000" dirty="0" smtClean="0">
              <a:latin typeface="Tw Cen MT" panose="020B0602020104020603" pitchFamily="34" charset="0"/>
            </a:endParaRPr>
          </a:p>
        </p:txBody>
      </p:sp>
    </p:spTree>
    <p:extLst>
      <p:ext uri="{BB962C8B-B14F-4D97-AF65-F5344CB8AC3E}">
        <p14:creationId xmlns:p14="http://schemas.microsoft.com/office/powerpoint/2010/main" val="263234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5838825" cy="1325563"/>
          </a:xfrm>
        </p:spPr>
        <p:txBody>
          <a:bodyPr/>
          <a:lstStyle/>
          <a:p>
            <a:r>
              <a:rPr lang="en-US" dirty="0" smtClean="0">
                <a:latin typeface="Tw Cen MT" panose="020B0602020104020603" pitchFamily="34" charset="0"/>
              </a:rPr>
              <a:t>Why Glass</a:t>
            </a:r>
            <a:r>
              <a:rPr lang="en-US" sz="4200" spc="3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200" dirty="0">
              <a:latin typeface="Tw Cen MT" panose="020B0602020104020603" pitchFamily="34" charset="0"/>
            </a:endParaRPr>
          </a:p>
        </p:txBody>
      </p:sp>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6</a:t>
            </a:fld>
            <a:endParaRPr lang="en-US"/>
          </a:p>
        </p:txBody>
      </p:sp>
      <p:sp>
        <p:nvSpPr>
          <p:cNvPr id="49" name="Content Placeholder 2"/>
          <p:cNvSpPr>
            <a:spLocks noGrp="1"/>
          </p:cNvSpPr>
          <p:nvPr>
            <p:ph idx="1"/>
          </p:nvPr>
        </p:nvSpPr>
        <p:spPr>
          <a:xfrm>
            <a:off x="933449" y="2152650"/>
            <a:ext cx="6219826" cy="4052094"/>
          </a:xfrm>
        </p:spPr>
        <p:txBody>
          <a:bodyPr>
            <a:normAutofit/>
          </a:bodyPr>
          <a:lstStyle/>
          <a:p>
            <a:pPr marL="0" indent="0">
              <a:buNone/>
            </a:pPr>
            <a:r>
              <a:rPr lang="en-US" dirty="0" smtClean="0">
                <a:latin typeface="Tw Cen MT" panose="020B0602020104020603" pitchFamily="34" charset="0"/>
              </a:rPr>
              <a:t>We recycle nearly </a:t>
            </a:r>
            <a:r>
              <a:rPr lang="en-US" b="1" dirty="0" smtClean="0">
                <a:latin typeface="Tw Cen MT" panose="020B0602020104020603" pitchFamily="34" charset="0"/>
              </a:rPr>
              <a:t>3 million tons of glass </a:t>
            </a:r>
            <a:r>
              <a:rPr lang="en-US" dirty="0" smtClean="0">
                <a:latin typeface="Tw Cen MT" panose="020B0602020104020603" pitchFamily="34" charset="0"/>
              </a:rPr>
              <a:t>a year into a variety of applications. </a:t>
            </a:r>
          </a:p>
          <a:p>
            <a:pPr marL="0" indent="0">
              <a:buNone/>
            </a:pPr>
            <a:endParaRPr lang="en-US" dirty="0">
              <a:latin typeface="Tw Cen MT" panose="020B0602020104020603" pitchFamily="34" charset="0"/>
            </a:endParaRPr>
          </a:p>
          <a:p>
            <a:pPr marL="0" indent="0">
              <a:buNone/>
            </a:pPr>
            <a:r>
              <a:rPr lang="en-US" b="1" dirty="0" smtClean="0">
                <a:latin typeface="Tw Cen MT" panose="020B0602020104020603" pitchFamily="34" charset="0"/>
              </a:rPr>
              <a:t>Recycled glass demand </a:t>
            </a:r>
            <a:r>
              <a:rPr lang="en-US" dirty="0" smtClean="0">
                <a:latin typeface="Tw Cen MT" panose="020B0602020104020603" pitchFamily="34" charset="0"/>
              </a:rPr>
              <a:t>is more than current supply in the container glass and fiberglass insulation industries. </a:t>
            </a:r>
            <a:endParaRPr lang="en-US" dirty="0">
              <a:latin typeface="Tw Cen MT" panose="020B0602020104020603" pitchFamily="34" charset="0"/>
            </a:endParaRPr>
          </a:p>
          <a:p>
            <a:pPr marL="0" indent="0">
              <a:buNone/>
            </a:pPr>
            <a:endParaRPr lang="en-US" dirty="0" smtClean="0">
              <a:latin typeface="Tw Cen MT" panose="020B0602020104020603" pitchFamily="34" charset="0"/>
            </a:endParaRPr>
          </a:p>
        </p:txBody>
      </p:sp>
      <p:pic>
        <p:nvPicPr>
          <p:cNvPr id="3074" name="Picture 2" descr="Strategic Materials 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86309"/>
            <a:ext cx="4048125" cy="472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32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5495925" cy="1325563"/>
          </a:xfrm>
        </p:spPr>
        <p:txBody>
          <a:bodyPr/>
          <a:lstStyle/>
          <a:p>
            <a:r>
              <a:rPr lang="en-US" dirty="0" smtClean="0">
                <a:latin typeface="Tw Cen MT" panose="020B0602020104020603" pitchFamily="34" charset="0"/>
              </a:rPr>
              <a:t>Why Glass</a:t>
            </a:r>
            <a:r>
              <a:rPr lang="en-US" sz="4200" spc="3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200" dirty="0">
              <a:latin typeface="Tw Cen MT" panose="020B0602020104020603" pitchFamily="34" charset="0"/>
            </a:endParaRPr>
          </a:p>
        </p:txBody>
      </p:sp>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7</a:t>
            </a:fld>
            <a:endParaRPr lang="en-US"/>
          </a:p>
        </p:txBody>
      </p:sp>
      <p:sp>
        <p:nvSpPr>
          <p:cNvPr id="49" name="Content Placeholder 2"/>
          <p:cNvSpPr>
            <a:spLocks noGrp="1"/>
          </p:cNvSpPr>
          <p:nvPr>
            <p:ph idx="1"/>
          </p:nvPr>
        </p:nvSpPr>
        <p:spPr>
          <a:xfrm>
            <a:off x="933449" y="1690688"/>
            <a:ext cx="6219826" cy="4514056"/>
          </a:xfrm>
        </p:spPr>
        <p:txBody>
          <a:bodyPr>
            <a:normAutofit fontScale="92500"/>
          </a:bodyPr>
          <a:lstStyle/>
          <a:p>
            <a:pPr marL="0" indent="0">
              <a:buNone/>
            </a:pPr>
            <a:r>
              <a:rPr lang="en-US" sz="2400" dirty="0" smtClean="0">
                <a:latin typeface="Tw Cen MT" panose="020B0602020104020603" pitchFamily="34" charset="0"/>
              </a:rPr>
              <a:t>It is a sustainable, versatile, cost-saving material.  </a:t>
            </a:r>
            <a:br>
              <a:rPr lang="en-US" sz="2400" dirty="0" smtClean="0">
                <a:latin typeface="Tw Cen MT" panose="020B0602020104020603" pitchFamily="34" charset="0"/>
              </a:rPr>
            </a:br>
            <a:endParaRPr lang="en-US" sz="2400" dirty="0" smtClean="0">
              <a:latin typeface="Tw Cen MT" panose="020B0602020104020603" pitchFamily="34" charset="0"/>
            </a:endParaRPr>
          </a:p>
          <a:p>
            <a:pPr marL="0" indent="0">
              <a:buNone/>
            </a:pPr>
            <a:r>
              <a:rPr lang="en-US" sz="2400" dirty="0" smtClean="0">
                <a:latin typeface="Tw Cen MT" panose="020B0602020104020603" pitchFamily="34" charset="0"/>
              </a:rPr>
              <a:t>Glass never wears out and </a:t>
            </a:r>
            <a:r>
              <a:rPr lang="en-US" sz="2400" b="1" dirty="0" smtClean="0">
                <a:latin typeface="Tw Cen MT" panose="020B0602020104020603" pitchFamily="34" charset="0"/>
              </a:rPr>
              <a:t>can be recycled forever</a:t>
            </a:r>
            <a:r>
              <a:rPr lang="en-US" sz="2400" dirty="0" smtClean="0">
                <a:latin typeface="Tw Cen MT" panose="020B0602020104020603" pitchFamily="34" charset="0"/>
              </a:rPr>
              <a:t>. </a:t>
            </a:r>
          </a:p>
          <a:p>
            <a:pPr marL="0" indent="0">
              <a:buNone/>
            </a:pPr>
            <a:endParaRPr lang="en-US" sz="2400" dirty="0">
              <a:latin typeface="Tw Cen MT" panose="020B0602020104020603" pitchFamily="34" charset="0"/>
            </a:endParaRPr>
          </a:p>
          <a:p>
            <a:pPr marL="0" indent="0">
              <a:buNone/>
            </a:pPr>
            <a:r>
              <a:rPr lang="en-US" sz="2400" b="1" dirty="0" smtClean="0">
                <a:latin typeface="Tw Cen MT" panose="020B0602020104020603" pitchFamily="34" charset="0"/>
              </a:rPr>
              <a:t>One 6-pack of recycled beer bottles produces </a:t>
            </a:r>
            <a:r>
              <a:rPr lang="en-US" sz="2400" dirty="0" smtClean="0">
                <a:latin typeface="Tw Cen MT" panose="020B0602020104020603" pitchFamily="34" charset="0"/>
              </a:rPr>
              <a:t>enough fiberglass insulation to fill a standard wall cavity.</a:t>
            </a:r>
          </a:p>
          <a:p>
            <a:pPr marL="0" indent="0">
              <a:buNone/>
            </a:pPr>
            <a:endParaRPr lang="en-US" sz="2400" dirty="0">
              <a:latin typeface="Tw Cen MT" panose="020B0602020104020603" pitchFamily="34" charset="0"/>
            </a:endParaRPr>
          </a:p>
          <a:p>
            <a:pPr marL="0" indent="0">
              <a:buNone/>
            </a:pPr>
            <a:r>
              <a:rPr lang="en-US" sz="2400" b="1" dirty="0" smtClean="0">
                <a:latin typeface="Tw Cen MT" panose="020B0602020104020603" pitchFamily="34" charset="0"/>
              </a:rPr>
              <a:t>Recycling glass takes 30% less energy </a:t>
            </a:r>
            <a:r>
              <a:rPr lang="en-US" sz="2400" dirty="0" smtClean="0">
                <a:latin typeface="Tw Cen MT" panose="020B0602020104020603" pitchFamily="34" charset="0"/>
              </a:rPr>
              <a:t>to produce glass from virgin materials.  Recycling one glass bottle saves enough energy to </a:t>
            </a:r>
            <a:r>
              <a:rPr lang="en-US" sz="2400" b="1" dirty="0" smtClean="0">
                <a:latin typeface="Tw Cen MT" panose="020B0602020104020603" pitchFamily="34" charset="0"/>
              </a:rPr>
              <a:t>light a 100-watt light bulb for 4 hours</a:t>
            </a:r>
            <a:r>
              <a:rPr lang="en-US" sz="2400" dirty="0" smtClean="0">
                <a:latin typeface="Tw Cen MT" panose="020B0602020104020603" pitchFamily="34" charset="0"/>
              </a:rPr>
              <a:t>.</a:t>
            </a:r>
            <a:endParaRPr lang="en-US" sz="2400" dirty="0">
              <a:latin typeface="Tw Cen MT" panose="020B0602020104020603" pitchFamily="34" charset="0"/>
            </a:endParaRPr>
          </a:p>
          <a:p>
            <a:pPr marL="0" indent="0">
              <a:buNone/>
            </a:pPr>
            <a:endParaRPr lang="en-US" sz="2400" dirty="0" smtClean="0">
              <a:latin typeface="Tw Cen MT" panose="020B0602020104020603" pitchFamily="34" charset="0"/>
            </a:endParaRPr>
          </a:p>
        </p:txBody>
      </p:sp>
      <p:pic>
        <p:nvPicPr>
          <p:cNvPr id="2054" name="Picture 6" descr="http://www.toasto.com/wp-content/uploads/2010/04/green-bottle-bottoms.jpg"/>
          <p:cNvPicPr>
            <a:picLocks noChangeAspect="1" noChangeArrowheads="1"/>
          </p:cNvPicPr>
          <p:nvPr/>
        </p:nvPicPr>
        <p:blipFill rotWithShape="1">
          <a:blip r:embed="rId3">
            <a:extLst>
              <a:ext uri="{28A0092B-C50C-407E-A947-70E740481C1C}">
                <a14:useLocalDpi xmlns:a14="http://schemas.microsoft.com/office/drawing/2010/main" val="0"/>
              </a:ext>
            </a:extLst>
          </a:blip>
          <a:srcRect l="32584"/>
          <a:stretch/>
        </p:blipFill>
        <p:spPr bwMode="auto">
          <a:xfrm>
            <a:off x="7400925" y="1621658"/>
            <a:ext cx="4316845" cy="4290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315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5495925" cy="1325563"/>
          </a:xfrm>
        </p:spPr>
        <p:txBody>
          <a:bodyPr/>
          <a:lstStyle/>
          <a:p>
            <a:r>
              <a:rPr lang="en-US" dirty="0" smtClean="0">
                <a:latin typeface="Tw Cen MT" panose="020B0602020104020603" pitchFamily="34" charset="0"/>
              </a:rPr>
              <a:t>Testing Protocols</a:t>
            </a:r>
            <a:endParaRPr lang="en-US" sz="4200" dirty="0">
              <a:latin typeface="Tw Cen MT" panose="020B0602020104020603" pitchFamily="34" charset="0"/>
            </a:endParaRPr>
          </a:p>
        </p:txBody>
      </p:sp>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8</a:t>
            </a:fld>
            <a:endParaRPr lang="en-US"/>
          </a:p>
        </p:txBody>
      </p:sp>
      <p:sp>
        <p:nvSpPr>
          <p:cNvPr id="49" name="Content Placeholder 2"/>
          <p:cNvSpPr>
            <a:spLocks noGrp="1"/>
          </p:cNvSpPr>
          <p:nvPr>
            <p:ph idx="1"/>
          </p:nvPr>
        </p:nvSpPr>
        <p:spPr>
          <a:xfrm>
            <a:off x="942875" y="1575742"/>
            <a:ext cx="6219826" cy="4514056"/>
          </a:xfrm>
        </p:spPr>
        <p:txBody>
          <a:bodyPr>
            <a:normAutofit/>
          </a:bodyPr>
          <a:lstStyle/>
          <a:p>
            <a:pPr marL="0" indent="0">
              <a:buNone/>
            </a:pPr>
            <a:r>
              <a:rPr lang="en-US" sz="2400" dirty="0" smtClean="0">
                <a:latin typeface="Tw Cen MT" panose="020B0602020104020603" pitchFamily="34" charset="0"/>
              </a:rPr>
              <a:t>We perform </a:t>
            </a:r>
            <a:r>
              <a:rPr lang="en-US" sz="2400" dirty="0">
                <a:latin typeface="Tw Cen MT" panose="020B0602020104020603" pitchFamily="34" charset="0"/>
              </a:rPr>
              <a:t>inbound quality inspections on every load and </a:t>
            </a:r>
            <a:r>
              <a:rPr lang="en-US" sz="2400" dirty="0" smtClean="0">
                <a:latin typeface="Tw Cen MT" panose="020B0602020104020603" pitchFamily="34" charset="0"/>
              </a:rPr>
              <a:t>rate </a:t>
            </a:r>
            <a:r>
              <a:rPr lang="en-US" sz="2400" dirty="0">
                <a:latin typeface="Tw Cen MT" panose="020B0602020104020603" pitchFamily="34" charset="0"/>
              </a:rPr>
              <a:t>them based on the percentage of usable glass, generally clean glass with minimal or no visible contamination, and amount of ceramic, rock, or color contamination</a:t>
            </a:r>
            <a:r>
              <a:rPr lang="en-US" sz="2400" dirty="0" smtClean="0">
                <a:latin typeface="Tw Cen MT" panose="020B0602020104020603" pitchFamily="34" charset="0"/>
              </a:rPr>
              <a:t>.</a:t>
            </a:r>
          </a:p>
          <a:p>
            <a:pPr marL="0" indent="0">
              <a:buNone/>
            </a:pPr>
            <a:endParaRPr lang="en-US" sz="2400" dirty="0">
              <a:latin typeface="Tw Cen MT" panose="020B0602020104020603" pitchFamily="34" charset="0"/>
            </a:endParaRPr>
          </a:p>
          <a:p>
            <a:pPr marL="0" indent="0">
              <a:buNone/>
            </a:pPr>
            <a:r>
              <a:rPr lang="en-US" sz="2400" dirty="0">
                <a:latin typeface="Tw Cen MT" panose="020B0602020104020603" pitchFamily="34" charset="0"/>
              </a:rPr>
              <a:t>Our delivery inspection is either by:</a:t>
            </a:r>
          </a:p>
          <a:p>
            <a:pPr lvl="1"/>
            <a:r>
              <a:rPr lang="en-US" sz="2000" b="1" dirty="0">
                <a:latin typeface="Tw Cen MT" panose="020B0602020104020603" pitchFamily="34" charset="0"/>
              </a:rPr>
              <a:t>Visual inspection</a:t>
            </a:r>
            <a:r>
              <a:rPr lang="en-US" sz="2000" dirty="0">
                <a:latin typeface="Tw Cen MT" panose="020B0602020104020603" pitchFamily="34" charset="0"/>
              </a:rPr>
              <a:t> - in the case of Mixed Window Plate (MWP), Clear Window Plate (CWP), whole or 3-dimensional flint, amber, green or mixed color or</a:t>
            </a:r>
          </a:p>
          <a:p>
            <a:pPr lvl="1"/>
            <a:r>
              <a:rPr lang="en-US" sz="2000" b="1" dirty="0">
                <a:latin typeface="Tw Cen MT" panose="020B0602020104020603" pitchFamily="34" charset="0"/>
              </a:rPr>
              <a:t>Sample analysis</a:t>
            </a:r>
            <a:r>
              <a:rPr lang="en-US" sz="2000" dirty="0">
                <a:latin typeface="Tw Cen MT" panose="020B0602020104020603" pitchFamily="34" charset="0"/>
              </a:rPr>
              <a:t> - in the case of 3 Mix (single stream) glass from a Material Recovery Facility (MRF) </a:t>
            </a:r>
          </a:p>
        </p:txBody>
      </p:sp>
      <p:pic>
        <p:nvPicPr>
          <p:cNvPr id="2050" name="Picture 2" descr="Dirty bottles in landfill"/>
          <p:cNvPicPr>
            <a:picLocks noChangeAspect="1" noChangeArrowheads="1"/>
          </p:cNvPicPr>
          <p:nvPr/>
        </p:nvPicPr>
        <p:blipFill rotWithShape="1">
          <a:blip r:embed="rId3">
            <a:extLst>
              <a:ext uri="{28A0092B-C50C-407E-A947-70E740481C1C}">
                <a14:useLocalDpi xmlns:a14="http://schemas.microsoft.com/office/drawing/2010/main" val="0"/>
              </a:ext>
            </a:extLst>
          </a:blip>
          <a:srcRect b="6729"/>
          <a:stretch/>
        </p:blipFill>
        <p:spPr bwMode="auto">
          <a:xfrm>
            <a:off x="7346939" y="1575742"/>
            <a:ext cx="4316845" cy="433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401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908" y="153710"/>
            <a:ext cx="5495925" cy="1325563"/>
          </a:xfrm>
        </p:spPr>
        <p:txBody>
          <a:bodyPr/>
          <a:lstStyle/>
          <a:p>
            <a:r>
              <a:rPr lang="en-US" dirty="0" smtClean="0">
                <a:latin typeface="Tw Cen MT" panose="020B0602020104020603" pitchFamily="34" charset="0"/>
              </a:rPr>
              <a:t>Pricing</a:t>
            </a:r>
            <a:endParaRPr lang="en-US" sz="4200" dirty="0">
              <a:latin typeface="Tw Cen MT" panose="020B0602020104020603" pitchFamily="34" charset="0"/>
            </a:endParaRPr>
          </a:p>
        </p:txBody>
      </p:sp>
      <p:sp>
        <p:nvSpPr>
          <p:cNvPr id="1042" name="Footer Placeholder 1041"/>
          <p:cNvSpPr>
            <a:spLocks noGrp="1"/>
          </p:cNvSpPr>
          <p:nvPr>
            <p:ph type="ftr" sz="quarter" idx="11"/>
          </p:nvPr>
        </p:nvSpPr>
        <p:spPr/>
        <p:txBody>
          <a:bodyPr/>
          <a:lstStyle/>
          <a:p>
            <a:r>
              <a:rPr lang="en-US" smtClean="0"/>
              <a:t>Company Confidential.  All Rights Reserved. </a:t>
            </a:r>
            <a:endParaRPr lang="en-US" dirty="0" smtClean="0"/>
          </a:p>
        </p:txBody>
      </p:sp>
      <p:sp>
        <p:nvSpPr>
          <p:cNvPr id="4" name="Slide Number Placeholder 3"/>
          <p:cNvSpPr>
            <a:spLocks noGrp="1"/>
          </p:cNvSpPr>
          <p:nvPr>
            <p:ph type="sldNum" sz="quarter" idx="12"/>
          </p:nvPr>
        </p:nvSpPr>
        <p:spPr/>
        <p:txBody>
          <a:bodyPr/>
          <a:lstStyle/>
          <a:p>
            <a:fld id="{E7C80F92-CA9A-4B82-BCBF-57EAC604A2AF}" type="slidenum">
              <a:rPr lang="en-US" smtClean="0"/>
              <a:t>9</a:t>
            </a:fld>
            <a:endParaRPr lang="en-US"/>
          </a:p>
        </p:txBody>
      </p:sp>
      <p:sp>
        <p:nvSpPr>
          <p:cNvPr id="49" name="Content Placeholder 2"/>
          <p:cNvSpPr>
            <a:spLocks noGrp="1"/>
          </p:cNvSpPr>
          <p:nvPr>
            <p:ph idx="1"/>
          </p:nvPr>
        </p:nvSpPr>
        <p:spPr>
          <a:xfrm>
            <a:off x="838200" y="1679268"/>
            <a:ext cx="10515600" cy="4514056"/>
          </a:xfrm>
        </p:spPr>
        <p:txBody>
          <a:bodyPr>
            <a:normAutofit/>
          </a:bodyPr>
          <a:lstStyle/>
          <a:p>
            <a:pPr marL="0" indent="0">
              <a:buNone/>
            </a:pPr>
            <a:r>
              <a:rPr lang="en-US" sz="2200" dirty="0" smtClean="0">
                <a:latin typeface="Tw Cen MT" panose="020B0602020104020603" pitchFamily="34" charset="0"/>
              </a:rPr>
              <a:t>Our </a:t>
            </a:r>
            <a:r>
              <a:rPr lang="en-US" sz="2200" dirty="0">
                <a:latin typeface="Tw Cen MT" panose="020B0602020104020603" pitchFamily="34" charset="0"/>
              </a:rPr>
              <a:t>pricing for incoming glass is now tied to the quality of the supply. Key factors that drive processing:</a:t>
            </a:r>
          </a:p>
          <a:p>
            <a:pPr lvl="1"/>
            <a:r>
              <a:rPr lang="en-US" sz="1400" dirty="0">
                <a:latin typeface="Tw Cen MT" panose="020B0602020104020603" pitchFamily="34" charset="0"/>
              </a:rPr>
              <a:t>Non-Glass Residue % and local landfill rates</a:t>
            </a:r>
          </a:p>
          <a:p>
            <a:pPr lvl="1"/>
            <a:r>
              <a:rPr lang="en-US" sz="1400" dirty="0">
                <a:latin typeface="Tw Cen MT" panose="020B0602020104020603" pitchFamily="34" charset="0"/>
              </a:rPr>
              <a:t>Undersize %, plant capabilities and local disposal options</a:t>
            </a:r>
          </a:p>
          <a:p>
            <a:pPr lvl="1"/>
            <a:r>
              <a:rPr lang="en-US" sz="1400" dirty="0">
                <a:latin typeface="Tw Cen MT" panose="020B0602020104020603" pitchFamily="34" charset="0"/>
              </a:rPr>
              <a:t>Significant variance from these color percentages may reduce or increase the value of cullet stream.</a:t>
            </a:r>
          </a:p>
        </p:txBody>
      </p:sp>
      <p:graphicFrame>
        <p:nvGraphicFramePr>
          <p:cNvPr id="3" name="Table 2"/>
          <p:cNvGraphicFramePr>
            <a:graphicFrameLocks noGrp="1"/>
          </p:cNvGraphicFramePr>
          <p:nvPr>
            <p:extLst>
              <p:ext uri="{D42A27DB-BD31-4B8C-83A1-F6EECF244321}">
                <p14:modId xmlns:p14="http://schemas.microsoft.com/office/powerpoint/2010/main" val="3641814072"/>
              </p:ext>
            </p:extLst>
          </p:nvPr>
        </p:nvGraphicFramePr>
        <p:xfrm>
          <a:off x="838200" y="3190239"/>
          <a:ext cx="10708848" cy="3337560"/>
        </p:xfrm>
        <a:graphic>
          <a:graphicData uri="http://schemas.openxmlformats.org/drawingml/2006/table">
            <a:tbl>
              <a:tblPr/>
              <a:tblGrid>
                <a:gridCol w="2677212">
                  <a:extLst>
                    <a:ext uri="{9D8B030D-6E8A-4147-A177-3AD203B41FA5}">
                      <a16:colId xmlns:a16="http://schemas.microsoft.com/office/drawing/2014/main" val="20000"/>
                    </a:ext>
                  </a:extLst>
                </a:gridCol>
                <a:gridCol w="2677212">
                  <a:extLst>
                    <a:ext uri="{9D8B030D-6E8A-4147-A177-3AD203B41FA5}">
                      <a16:colId xmlns:a16="http://schemas.microsoft.com/office/drawing/2014/main" val="20001"/>
                    </a:ext>
                  </a:extLst>
                </a:gridCol>
                <a:gridCol w="2677212">
                  <a:extLst>
                    <a:ext uri="{9D8B030D-6E8A-4147-A177-3AD203B41FA5}">
                      <a16:colId xmlns:a16="http://schemas.microsoft.com/office/drawing/2014/main" val="20002"/>
                    </a:ext>
                  </a:extLst>
                </a:gridCol>
                <a:gridCol w="2677212">
                  <a:extLst>
                    <a:ext uri="{9D8B030D-6E8A-4147-A177-3AD203B41FA5}">
                      <a16:colId xmlns:a16="http://schemas.microsoft.com/office/drawing/2014/main" val="20003"/>
                    </a:ext>
                  </a:extLst>
                </a:gridCol>
              </a:tblGrid>
              <a:tr h="382092">
                <a:tc>
                  <a:txBody>
                    <a:bodyPr/>
                    <a:lstStyle/>
                    <a:p>
                      <a:pPr algn="l"/>
                      <a:r>
                        <a:rPr lang="en-US" sz="1400" dirty="0">
                          <a:effectLst/>
                          <a:latin typeface="Roboto Slab" pitchFamily="2" charset="0"/>
                        </a:rPr>
                        <a:t>Color</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a:r>
                        <a:rPr lang="en-US" sz="1400" dirty="0">
                          <a:effectLst/>
                          <a:latin typeface="Roboto Slab" pitchFamily="2" charset="0"/>
                        </a:rPr>
                        <a:t>Description</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a:r>
                        <a:rPr lang="en-US" sz="1400" dirty="0">
                          <a:effectLst/>
                          <a:latin typeface="Roboto Slab" pitchFamily="2" charset="0"/>
                        </a:rPr>
                        <a:t>Examples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l"/>
                      <a:r>
                        <a:rPr lang="en-US" sz="1400" dirty="0">
                          <a:effectLst/>
                          <a:latin typeface="Roboto Slab" pitchFamily="2" charset="0"/>
                        </a:rPr>
                        <a:t>Normal Target</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375188">
                <a:tc>
                  <a:txBody>
                    <a:bodyPr/>
                    <a:lstStyle/>
                    <a:p>
                      <a:pPr algn="l"/>
                      <a:r>
                        <a:rPr lang="en-US" sz="1300" dirty="0">
                          <a:effectLst/>
                        </a:rPr>
                        <a:t>Amber</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a:effectLst/>
                        </a:rPr>
                        <a:t>Brown container glass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a:effectLst/>
                        </a:rPr>
                        <a:t>Beer bottles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80% |20% other</a:t>
                      </a:r>
                      <a:r>
                        <a:rPr lang="en-US" sz="1300" baseline="0" dirty="0" smtClean="0">
                          <a:effectLst/>
                        </a:rPr>
                        <a:t> glass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1"/>
                  </a:ext>
                </a:extLst>
              </a:tr>
              <a:tr h="375188">
                <a:tc>
                  <a:txBody>
                    <a:bodyPr/>
                    <a:lstStyle/>
                    <a:p>
                      <a:pPr algn="l"/>
                      <a:r>
                        <a:rPr lang="en-US" sz="1300" dirty="0">
                          <a:effectLst/>
                        </a:rPr>
                        <a:t>Flint</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a:effectLst/>
                        </a:rPr>
                        <a:t>Clear container glass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a:effectLst/>
                        </a:rPr>
                        <a:t>Food and beverage bottles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95% | 5% other glass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2"/>
                  </a:ext>
                </a:extLst>
              </a:tr>
              <a:tr h="573401">
                <a:tc>
                  <a:txBody>
                    <a:bodyPr/>
                    <a:lstStyle/>
                    <a:p>
                      <a:pPr algn="l"/>
                      <a:r>
                        <a:rPr lang="en-US" sz="1300">
                          <a:effectLst/>
                        </a:rPr>
                        <a:t>Emerald Green (and Others)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a:effectLst/>
                        </a:rPr>
                        <a:t>Various shades of green, blue, and other</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a:effectLst/>
                        </a:rPr>
                        <a:t>7up, Sprite green, wine bottles, blue bottles</a:t>
                      </a: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60% | 40% other glass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3"/>
                  </a:ext>
                </a:extLst>
              </a:tr>
              <a:tr h="771614">
                <a:tc>
                  <a:txBody>
                    <a:bodyPr/>
                    <a:lstStyle/>
                    <a:p>
                      <a:pPr algn="l"/>
                      <a:r>
                        <a:rPr lang="en-US" sz="1300" dirty="0" smtClean="0">
                          <a:effectLst/>
                        </a:rPr>
                        <a:t>3-Mixed glass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Brown</a:t>
                      </a:r>
                      <a:r>
                        <a:rPr lang="en-US" sz="1300" baseline="0" dirty="0" smtClean="0">
                          <a:effectLst/>
                        </a:rPr>
                        <a:t> container glass, clear container glass, and shades of green or blue</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Beer bottles, beverage</a:t>
                      </a:r>
                      <a:r>
                        <a:rPr lang="en-US" sz="1300" baseline="0" dirty="0" smtClean="0">
                          <a:effectLst/>
                        </a:rPr>
                        <a:t> bottles, wine bottles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50%</a:t>
                      </a:r>
                      <a:r>
                        <a:rPr lang="en-US" sz="1300" baseline="0" dirty="0" smtClean="0">
                          <a:effectLst/>
                        </a:rPr>
                        <a:t> amber, 30% flint, 20% emerald green</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4"/>
                  </a:ext>
                </a:extLst>
              </a:tr>
              <a:tr h="771614">
                <a:tc>
                  <a:txBody>
                    <a:bodyPr/>
                    <a:lstStyle/>
                    <a:p>
                      <a:pPr algn="l"/>
                      <a:r>
                        <a:rPr lang="en-US" sz="1300" dirty="0" smtClean="0">
                          <a:effectLst/>
                        </a:rPr>
                        <a:t>Single Stream</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Curbside, MRF</a:t>
                      </a:r>
                      <a:r>
                        <a:rPr lang="en-US" sz="1300" baseline="0" dirty="0" smtClean="0">
                          <a:effectLst/>
                        </a:rPr>
                        <a:t> glass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algn="l"/>
                      <a:r>
                        <a:rPr lang="en-US" sz="1300" dirty="0" smtClean="0">
                          <a:effectLst/>
                        </a:rPr>
                        <a:t>Post-consumer</a:t>
                      </a:r>
                      <a:r>
                        <a:rPr lang="en-US" sz="1300" baseline="0" dirty="0" smtClean="0">
                          <a:effectLst/>
                        </a:rPr>
                        <a:t> food or beer bottles, other recyclables</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smtClean="0">
                          <a:effectLst/>
                        </a:rPr>
                        <a:t>78% glass, all colors</a:t>
                      </a:r>
                    </a:p>
                    <a:p>
                      <a:pPr algn="l"/>
                      <a:r>
                        <a:rPr lang="en-US" sz="1300" dirty="0" smtClean="0">
                          <a:effectLst/>
                        </a:rPr>
                        <a:t>10% non glass</a:t>
                      </a:r>
                      <a:r>
                        <a:rPr lang="en-US" sz="1300" baseline="0" dirty="0" smtClean="0">
                          <a:effectLst/>
                        </a:rPr>
                        <a:t> residuals</a:t>
                      </a:r>
                    </a:p>
                    <a:p>
                      <a:pPr algn="l"/>
                      <a:r>
                        <a:rPr lang="en-US" sz="1300" baseline="0" dirty="0" smtClean="0">
                          <a:effectLst/>
                        </a:rPr>
                        <a:t>12% undersize</a:t>
                      </a:r>
                      <a:endParaRPr lang="en-US" sz="1300" dirty="0">
                        <a:effectLst/>
                      </a:endParaRPr>
                    </a:p>
                  </a:txBody>
                  <a:tcPr marL="95250" marR="95250" marT="95250" marB="9525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Subtitle 2"/>
          <p:cNvSpPr txBox="1">
            <a:spLocks/>
          </p:cNvSpPr>
          <p:nvPr/>
        </p:nvSpPr>
        <p:spPr>
          <a:xfrm>
            <a:off x="875908" y="1195198"/>
            <a:ext cx="9144000" cy="801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solidFill>
                  <a:srgbClr val="99BB3B"/>
                </a:solidFill>
                <a:latin typeface="Tw Cen MT" panose="020B0602020104020603" pitchFamily="34" charset="0"/>
              </a:rPr>
              <a:t>Better supply = Better pricing</a:t>
            </a:r>
            <a:endParaRPr lang="en-US" sz="2400" dirty="0">
              <a:solidFill>
                <a:srgbClr val="99BB3B"/>
              </a:solidFill>
              <a:latin typeface="Tw Cen MT" panose="020B0602020104020603" pitchFamily="34" charset="0"/>
            </a:endParaRPr>
          </a:p>
        </p:txBody>
      </p:sp>
    </p:spTree>
    <p:extLst>
      <p:ext uri="{BB962C8B-B14F-4D97-AF65-F5344CB8AC3E}">
        <p14:creationId xmlns:p14="http://schemas.microsoft.com/office/powerpoint/2010/main" val="2388067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20431</TotalTime>
  <Words>1034</Words>
  <Application>Microsoft Office PowerPoint</Application>
  <PresentationFormat>Widescreen</PresentationFormat>
  <Paragraphs>185</Paragraphs>
  <Slides>15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 Unicode MS</vt:lpstr>
      <vt:lpstr>Adobe Devanagari</vt:lpstr>
      <vt:lpstr>Arial</vt:lpstr>
      <vt:lpstr>Calibri</vt:lpstr>
      <vt:lpstr>Calibri Light</vt:lpstr>
      <vt:lpstr>Gabriola</vt:lpstr>
      <vt:lpstr>Lato</vt:lpstr>
      <vt:lpstr>Roboto Slab</vt:lpstr>
      <vt:lpstr>Segoe UI</vt:lpstr>
      <vt:lpstr>Times New Roman</vt:lpstr>
      <vt:lpstr>Tw Cen MT</vt:lpstr>
      <vt:lpstr>Office Theme</vt:lpstr>
      <vt:lpstr>Recycling Glass</vt:lpstr>
      <vt:lpstr>Agenda</vt:lpstr>
      <vt:lpstr>Strategic Materials</vt:lpstr>
      <vt:lpstr>Strategic Materials</vt:lpstr>
      <vt:lpstr>Strategic Materials</vt:lpstr>
      <vt:lpstr>Why Glass? </vt:lpstr>
      <vt:lpstr>Why Glass? </vt:lpstr>
      <vt:lpstr>Testing Protocols</vt:lpstr>
      <vt:lpstr>Pricing</vt:lpstr>
      <vt:lpstr>Glass Specifications</vt:lpstr>
      <vt:lpstr>The Single Stream Challenge</vt:lpstr>
      <vt:lpstr>How Can We Do Better?</vt:lpstr>
      <vt:lpstr>We believe recycling glass is viable and should continue to be a part of city recycling programs.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Hennemann</dc:creator>
  <cp:lastModifiedBy>Kevin Johnson</cp:lastModifiedBy>
  <cp:revision>402</cp:revision>
  <cp:lastPrinted>2016-07-21T20:41:09Z</cp:lastPrinted>
  <dcterms:created xsi:type="dcterms:W3CDTF">2016-06-07T13:51:50Z</dcterms:created>
  <dcterms:modified xsi:type="dcterms:W3CDTF">2017-02-17T21:33:08Z</dcterms:modified>
</cp:coreProperties>
</file>