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sldIdLst>
    <p:sldId id="256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1" r:id="rId17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9" autoAdjust="0"/>
  </p:normalViewPr>
  <p:slideViewPr>
    <p:cSldViewPr snapToGrid="0">
      <p:cViewPr varScale="1">
        <p:scale>
          <a:sx n="74" d="100"/>
          <a:sy n="74" d="100"/>
        </p:scale>
        <p:origin x="5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6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0340034-2447-4FA9-8276-0540B2B8DD25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ED35A9E-EB0F-43FF-B0CC-F76989F23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 Mr. Chairman and members of the TPC</a:t>
            </a:r>
          </a:p>
          <a:p>
            <a:endParaRPr lang="en-US" dirty="0"/>
          </a:p>
          <a:p>
            <a:r>
              <a:rPr lang="en-US" dirty="0"/>
              <a:t>I am Stephan Gage, Transportation Planner here at HGAC</a:t>
            </a:r>
          </a:p>
          <a:p>
            <a:endParaRPr lang="en-US" dirty="0"/>
          </a:p>
          <a:p>
            <a:r>
              <a:rPr lang="en-US" dirty="0"/>
              <a:t>Here to inform you of proposed changes to the RSC bylaws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90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staggered member terms were confusion and complex</a:t>
            </a:r>
          </a:p>
          <a:p>
            <a:endParaRPr lang="en-US" dirty="0"/>
          </a:p>
          <a:p>
            <a:r>
              <a:rPr lang="en-US" dirty="0"/>
              <a:t>Uniform two year terms provide the continuity needed to resolve safety issues</a:t>
            </a:r>
          </a:p>
          <a:p>
            <a:endParaRPr lang="en-US" dirty="0"/>
          </a:p>
          <a:p>
            <a:r>
              <a:rPr lang="en-US" dirty="0"/>
              <a:t>The standardized selection process is consistent with other TPC subcommittees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staggered member terms were confusion and complex</a:t>
            </a:r>
          </a:p>
          <a:p>
            <a:endParaRPr lang="en-US" dirty="0"/>
          </a:p>
          <a:p>
            <a:r>
              <a:rPr lang="en-US" dirty="0"/>
              <a:t>Uniform two year terms provide the continuity needed to resolve safety issues</a:t>
            </a:r>
          </a:p>
          <a:p>
            <a:endParaRPr lang="en-US" dirty="0"/>
          </a:p>
          <a:p>
            <a:r>
              <a:rPr lang="en-US" dirty="0"/>
              <a:t>The standardized selection process is consistent with other TPC subcommittees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be happy to answer any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0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RSC was established in 2005 to advise TPC on traffic safety issues</a:t>
            </a:r>
          </a:p>
          <a:p>
            <a:endParaRPr lang="en-US" dirty="0"/>
          </a:p>
          <a:p>
            <a:r>
              <a:rPr lang="en-US" dirty="0"/>
              <a:t>The proposed changes, summarized in this slide, are intended to improve its performance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RSC is not a decision-making body</a:t>
            </a:r>
          </a:p>
          <a:p>
            <a:endParaRPr lang="en-US" dirty="0"/>
          </a:p>
          <a:p>
            <a:r>
              <a:rPr lang="en-US" dirty="0"/>
              <a:t>New name articulates the true purpose of committee and defines the types of safety issues it addresses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10 objectives, listed in the background paper, clarify the purpose of the committee and establish benchmarks to gauge the committee’s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0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staggered member terms were confusion and complex</a:t>
            </a:r>
          </a:p>
          <a:p>
            <a:endParaRPr lang="en-US" dirty="0"/>
          </a:p>
          <a:p>
            <a:r>
              <a:rPr lang="en-US" dirty="0"/>
              <a:t>Uniform two year terms provide the continuity needed to resolve safety issues</a:t>
            </a:r>
          </a:p>
          <a:p>
            <a:endParaRPr lang="en-US" dirty="0"/>
          </a:p>
          <a:p>
            <a:r>
              <a:rPr lang="en-US" dirty="0"/>
              <a:t>The standardized selection process is consistent with other TPC subcommittees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staggered member terms were confusion and complex</a:t>
            </a:r>
          </a:p>
          <a:p>
            <a:endParaRPr lang="en-US" dirty="0"/>
          </a:p>
          <a:p>
            <a:r>
              <a:rPr lang="en-US" dirty="0"/>
              <a:t>Uniform two year terms provide the continuity needed to resolve safety issues</a:t>
            </a:r>
          </a:p>
          <a:p>
            <a:endParaRPr lang="en-US" dirty="0"/>
          </a:p>
          <a:p>
            <a:r>
              <a:rPr lang="en-US" dirty="0"/>
              <a:t>The standardized selection process is consistent with other TPC subcommittees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staggered member terms were confusion and complex</a:t>
            </a:r>
          </a:p>
          <a:p>
            <a:endParaRPr lang="en-US" dirty="0"/>
          </a:p>
          <a:p>
            <a:r>
              <a:rPr lang="en-US" dirty="0"/>
              <a:t>Uniform two year terms provide the continuity needed to resolve safety issues</a:t>
            </a:r>
          </a:p>
          <a:p>
            <a:endParaRPr lang="en-US" dirty="0"/>
          </a:p>
          <a:p>
            <a:r>
              <a:rPr lang="en-US" dirty="0"/>
              <a:t>The standardized selection process is consistent with other TPC subcommittees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staggered member terms were confusion and complex</a:t>
            </a:r>
          </a:p>
          <a:p>
            <a:endParaRPr lang="en-US" dirty="0"/>
          </a:p>
          <a:p>
            <a:r>
              <a:rPr lang="en-US" dirty="0"/>
              <a:t>Uniform two year terms provide the continuity needed to resolve safety issues</a:t>
            </a:r>
          </a:p>
          <a:p>
            <a:endParaRPr lang="en-US" dirty="0"/>
          </a:p>
          <a:p>
            <a:r>
              <a:rPr lang="en-US" dirty="0"/>
              <a:t>The standardized selection process is consistent with other TPC subcommittees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current staggered member terms were confusion and complex</a:t>
            </a:r>
          </a:p>
          <a:p>
            <a:endParaRPr lang="en-US" dirty="0"/>
          </a:p>
          <a:p>
            <a:r>
              <a:rPr lang="en-US" dirty="0"/>
              <a:t>Uniform two year terms provide the continuity needed to resolve safety issues</a:t>
            </a:r>
          </a:p>
          <a:p>
            <a:endParaRPr lang="en-US" dirty="0"/>
          </a:p>
          <a:p>
            <a:r>
              <a:rPr lang="en-US" dirty="0"/>
              <a:t>The standardized selection process is consistent with other TPC subcommittees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5A9E-EB0F-43FF-B0CC-F76989F23B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F34C6-D889-4A9B-AD2E-3C74ACB59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99C3E7-AB41-41B4-8FB3-E228B5D8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373" y="5661179"/>
            <a:ext cx="5280453" cy="55708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56DA8-AB1D-49FC-A6D3-C9EDF81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373" y="6356350"/>
            <a:ext cx="1005016" cy="50165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0577ACC7-0B72-4F93-8612-7197C4DD75F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531CC-0EB2-4919-A949-39BA6995A47E}"/>
              </a:ext>
            </a:extLst>
          </p:cNvPr>
          <p:cNvSpPr/>
          <p:nvPr/>
        </p:nvSpPr>
        <p:spPr>
          <a:xfrm>
            <a:off x="0" y="2375458"/>
            <a:ext cx="12192000" cy="1619251"/>
          </a:xfrm>
          <a:prstGeom prst="rect">
            <a:avLst/>
          </a:prstGeom>
          <a:solidFill>
            <a:srgbClr val="25B5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7D4BD-32FF-44EE-912C-C8010AC3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525"/>
            <a:ext cx="12192000" cy="959194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F043CB-B59B-4AB0-BB1B-E6AEC63EE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D469E33-233C-4488-AC4A-D5F63EA0D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BF05795D-FB29-4296-B342-B3462B5A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7C10-E177-4D0A-8E94-0379E75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CC7-0B72-4F93-8612-7197C4DD75F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D4D-4C9E-4D63-BC58-ED24FA0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95D-FB29-4296-B342-B3462B5A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731ECD-366D-4449-AF44-4449041BD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2339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7C10-E177-4D0A-8E94-0379E758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CC7-0B72-4F93-8612-7197C4DD75F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D4D-4C9E-4D63-BC58-ED24FA0D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95D-FB29-4296-B342-B3462B5A83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DF083B-62FE-4834-A9AD-4D8FB0115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BA0D-469E-4510-8712-A3DA601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6899-6C7B-4E69-B78B-DFE1D128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610411"/>
            <a:ext cx="487062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379EF-687D-4DD7-B733-4FEC8F835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72" y="1610411"/>
            <a:ext cx="487062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9835C-A085-4BB9-A8BA-1FC97D4B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849" y="6353861"/>
            <a:ext cx="2743200" cy="504139"/>
          </a:xfrm>
        </p:spPr>
        <p:txBody>
          <a:bodyPr/>
          <a:lstStyle/>
          <a:p>
            <a:fld id="{0577ACC7-0B72-4F93-8612-7197C4DD75F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7E2BF-6D01-42DE-8891-E84C8570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95D-FB29-4296-B342-B3462B5A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98AE1-6E63-4A67-AE88-ECF74820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213" y="1319213"/>
            <a:ext cx="4522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3522D-4A54-41F8-A627-6B7CE38F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5213" y="2143125"/>
            <a:ext cx="4522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4D3E-548A-4EDE-B3E5-0D238E460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3192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E5D4-91B8-4F71-82CA-998F866D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214312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5B141-E513-4D0D-8663-BFFD3FE3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CC7-0B72-4F93-8612-7197C4DD75F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8CAF0-BBD3-42E0-8826-83B93194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95D-FB29-4296-B342-B3462B5A83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EF9C3-5A5D-4640-9179-CFAC6907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-24714"/>
            <a:ext cx="1108195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3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4A8CF-28DC-462F-B95D-28E2BFA2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CC7-0B72-4F93-8612-7197C4DD75F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DD604-7264-4FF8-9393-ED843080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95D-FB29-4296-B342-B3462B5A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A4FAA-C889-4BFC-B5D0-F52C3D3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CC7-0B72-4F93-8612-7197C4DD75F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C79E-8173-4D5A-8555-DD4DD506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95D-FB29-4296-B342-B3462B5A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5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CECFF-CCBE-42A3-A741-66F084945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1E1A-2272-4999-BAF0-6E97647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788345" cy="122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17D6-EF9C-4877-A962-8E25DB01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727" y="1615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F4D2F-CED4-4213-ADBB-FB6DCD52A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849" y="6353175"/>
            <a:ext cx="2743200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0577ACC7-0B72-4F93-8612-7197C4DD75F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E9675-5394-4D59-A39E-941745D4C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4074" y="6346825"/>
            <a:ext cx="120376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Futura Md BT" panose="020B0602020204020303" pitchFamily="34" charset="0"/>
              </a:defRPr>
            </a:lvl1pPr>
          </a:lstStyle>
          <a:p>
            <a:fld id="{BF05795D-FB29-4296-B342-B3462B5A83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A6E9A-4C0D-406F-B5CC-33FAA3649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95" y="5826211"/>
            <a:ext cx="848250" cy="8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2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Futura Md BT" panose="020B06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B5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Md BT" panose="020B06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0E1CBD-43B8-4EA5-9CC0-6136CE0E1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16,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AED48-FA09-4E64-AC61-3B4CD1178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TSC Ped-Bike Action Plan</a:t>
            </a:r>
          </a:p>
        </p:txBody>
      </p:sp>
    </p:spTree>
    <p:extLst>
      <p:ext uri="{BB962C8B-B14F-4D97-AF65-F5344CB8AC3E}">
        <p14:creationId xmlns:p14="http://schemas.microsoft.com/office/powerpoint/2010/main" val="345839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CB3C-5B87-4573-A683-1CB81013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9B53-B5E7-40BC-A1DB-E1D40270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462634" cy="4351338"/>
          </a:xfrm>
        </p:spPr>
        <p:txBody>
          <a:bodyPr/>
          <a:lstStyle/>
          <a:p>
            <a:r>
              <a:rPr lang="en-US" dirty="0"/>
              <a:t>Current Policy</a:t>
            </a:r>
          </a:p>
          <a:p>
            <a:r>
              <a:rPr lang="en-US" dirty="0"/>
              <a:t>Benefits of Policy Change</a:t>
            </a:r>
          </a:p>
        </p:txBody>
      </p:sp>
    </p:spTree>
    <p:extLst>
      <p:ext uri="{BB962C8B-B14F-4D97-AF65-F5344CB8AC3E}">
        <p14:creationId xmlns:p14="http://schemas.microsoft.com/office/powerpoint/2010/main" val="33425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CB3C-5B87-4573-A683-1CB81013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9B53-B5E7-40BC-A1DB-E1D40270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462634" cy="4351338"/>
          </a:xfrm>
        </p:spPr>
        <p:txBody>
          <a:bodyPr/>
          <a:lstStyle/>
          <a:p>
            <a:r>
              <a:rPr lang="en-US" dirty="0"/>
              <a:t>Local Participation</a:t>
            </a:r>
          </a:p>
          <a:p>
            <a:r>
              <a:rPr lang="en-US" dirty="0"/>
              <a:t>Project Enhancements</a:t>
            </a:r>
          </a:p>
        </p:txBody>
      </p:sp>
    </p:spTree>
    <p:extLst>
      <p:ext uri="{BB962C8B-B14F-4D97-AF65-F5344CB8AC3E}">
        <p14:creationId xmlns:p14="http://schemas.microsoft.com/office/powerpoint/2010/main" val="204306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74FEE6-B9DF-44DE-B11D-A7D02EED48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7400" y="2534816"/>
            <a:ext cx="5617029" cy="2669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4753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B1D5-9330-430B-9174-2503575E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1C9B8-4009-4734-ABF2-9027E68C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1229039" cy="4351338"/>
          </a:xfrm>
        </p:spPr>
        <p:txBody>
          <a:bodyPr>
            <a:normAutofit/>
          </a:bodyPr>
          <a:lstStyle/>
          <a:p>
            <a:pPr marL="344488" indent="-344488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Regional Safety Plan</a:t>
            </a:r>
            <a:endParaRPr lang="en-US" b="1" dirty="0"/>
          </a:p>
          <a:p>
            <a:pPr marL="344488" indent="-344488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Focus Areas</a:t>
            </a:r>
          </a:p>
          <a:p>
            <a:pPr marL="344488" indent="-344488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Joint Resolution</a:t>
            </a:r>
          </a:p>
          <a:p>
            <a:pPr marL="344488" indent="-344488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Action Plan Subcommittee</a:t>
            </a:r>
          </a:p>
        </p:txBody>
      </p:sp>
    </p:spTree>
    <p:extLst>
      <p:ext uri="{BB962C8B-B14F-4D97-AF65-F5344CB8AC3E}">
        <p14:creationId xmlns:p14="http://schemas.microsoft.com/office/powerpoint/2010/main" val="9526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9415-FB6E-4C70-94D0-78A37290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13C2-4566-47D9-B28B-BF793315F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456194" cy="4351338"/>
          </a:xfrm>
        </p:spPr>
        <p:txBody>
          <a:bodyPr/>
          <a:lstStyle/>
          <a:p>
            <a:r>
              <a:rPr lang="en-US" dirty="0"/>
              <a:t>Background/Existing Conditions</a:t>
            </a:r>
          </a:p>
          <a:p>
            <a:r>
              <a:rPr lang="en-US" dirty="0"/>
              <a:t>Existing Efforts/Support SHSP</a:t>
            </a:r>
          </a:p>
          <a:p>
            <a:r>
              <a:rPr lang="en-US" dirty="0"/>
              <a:t>Laws</a:t>
            </a:r>
          </a:p>
          <a:p>
            <a:r>
              <a:rPr lang="en-US" dirty="0"/>
              <a:t>Recommendations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5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FCE3-6F14-41EC-98F7-51DF5048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Emphasis of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5C2BA-585C-44F4-943A-F02F9AD0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0475513" cy="4351338"/>
          </a:xfrm>
        </p:spPr>
        <p:txBody>
          <a:bodyPr/>
          <a:lstStyle/>
          <a:p>
            <a:r>
              <a:rPr lang="en-US" dirty="0"/>
              <a:t>Strategic High Level</a:t>
            </a:r>
          </a:p>
          <a:p>
            <a:r>
              <a:rPr lang="en-US" dirty="0"/>
              <a:t>Framework Oriented</a:t>
            </a:r>
          </a:p>
          <a:p>
            <a:r>
              <a:rPr lang="en-US" dirty="0"/>
              <a:t>Support Local Efforts</a:t>
            </a:r>
          </a:p>
          <a:p>
            <a:r>
              <a:rPr lang="en-US" dirty="0"/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362059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CB3C-5B87-4573-A683-1CB81013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9B53-B5E7-40BC-A1DB-E1D40270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462634" cy="4351338"/>
          </a:xfrm>
        </p:spPr>
        <p:txBody>
          <a:bodyPr/>
          <a:lstStyle/>
          <a:p>
            <a:r>
              <a:rPr lang="en-US" dirty="0"/>
              <a:t>Crashes per mile</a:t>
            </a:r>
          </a:p>
          <a:p>
            <a:r>
              <a:rPr lang="en-US" dirty="0"/>
              <a:t>Performance Metric</a:t>
            </a:r>
          </a:p>
          <a:p>
            <a:r>
              <a:rPr lang="en-US" dirty="0"/>
              <a:t>Spatial Analysis</a:t>
            </a:r>
          </a:p>
        </p:txBody>
      </p:sp>
    </p:spTree>
    <p:extLst>
      <p:ext uri="{BB962C8B-B14F-4D97-AF65-F5344CB8AC3E}">
        <p14:creationId xmlns:p14="http://schemas.microsoft.com/office/powerpoint/2010/main" val="360227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CB3C-5B87-4573-A683-1CB81013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9B53-B5E7-40BC-A1DB-E1D40270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462634" cy="4351338"/>
          </a:xfrm>
        </p:spPr>
        <p:txBody>
          <a:bodyPr/>
          <a:lstStyle/>
          <a:p>
            <a:r>
              <a:rPr lang="en-US" dirty="0"/>
              <a:t>Catalog Assets</a:t>
            </a:r>
          </a:p>
          <a:p>
            <a:r>
              <a:rPr lang="en-US" dirty="0"/>
              <a:t>Strategic Planning</a:t>
            </a:r>
          </a:p>
          <a:p>
            <a:r>
              <a:rPr lang="en-US" dirty="0"/>
              <a:t>Asset Database</a:t>
            </a:r>
          </a:p>
        </p:txBody>
      </p:sp>
    </p:spTree>
    <p:extLst>
      <p:ext uri="{BB962C8B-B14F-4D97-AF65-F5344CB8AC3E}">
        <p14:creationId xmlns:p14="http://schemas.microsoft.com/office/powerpoint/2010/main" val="250400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CB3C-5B87-4573-A683-1CB81013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9B53-B5E7-40BC-A1DB-E1D40270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462634" cy="4351338"/>
          </a:xfrm>
        </p:spPr>
        <p:txBody>
          <a:bodyPr/>
          <a:lstStyle/>
          <a:p>
            <a:r>
              <a:rPr lang="en-US" dirty="0"/>
              <a:t>Status &amp; Vetting </a:t>
            </a:r>
          </a:p>
          <a:p>
            <a:r>
              <a:rPr lang="en-US" dirty="0"/>
              <a:t>Strategic Planning</a:t>
            </a:r>
          </a:p>
          <a:p>
            <a:r>
              <a:rPr lang="en-US" dirty="0"/>
              <a:t>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108110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CB3C-5B87-4573-A683-1CB81013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9B53-B5E7-40BC-A1DB-E1D40270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462634" cy="4351338"/>
          </a:xfrm>
        </p:spPr>
        <p:txBody>
          <a:bodyPr/>
          <a:lstStyle/>
          <a:p>
            <a:r>
              <a:rPr lang="en-US" dirty="0"/>
              <a:t>Process Integration</a:t>
            </a:r>
          </a:p>
          <a:p>
            <a:r>
              <a:rPr lang="en-US" dirty="0"/>
              <a:t>Project Prioritization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1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CB3C-5B87-4573-A683-1CB81013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#5 &amp;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9B53-B5E7-40BC-A1DB-E1D40270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615130"/>
            <a:ext cx="10462634" cy="4351338"/>
          </a:xfrm>
        </p:spPr>
        <p:txBody>
          <a:bodyPr/>
          <a:lstStyle/>
          <a:p>
            <a:r>
              <a:rPr lang="en-US" dirty="0"/>
              <a:t>Supporting State SHSP</a:t>
            </a:r>
          </a:p>
          <a:p>
            <a:r>
              <a:rPr lang="en-US" dirty="0"/>
              <a:t>Ped-Bike Subcommittee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2156"/>
      </p:ext>
    </p:extLst>
  </p:cSld>
  <p:clrMapOvr>
    <a:masterClrMapping/>
  </p:clrMapOvr>
</p:sld>
</file>

<file path=ppt/theme/theme1.xml><?xml version="1.0" encoding="utf-8"?>
<a:theme xmlns:a="http://schemas.openxmlformats.org/drawingml/2006/main" name="H-GAC MPO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cmpo-slide-template-2018" id="{290BB33B-DF81-419E-9D3A-0C3E05FE19DA}" vid="{FB7957FC-F624-424D-B3B9-7D1A4F3B02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30f931-10a5-416c-823c-3006a63f53e6">YSVYXERJEEH6-449877373-1310</_dlc_DocId>
    <_dlc_DocIdUrl xmlns="4330f931-10a5-416c-823c-3006a63f53e6">
      <Url>http://trans.hgac.net/admin/_layouts/15/DocIdRedir.aspx?ID=YSVYXERJEEH6-449877373-1310</Url>
      <Description>YSVYXERJEEH6-449877373-1310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24964BBB10E40B51102E3BDC3F398" ma:contentTypeVersion="1" ma:contentTypeDescription="Create a new document." ma:contentTypeScope="" ma:versionID="dc9e2460563432614e7fe048e29a1e12">
  <xsd:schema xmlns:xsd="http://www.w3.org/2001/XMLSchema" xmlns:xs="http://www.w3.org/2001/XMLSchema" xmlns:p="http://schemas.microsoft.com/office/2006/metadata/properties" xmlns:ns2="4330f931-10a5-416c-823c-3006a63f53e6" targetNamespace="http://schemas.microsoft.com/office/2006/metadata/properties" ma:root="true" ma:fieldsID="acb8c3c6fca0679b6025f24cd4a5b2d6" ns2:_="">
    <xsd:import namespace="4330f931-10a5-416c-823c-3006a63f53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0f931-10a5-416c-823c-3006a63f5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FD4756-AE84-40E9-820F-E6FCB4F37C8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330f931-10a5-416c-823c-3006a63f53e6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0DF7E4-399A-462F-BAC9-308C4119D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0f931-10a5-416c-823c-3006a63f5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4E7BCE-62C2-4948-981C-5386D42B16B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82F0B04-7878-4B17-AC91-1BFE647600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H-GAC MPO PowerPoint Template</Template>
  <TotalTime>205</TotalTime>
  <Words>452</Words>
  <Application>Microsoft Office PowerPoint</Application>
  <PresentationFormat>Widescreen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Futura Md BT</vt:lpstr>
      <vt:lpstr>Wingdings</vt:lpstr>
      <vt:lpstr>H-GAC MPO PowerPoint Template</vt:lpstr>
      <vt:lpstr>TSC Ped-Bike Action Plan</vt:lpstr>
      <vt:lpstr>Background</vt:lpstr>
      <vt:lpstr>Structure of Plan</vt:lpstr>
      <vt:lpstr>Emphasis of Recommendations</vt:lpstr>
      <vt:lpstr>Recommendation #1</vt:lpstr>
      <vt:lpstr>Recommendation #2</vt:lpstr>
      <vt:lpstr>Recommendation #3</vt:lpstr>
      <vt:lpstr>Recommendation #4</vt:lpstr>
      <vt:lpstr>Recommendations #5 &amp; 6</vt:lpstr>
      <vt:lpstr>Recommendation #7</vt:lpstr>
      <vt:lpstr>Recommendation #8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RSC By-Law Changes</dc:title>
  <dc:creator>Gage, Stephan</dc:creator>
  <cp:lastModifiedBy>stephan gage</cp:lastModifiedBy>
  <cp:revision>32</cp:revision>
  <cp:lastPrinted>2018-09-20T20:26:28Z</cp:lastPrinted>
  <dcterms:created xsi:type="dcterms:W3CDTF">2018-02-19T21:50:38Z</dcterms:created>
  <dcterms:modified xsi:type="dcterms:W3CDTF">2020-04-13T15:30:18Z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0x01010042824964BBB10E40B51102E3BDC3F398</vt:lpwstr>
  </property>
  <property fmtid="{D5CDD505-2E9C-101B-9397-08002B2CF9AE}" pid="3" name="_dlc_DocIdItemGuid">
    <vt:lpwstr>c9501cff-c4c0-43ec-bc94-a40d68b6efae</vt:lpwstr>
  </property>
</Properties>
</file>