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9"/>
  </p:notesMasterIdLst>
  <p:sldIdLst>
    <p:sldId id="256" r:id="rId5"/>
    <p:sldId id="273" r:id="rId6"/>
    <p:sldId id="301" r:id="rId7"/>
    <p:sldId id="302" r:id="rId8"/>
    <p:sldId id="303" r:id="rId9"/>
    <p:sldId id="304" r:id="rId10"/>
    <p:sldId id="300" r:id="rId11"/>
    <p:sldId id="309" r:id="rId12"/>
    <p:sldId id="305" r:id="rId13"/>
    <p:sldId id="289" r:id="rId14"/>
    <p:sldId id="306" r:id="rId15"/>
    <p:sldId id="307" r:id="rId16"/>
    <p:sldId id="308" r:id="rId17"/>
    <p:sldId id="270" r:id="rId18"/>
  </p:sldIdLst>
  <p:sldSz cx="9144000" cy="6858000" type="screen4x3"/>
  <p:notesSz cx="7102475" cy="9388475"/>
  <p:embeddedFontLst>
    <p:embeddedFont>
      <p:font typeface="Calibri" panose="020F0502020204030204" pitchFamily="34" charset="0"/>
      <p:regular r:id="rId20"/>
      <p:bold r:id="rId21"/>
      <p:italic r:id="rId22"/>
      <p:boldItalic r:id="rId23"/>
    </p:embeddedFont>
    <p:embeddedFont>
      <p:font typeface="Franklin Gothic Book" panose="020B0503020102020204" pitchFamily="34" charset="0"/>
      <p:regular r:id="rId24"/>
      <p:italic r:id="rId25"/>
    </p:embeddedFont>
    <p:embeddedFont>
      <p:font typeface="Franklin Gothic Demi" panose="020B0703020102020204" pitchFamily="34" charset="0"/>
      <p:regular r:id="rId26"/>
      <p:italic r:id="rId27"/>
    </p:embeddedFont>
    <p:embeddedFont>
      <p:font typeface="Franklin Gothic Medium" panose="020B0603020102020204" pitchFamily="34" charset="0"/>
      <p:regular r:id="rId28"/>
      <p:italic r:id="rId29"/>
    </p:embeddedFont>
    <p:embeddedFont>
      <p:font typeface="Futura Md BT" panose="020B0602020204020303" pitchFamily="34" charset="0"/>
      <p:regular r:id="rId30"/>
      <p:bold r:id="rId31"/>
      <p:italic r:id="rId32"/>
      <p:boldItalic r:id="rId33"/>
    </p:embeddedFont>
    <p:embeddedFont>
      <p:font typeface="Futura-Bold" pitchFamily="2" charset="0"/>
      <p:regular r:id="rId34"/>
    </p:embeddedFont>
    <p:embeddedFont>
      <p:font typeface="Source Sans Pro" panose="020B0503030403020204" pitchFamily="34" charset="0"/>
      <p:regular r:id="rId35"/>
      <p:bold r:id="rId36"/>
      <p:italic r:id="rId37"/>
      <p:boldItalic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CDCF"/>
    <a:srgbClr val="000000"/>
    <a:srgbClr val="E7E8E9"/>
    <a:srgbClr val="002F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BBC21A-2A7D-47D3-BA05-419FF47464C7}" v="7" dt="2023-09-06T17:12:31.8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848" autoAdjust="0"/>
  </p:normalViewPr>
  <p:slideViewPr>
    <p:cSldViewPr snapToGrid="0">
      <p:cViewPr varScale="1">
        <p:scale>
          <a:sx n="52" d="100"/>
          <a:sy n="52" d="100"/>
        </p:scale>
        <p:origin x="75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9" Type="http://schemas.openxmlformats.org/officeDocument/2006/relationships/presProps" Target="presProps.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croft, Amanda" userId="5328dc3a-ce85-4cb3-8fd7-8712835bbd75" providerId="ADAL" clId="{EBBBC21A-2A7D-47D3-BA05-419FF47464C7}"/>
    <pc:docChg chg="undo custSel modSld">
      <pc:chgData name="Ashcroft, Amanda" userId="5328dc3a-ce85-4cb3-8fd7-8712835bbd75" providerId="ADAL" clId="{EBBBC21A-2A7D-47D3-BA05-419FF47464C7}" dt="2023-09-06T17:19:16.624" v="168" actId="20577"/>
      <pc:docMkLst>
        <pc:docMk/>
      </pc:docMkLst>
      <pc:sldChg chg="modSp mod modShow">
        <pc:chgData name="Ashcroft, Amanda" userId="5328dc3a-ce85-4cb3-8fd7-8712835bbd75" providerId="ADAL" clId="{EBBBC21A-2A7D-47D3-BA05-419FF47464C7}" dt="2023-09-06T17:19:16.624" v="168" actId="20577"/>
        <pc:sldMkLst>
          <pc:docMk/>
          <pc:sldMk cId="1815568347" sldId="256"/>
        </pc:sldMkLst>
        <pc:spChg chg="mod">
          <ac:chgData name="Ashcroft, Amanda" userId="5328dc3a-ce85-4cb3-8fd7-8712835bbd75" providerId="ADAL" clId="{EBBBC21A-2A7D-47D3-BA05-419FF47464C7}" dt="2023-09-06T17:19:16.624" v="168" actId="20577"/>
          <ac:spMkLst>
            <pc:docMk/>
            <pc:sldMk cId="1815568347" sldId="256"/>
            <ac:spMk id="3" creationId="{45BB6A18-B189-48DA-91B5-A50EE6432106}"/>
          </ac:spMkLst>
        </pc:spChg>
      </pc:sldChg>
      <pc:sldChg chg="mod modShow">
        <pc:chgData name="Ashcroft, Amanda" userId="5328dc3a-ce85-4cb3-8fd7-8712835bbd75" providerId="ADAL" clId="{EBBBC21A-2A7D-47D3-BA05-419FF47464C7}" dt="2023-07-31T13:26:26.105" v="0" actId="729"/>
        <pc:sldMkLst>
          <pc:docMk/>
          <pc:sldMk cId="63651582" sldId="273"/>
        </pc:sldMkLst>
      </pc:sldChg>
      <pc:sldChg chg="modSp mod">
        <pc:chgData name="Ashcroft, Amanda" userId="5328dc3a-ce85-4cb3-8fd7-8712835bbd75" providerId="ADAL" clId="{EBBBC21A-2A7D-47D3-BA05-419FF47464C7}" dt="2023-09-06T17:12:57.938" v="151" actId="207"/>
        <pc:sldMkLst>
          <pc:docMk/>
          <pc:sldMk cId="2016985822" sldId="289"/>
        </pc:sldMkLst>
        <pc:graphicFrameChg chg="mod modGraphic">
          <ac:chgData name="Ashcroft, Amanda" userId="5328dc3a-ce85-4cb3-8fd7-8712835bbd75" providerId="ADAL" clId="{EBBBC21A-2A7D-47D3-BA05-419FF47464C7}" dt="2023-09-06T17:12:57.938" v="151" actId="207"/>
          <ac:graphicFrameMkLst>
            <pc:docMk/>
            <pc:sldMk cId="2016985822" sldId="289"/>
            <ac:graphicFrameMk id="4" creationId="{7C9FC977-8461-DCE6-E47F-200AF5704159}"/>
          </ac:graphicFrameMkLst>
        </pc:graphicFrameChg>
      </pc:sldChg>
      <pc:sldChg chg="modSp mod">
        <pc:chgData name="Ashcroft, Amanda" userId="5328dc3a-ce85-4cb3-8fd7-8712835bbd75" providerId="ADAL" clId="{EBBBC21A-2A7D-47D3-BA05-419FF47464C7}" dt="2023-08-21T14:46:51.970" v="123" actId="14100"/>
        <pc:sldMkLst>
          <pc:docMk/>
          <pc:sldMk cId="3678730807" sldId="301"/>
        </pc:sldMkLst>
        <pc:spChg chg="mod">
          <ac:chgData name="Ashcroft, Amanda" userId="5328dc3a-ce85-4cb3-8fd7-8712835bbd75" providerId="ADAL" clId="{EBBBC21A-2A7D-47D3-BA05-419FF47464C7}" dt="2023-08-21T14:46:51.970" v="123" actId="14100"/>
          <ac:spMkLst>
            <pc:docMk/>
            <pc:sldMk cId="3678730807" sldId="301"/>
            <ac:spMk id="3" creationId="{A8E946B6-71EB-FDE0-0B64-497D56B5D581}"/>
          </ac:spMkLst>
        </pc:spChg>
      </pc:sldChg>
      <pc:sldChg chg="mod modShow">
        <pc:chgData name="Ashcroft, Amanda" userId="5328dc3a-ce85-4cb3-8fd7-8712835bbd75" providerId="ADAL" clId="{EBBBC21A-2A7D-47D3-BA05-419FF47464C7}" dt="2023-08-21T14:49:21.917" v="141" actId="729"/>
        <pc:sldMkLst>
          <pc:docMk/>
          <pc:sldMk cId="238089628" sldId="30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C78E5F1C-D4AE-4024-95A2-E72DC8323CAD}" type="datetimeFigureOut">
              <a:t>9/6/2023</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C9A93028-42B7-4917-93C3-36311F942472}" type="slidenum">
              <a:t>‹#›</a:t>
            </a:fld>
            <a:endParaRPr lang="en-US"/>
          </a:p>
        </p:txBody>
      </p:sp>
    </p:spTree>
    <p:extLst>
      <p:ext uri="{BB962C8B-B14F-4D97-AF65-F5344CB8AC3E}">
        <p14:creationId xmlns:p14="http://schemas.microsoft.com/office/powerpoint/2010/main" val="421917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ema.gov/flood-insurance"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fema.gov/disasters/stafford-act"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A93028-42B7-4917-93C3-36311F942472}" type="slidenum">
              <a:rPr lang="en-US"/>
              <a:t>1</a:t>
            </a:fld>
            <a:endParaRPr lang="en-US"/>
          </a:p>
        </p:txBody>
      </p:sp>
    </p:spTree>
    <p:extLst>
      <p:ext uri="{BB962C8B-B14F-4D97-AF65-F5344CB8AC3E}">
        <p14:creationId xmlns:p14="http://schemas.microsoft.com/office/powerpoint/2010/main" val="2982680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And here is our updated project timeline, which is subject to change. </a:t>
            </a:r>
            <a:endParaRPr lang="en-US" b="1" u="sng" dirty="0"/>
          </a:p>
        </p:txBody>
      </p:sp>
      <p:sp>
        <p:nvSpPr>
          <p:cNvPr id="4" name="Slide Number Placeholder 3"/>
          <p:cNvSpPr>
            <a:spLocks noGrp="1"/>
          </p:cNvSpPr>
          <p:nvPr>
            <p:ph type="sldNum" sz="quarter" idx="5"/>
          </p:nvPr>
        </p:nvSpPr>
        <p:spPr/>
        <p:txBody>
          <a:bodyPr/>
          <a:lstStyle/>
          <a:p>
            <a:fld id="{C9A93028-42B7-4917-93C3-36311F942472}" type="slidenum">
              <a:rPr lang="en-US" smtClean="0"/>
              <a:t>10</a:t>
            </a:fld>
            <a:endParaRPr lang="en-US"/>
          </a:p>
        </p:txBody>
      </p:sp>
    </p:spTree>
    <p:extLst>
      <p:ext uri="{BB962C8B-B14F-4D97-AF65-F5344CB8AC3E}">
        <p14:creationId xmlns:p14="http://schemas.microsoft.com/office/powerpoint/2010/main" val="221497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A93028-42B7-4917-93C3-36311F942472}" type="slidenum">
              <a:rPr lang="en-US" smtClean="0"/>
              <a:t>11</a:t>
            </a:fld>
            <a:endParaRPr lang="en-US"/>
          </a:p>
        </p:txBody>
      </p:sp>
    </p:spTree>
    <p:extLst>
      <p:ext uri="{BB962C8B-B14F-4D97-AF65-F5344CB8AC3E}">
        <p14:creationId xmlns:p14="http://schemas.microsoft.com/office/powerpoint/2010/main" val="529032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A93028-42B7-4917-93C3-36311F942472}" type="slidenum">
              <a:rPr lang="en-US" smtClean="0"/>
              <a:t>12</a:t>
            </a:fld>
            <a:endParaRPr lang="en-US"/>
          </a:p>
        </p:txBody>
      </p:sp>
    </p:spTree>
    <p:extLst>
      <p:ext uri="{BB962C8B-B14F-4D97-AF65-F5344CB8AC3E}">
        <p14:creationId xmlns:p14="http://schemas.microsoft.com/office/powerpoint/2010/main" val="2692542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A93028-42B7-4917-93C3-36311F942472}" type="slidenum">
              <a:rPr lang="en-US" smtClean="0"/>
              <a:t>13</a:t>
            </a:fld>
            <a:endParaRPr lang="en-US"/>
          </a:p>
        </p:txBody>
      </p:sp>
    </p:spTree>
    <p:extLst>
      <p:ext uri="{BB962C8B-B14F-4D97-AF65-F5344CB8AC3E}">
        <p14:creationId xmlns:p14="http://schemas.microsoft.com/office/powerpoint/2010/main" val="1105589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9A93028-42B7-4917-93C3-36311F942472}" type="slidenum">
              <a:rPr lang="en-US"/>
              <a:t>14</a:t>
            </a:fld>
            <a:endParaRPr lang="en-US"/>
          </a:p>
        </p:txBody>
      </p:sp>
    </p:spTree>
    <p:extLst>
      <p:ext uri="{BB962C8B-B14F-4D97-AF65-F5344CB8AC3E}">
        <p14:creationId xmlns:p14="http://schemas.microsoft.com/office/powerpoint/2010/main" val="339776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31"/>
              </a:spcBef>
            </a:pPr>
            <a:r>
              <a:rPr lang="en-US" dirty="0">
                <a:cs typeface="Calibri"/>
              </a:rPr>
              <a:t>Our meeting agenda for today:</a:t>
            </a:r>
          </a:p>
        </p:txBody>
      </p:sp>
      <p:sp>
        <p:nvSpPr>
          <p:cNvPr id="4" name="Slide Number Placeholder 3"/>
          <p:cNvSpPr>
            <a:spLocks noGrp="1"/>
          </p:cNvSpPr>
          <p:nvPr>
            <p:ph type="sldNum" sz="quarter" idx="5"/>
          </p:nvPr>
        </p:nvSpPr>
        <p:spPr/>
        <p:txBody>
          <a:bodyPr/>
          <a:lstStyle/>
          <a:p>
            <a:fld id="{C9A93028-42B7-4917-93C3-36311F942472}" type="slidenum">
              <a:rPr lang="en-US"/>
              <a:t>2</a:t>
            </a:fld>
            <a:endParaRPr lang="en-US"/>
          </a:p>
        </p:txBody>
      </p:sp>
    </p:spTree>
    <p:extLst>
      <p:ext uri="{BB962C8B-B14F-4D97-AF65-F5344CB8AC3E}">
        <p14:creationId xmlns:p14="http://schemas.microsoft.com/office/powerpoint/2010/main" val="1536184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A93028-42B7-4917-93C3-36311F942472}" type="slidenum">
              <a:rPr lang="en-US" smtClean="0"/>
              <a:t>3</a:t>
            </a:fld>
            <a:endParaRPr lang="en-US"/>
          </a:p>
        </p:txBody>
      </p:sp>
    </p:spTree>
    <p:extLst>
      <p:ext uri="{BB962C8B-B14F-4D97-AF65-F5344CB8AC3E}">
        <p14:creationId xmlns:p14="http://schemas.microsoft.com/office/powerpoint/2010/main" val="3991352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A93028-42B7-4917-93C3-36311F942472}" type="slidenum">
              <a:rPr lang="en-US" smtClean="0"/>
              <a:t>4</a:t>
            </a:fld>
            <a:endParaRPr lang="en-US"/>
          </a:p>
        </p:txBody>
      </p:sp>
    </p:spTree>
    <p:extLst>
      <p:ext uri="{BB962C8B-B14F-4D97-AF65-F5344CB8AC3E}">
        <p14:creationId xmlns:p14="http://schemas.microsoft.com/office/powerpoint/2010/main" val="705608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000000"/>
                </a:solidFill>
              </a:rPr>
              <a:t>HMGP-</a:t>
            </a:r>
            <a:r>
              <a:rPr lang="en-US" b="0" i="0" dirty="0">
                <a:solidFill>
                  <a:srgbClr val="000000"/>
                </a:solidFill>
                <a:effectLst/>
                <a:latin typeface="Source Sans Pro" panose="020B0503030403020204" pitchFamily="34" charset="0"/>
              </a:rPr>
              <a:t>FEMA’s Hazard Mitigation Grant Program provides funding to state, local, tribal and territorial governments so they can develop hazard mitigation plans and rebuild in a way that reduces, or mitigates, future disaster losses in their communities. This grant funding is available after a presidentially declared disaster. In this program, homeowners and businesses cannot apply for a grant. However, a local community may apply for funding on their behalf.</a:t>
            </a:r>
          </a:p>
          <a:p>
            <a:pPr algn="l"/>
            <a:r>
              <a:rPr lang="en-US" b="0" i="0" dirty="0">
                <a:solidFill>
                  <a:srgbClr val="000000"/>
                </a:solidFill>
                <a:effectLst/>
                <a:latin typeface="Source Sans Pro" panose="020B0503030403020204" pitchFamily="34" charset="0"/>
              </a:rPr>
              <a:t>All  state, local, tribal and territorial governments </a:t>
            </a:r>
            <a:r>
              <a:rPr lang="en-US" b="1" i="0" dirty="0">
                <a:solidFill>
                  <a:srgbClr val="000000"/>
                </a:solidFill>
                <a:effectLst/>
                <a:latin typeface="Source Sans Pro" panose="020B0503030403020204" pitchFamily="34" charset="0"/>
              </a:rPr>
              <a:t>must develop and adopt hazard mitigation plans to receive funding for hazard mitigation project application</a:t>
            </a:r>
            <a:r>
              <a:rPr lang="en-US" b="0" i="0" dirty="0">
                <a:solidFill>
                  <a:srgbClr val="000000"/>
                </a:solidFill>
                <a:effectLst/>
                <a:latin typeface="Source Sans Pro" panose="020B0503030403020204" pitchFamily="34" charset="0"/>
              </a:rPr>
              <a:t>. </a:t>
            </a:r>
            <a:r>
              <a:rPr lang="en-US" b="1" i="0" dirty="0">
                <a:solidFill>
                  <a:srgbClr val="000000"/>
                </a:solidFill>
                <a:effectLst/>
                <a:latin typeface="Source Sans Pro" panose="020B0503030403020204" pitchFamily="34" charset="0"/>
              </a:rPr>
              <a:t>Rebuilding my community after a major disaster in a way that reduces future disaster losses.</a:t>
            </a:r>
          </a:p>
          <a:p>
            <a:r>
              <a:rPr lang="en-US" dirty="0">
                <a:solidFill>
                  <a:srgbClr val="000000"/>
                </a:solidFill>
              </a:rPr>
              <a:t> </a:t>
            </a:r>
          </a:p>
          <a:p>
            <a:r>
              <a:rPr lang="en-US" dirty="0">
                <a:solidFill>
                  <a:srgbClr val="000000"/>
                </a:solidFill>
              </a:rPr>
              <a:t>FMA- </a:t>
            </a:r>
            <a:r>
              <a:rPr lang="en-US" b="0" i="0" dirty="0">
                <a:solidFill>
                  <a:srgbClr val="000000"/>
                </a:solidFill>
                <a:effectLst/>
                <a:latin typeface="Source Sans Pro" panose="020B0503030403020204" pitchFamily="34" charset="0"/>
              </a:rPr>
              <a:t>Flood Mitigation Assistance is a competitive grant program that provides funding that can be used for projects that reduce or eliminate the risk of repetitive flood damage to buildings insured by the </a:t>
            </a:r>
            <a:r>
              <a:rPr lang="en-US" b="0" i="0" u="sng" dirty="0">
                <a:solidFill>
                  <a:srgbClr val="000000"/>
                </a:solidFill>
                <a:effectLst/>
                <a:latin typeface="Source Sans Pro" panose="020B0503030403020204" pitchFamily="34" charset="0"/>
                <a:hlinkClick r:id="rId3">
                  <a:extLst>
                    <a:ext uri="{A12FA001-AC4F-418D-AE19-62706E023703}">
                      <ahyp:hlinkClr xmlns:ahyp="http://schemas.microsoft.com/office/drawing/2018/hyperlinkcolor" val="tx"/>
                    </a:ext>
                  </a:extLst>
                </a:hlinkClick>
              </a:rPr>
              <a:t>National Flood Insurance Program</a:t>
            </a:r>
            <a:r>
              <a:rPr lang="en-US" b="0" i="0" dirty="0">
                <a:solidFill>
                  <a:srgbClr val="000000"/>
                </a:solidFill>
                <a:effectLst/>
                <a:latin typeface="Source Sans Pro" panose="020B0503030403020204" pitchFamily="34" charset="0"/>
              </a:rPr>
              <a:t>. </a:t>
            </a:r>
            <a:r>
              <a:rPr lang="en-US" b="1" i="0" dirty="0">
                <a:solidFill>
                  <a:srgbClr val="000000"/>
                </a:solidFill>
                <a:effectLst/>
                <a:latin typeface="Source Sans Pro" panose="020B0503030403020204" pitchFamily="34" charset="0"/>
              </a:rPr>
              <a:t>Reducing the risk of flood damage to NFIP-insured buildings.</a:t>
            </a:r>
          </a:p>
          <a:p>
            <a:endParaRPr lang="en-US" dirty="0">
              <a:solidFill>
                <a:srgbClr val="000000"/>
              </a:solidFill>
            </a:endParaRPr>
          </a:p>
          <a:p>
            <a:r>
              <a:rPr lang="en-US" dirty="0">
                <a:solidFill>
                  <a:srgbClr val="000000"/>
                </a:solidFill>
              </a:rPr>
              <a:t>PDM- </a:t>
            </a:r>
            <a:r>
              <a:rPr lang="en-US" b="0" i="0" dirty="0">
                <a:solidFill>
                  <a:srgbClr val="000000"/>
                </a:solidFill>
                <a:effectLst/>
                <a:latin typeface="Source Sans Pro" panose="020B0503030403020204" pitchFamily="34" charset="0"/>
              </a:rPr>
              <a:t>The Pre-Disaster Mitigation (PDM) grant program makes federal funds available to plan for and implement sustainable cost-effective measures designed to reduce the risk to individuals and property from future natural hazards, while also reducing reliance on federal funding from future disasters. The program is authorized by Section 203 of the </a:t>
            </a:r>
            <a:r>
              <a:rPr lang="en-US" b="0" i="0" u="sng" dirty="0">
                <a:solidFill>
                  <a:srgbClr val="000000"/>
                </a:solidFill>
                <a:effectLst/>
                <a:latin typeface="Source Sans Pro" panose="020B0503030403020204" pitchFamily="34" charset="0"/>
                <a:hlinkClick r:id="rId4">
                  <a:extLst>
                    <a:ext uri="{A12FA001-AC4F-418D-AE19-62706E023703}">
                      <ahyp:hlinkClr xmlns:ahyp="http://schemas.microsoft.com/office/drawing/2018/hyperlinkcolor" val="tx"/>
                    </a:ext>
                  </a:extLst>
                </a:hlinkClick>
              </a:rPr>
              <a:t>Stafford Act</a:t>
            </a:r>
            <a:r>
              <a:rPr lang="en-US" b="0" i="0" dirty="0">
                <a:solidFill>
                  <a:srgbClr val="000000"/>
                </a:solidFill>
                <a:effectLst/>
                <a:latin typeface="Source Sans Pro" panose="020B0503030403020204" pitchFamily="34" charset="0"/>
              </a:rPr>
              <a:t>. </a:t>
            </a:r>
          </a:p>
          <a:p>
            <a:endParaRPr lang="en-US" b="0" i="0" dirty="0">
              <a:solidFill>
                <a:srgbClr val="000000"/>
              </a:solidFill>
              <a:effectLst/>
              <a:latin typeface="Source Sans Pro" panose="020B0503030403020204" pitchFamily="34" charset="0"/>
            </a:endParaRPr>
          </a:p>
          <a:p>
            <a:pPr algn="l"/>
            <a:r>
              <a:rPr lang="en-US" b="0" i="0" dirty="0">
                <a:solidFill>
                  <a:srgbClr val="000000"/>
                </a:solidFill>
                <a:effectLst/>
                <a:latin typeface="Source Sans Pro" panose="020B0503030403020204" pitchFamily="34" charset="0"/>
              </a:rPr>
              <a:t>BRIC-  Building Resilient Infrastructure and Communities (BRIC) will support states, local communities, tribes and territories as they undertake hazard mitigation projects, reducing the risks they face from disasters and natural hazards.</a:t>
            </a:r>
          </a:p>
          <a:p>
            <a:pPr algn="l"/>
            <a:r>
              <a:rPr lang="en-US" b="0" i="0" dirty="0">
                <a:solidFill>
                  <a:srgbClr val="000000"/>
                </a:solidFill>
                <a:effectLst/>
                <a:latin typeface="Source Sans Pro" panose="020B0503030403020204" pitchFamily="34" charset="0"/>
              </a:rPr>
              <a:t>The BRIC program guiding principles are supporting communities through capability- and capacity-building; encouraging and enabling innovation; promoting partnerships; enabling large projects; maintaining flexibility; and providing consistency. </a:t>
            </a:r>
            <a:r>
              <a:rPr lang="en-US" b="1" i="0" dirty="0">
                <a:solidFill>
                  <a:srgbClr val="000000"/>
                </a:solidFill>
                <a:effectLst/>
                <a:latin typeface="Source Sans Pro" panose="020B0503030403020204" pitchFamily="34" charset="0"/>
              </a:rPr>
              <a:t>Helping my community reduce risks from future disasters and natural hazards.</a:t>
            </a:r>
          </a:p>
          <a:p>
            <a:endParaRPr lang="en-US" b="1" i="0" dirty="0">
              <a:solidFill>
                <a:srgbClr val="000000"/>
              </a:solidFill>
              <a:effectLst/>
              <a:latin typeface="Source Sans Pro" panose="020B0503030403020204" pitchFamily="34" charset="0"/>
            </a:endParaRPr>
          </a:p>
          <a:p>
            <a:r>
              <a:rPr lang="en-US" b="0" i="0" dirty="0">
                <a:solidFill>
                  <a:srgbClr val="000000"/>
                </a:solidFill>
                <a:effectLst/>
                <a:latin typeface="Source Sans Pro" panose="020B0503030403020204" pitchFamily="34" charset="0"/>
              </a:rPr>
              <a:t>HMGP Post Fire- </a:t>
            </a:r>
            <a:r>
              <a:rPr lang="en-US" b="1" i="0" dirty="0">
                <a:solidFill>
                  <a:srgbClr val="000000"/>
                </a:solidFill>
                <a:effectLst/>
                <a:latin typeface="Source Sans Pro" panose="020B0503030403020204" pitchFamily="34" charset="0"/>
              </a:rPr>
              <a:t>Making my community more resilient after a wildfire disaster.</a:t>
            </a:r>
          </a:p>
        </p:txBody>
      </p:sp>
      <p:sp>
        <p:nvSpPr>
          <p:cNvPr id="4" name="Slide Number Placeholder 3"/>
          <p:cNvSpPr>
            <a:spLocks noGrp="1"/>
          </p:cNvSpPr>
          <p:nvPr>
            <p:ph type="sldNum" sz="quarter" idx="5"/>
          </p:nvPr>
        </p:nvSpPr>
        <p:spPr/>
        <p:txBody>
          <a:bodyPr/>
          <a:lstStyle/>
          <a:p>
            <a:fld id="{C9A93028-42B7-4917-93C3-36311F942472}" type="slidenum">
              <a:rPr lang="en-US" smtClean="0"/>
              <a:t>5</a:t>
            </a:fld>
            <a:endParaRPr lang="en-US"/>
          </a:p>
        </p:txBody>
      </p:sp>
    </p:spTree>
    <p:extLst>
      <p:ext uri="{BB962C8B-B14F-4D97-AF65-F5344CB8AC3E}">
        <p14:creationId xmlns:p14="http://schemas.microsoft.com/office/powerpoint/2010/main" val="78391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A93028-42B7-4917-93C3-36311F942472}" type="slidenum">
              <a:rPr lang="en-US" smtClean="0"/>
              <a:t>6</a:t>
            </a:fld>
            <a:endParaRPr lang="en-US"/>
          </a:p>
        </p:txBody>
      </p:sp>
    </p:spTree>
    <p:extLst>
      <p:ext uri="{BB962C8B-B14F-4D97-AF65-F5344CB8AC3E}">
        <p14:creationId xmlns:p14="http://schemas.microsoft.com/office/powerpoint/2010/main" val="3666986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A93028-42B7-4917-93C3-36311F942472}" type="slidenum">
              <a:rPr lang="en-US" smtClean="0"/>
              <a:t>7</a:t>
            </a:fld>
            <a:endParaRPr lang="en-US"/>
          </a:p>
        </p:txBody>
      </p:sp>
    </p:spTree>
    <p:extLst>
      <p:ext uri="{BB962C8B-B14F-4D97-AF65-F5344CB8AC3E}">
        <p14:creationId xmlns:p14="http://schemas.microsoft.com/office/powerpoint/2010/main" val="4155315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dirty="0">
                <a:solidFill>
                  <a:srgbClr val="000000"/>
                </a:solidFill>
                <a:latin typeface="Franklin Gothic Demi" panose="020B0703020102020204" pitchFamily="34" charset="0"/>
              </a:rPr>
              <a:t>Definition </a:t>
            </a:r>
            <a:endParaRPr lang="en-US" sz="1900" dirty="0">
              <a:solidFill>
                <a:srgbClr val="000000"/>
              </a:solidFill>
              <a:latin typeface="Franklin Gothic Demi" panose="020B0703020102020204" pitchFamily="34" charset="0"/>
            </a:endParaRPr>
          </a:p>
          <a:p>
            <a:r>
              <a:rPr lang="en-US" sz="1900" dirty="0">
                <a:solidFill>
                  <a:srgbClr val="000000"/>
                </a:solidFill>
                <a:latin typeface="Franklin Gothic Book" panose="020B0503020102020204" pitchFamily="34" charset="0"/>
              </a:rPr>
              <a:t>A lifeline enables the continuous operation of </a:t>
            </a:r>
            <a:r>
              <a:rPr lang="en-US" sz="1900" dirty="0">
                <a:solidFill>
                  <a:srgbClr val="000000"/>
                </a:solidFill>
                <a:latin typeface="Franklin Gothic Medium" panose="020B0603020102020204" pitchFamily="34" charset="0"/>
              </a:rPr>
              <a:t>critical business </a:t>
            </a:r>
            <a:r>
              <a:rPr lang="en-US" sz="1900" dirty="0">
                <a:solidFill>
                  <a:srgbClr val="000000"/>
                </a:solidFill>
                <a:latin typeface="Franklin Gothic Book" panose="020B0503020102020204" pitchFamily="34" charset="0"/>
              </a:rPr>
              <a:t>and </a:t>
            </a:r>
            <a:r>
              <a:rPr lang="en-US" sz="1900" dirty="0">
                <a:solidFill>
                  <a:srgbClr val="000000"/>
                </a:solidFill>
                <a:latin typeface="Franklin Gothic Medium" panose="020B0603020102020204" pitchFamily="34" charset="0"/>
              </a:rPr>
              <a:t>government functions </a:t>
            </a:r>
            <a:r>
              <a:rPr lang="en-US" sz="1900" dirty="0">
                <a:solidFill>
                  <a:srgbClr val="000000"/>
                </a:solidFill>
                <a:latin typeface="Franklin Gothic Book" panose="020B0503020102020204" pitchFamily="34" charset="0"/>
              </a:rPr>
              <a:t>and is essential to </a:t>
            </a:r>
            <a:r>
              <a:rPr lang="en-US" sz="1900" dirty="0">
                <a:solidFill>
                  <a:srgbClr val="000000"/>
                </a:solidFill>
                <a:latin typeface="Franklin Gothic Medium" panose="020B0603020102020204" pitchFamily="34" charset="0"/>
              </a:rPr>
              <a:t>human health </a:t>
            </a:r>
            <a:r>
              <a:rPr lang="en-US" sz="1900" dirty="0">
                <a:solidFill>
                  <a:srgbClr val="000000"/>
                </a:solidFill>
                <a:latin typeface="Franklin Gothic Book" panose="020B0503020102020204" pitchFamily="34" charset="0"/>
              </a:rPr>
              <a:t>and safety or </a:t>
            </a:r>
            <a:r>
              <a:rPr lang="en-US" sz="1900" dirty="0">
                <a:solidFill>
                  <a:srgbClr val="000000"/>
                </a:solidFill>
                <a:latin typeface="Franklin Gothic Medium" panose="020B0603020102020204" pitchFamily="34" charset="0"/>
              </a:rPr>
              <a:t>economic security</a:t>
            </a:r>
            <a:r>
              <a:rPr lang="en-US" sz="1900" dirty="0">
                <a:solidFill>
                  <a:srgbClr val="000000"/>
                </a:solidFill>
                <a:latin typeface="Franklin Gothic Book" panose="020B0503020102020204" pitchFamily="34" charset="0"/>
              </a:rPr>
              <a:t>. If you think a certain community lifeline that needs to be at these meetings, Let us know! We WILL invite them!</a:t>
            </a:r>
            <a:endParaRPr lang="en-US" dirty="0">
              <a:solidFill>
                <a:srgbClr val="000000"/>
              </a:solidFill>
            </a:endParaRPr>
          </a:p>
        </p:txBody>
      </p:sp>
      <p:sp>
        <p:nvSpPr>
          <p:cNvPr id="4" name="Slide Number Placeholder 3"/>
          <p:cNvSpPr>
            <a:spLocks noGrp="1"/>
          </p:cNvSpPr>
          <p:nvPr>
            <p:ph type="sldNum" sz="quarter" idx="5"/>
          </p:nvPr>
        </p:nvSpPr>
        <p:spPr/>
        <p:txBody>
          <a:bodyPr/>
          <a:lstStyle/>
          <a:p>
            <a:fld id="{C9A93028-42B7-4917-93C3-36311F942472}" type="slidenum">
              <a:rPr lang="en-US" smtClean="0"/>
              <a:t>8</a:t>
            </a:fld>
            <a:endParaRPr lang="en-US"/>
          </a:p>
        </p:txBody>
      </p:sp>
    </p:spTree>
    <p:extLst>
      <p:ext uri="{BB962C8B-B14F-4D97-AF65-F5344CB8AC3E}">
        <p14:creationId xmlns:p14="http://schemas.microsoft.com/office/powerpoint/2010/main" val="1289609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72" indent="-235572" defTabSz="942289">
              <a:buFontTx/>
              <a:buAutoNum type="arabicPeriod"/>
            </a:pPr>
            <a:r>
              <a:rPr lang="en-US" b="1" i="0" dirty="0">
                <a:solidFill>
                  <a:srgbClr val="1B1B1B"/>
                </a:solidFill>
                <a:effectLst/>
                <a:latin typeface="Source Sans Pro" panose="020B0503030403020204" pitchFamily="34" charset="0"/>
              </a:rPr>
              <a:t>Organize- </a:t>
            </a:r>
            <a:r>
              <a:rPr lang="en-US" b="0" i="0" dirty="0">
                <a:solidFill>
                  <a:srgbClr val="1B1B1B"/>
                </a:solidFill>
                <a:effectLst/>
                <a:latin typeface="Source Sans Pro" panose="020B0503030403020204" pitchFamily="34" charset="0"/>
              </a:rPr>
              <a:t>This is where we focus on assembling the resources needed for a successful mitigation planning process. This includes securing technical expertise, defining the planning area, and identifying key individuals, agencies, neighboring jurisdictions, businesses, and/or other stakeholders to participate in the process. The planning process for local and tribal governments must include opportunities for the public to comment on the plan.</a:t>
            </a:r>
          </a:p>
          <a:p>
            <a:pPr marL="235572" indent="-235572">
              <a:buAutoNum type="arabicPeriod"/>
            </a:pPr>
            <a:endParaRPr lang="en-US" b="0" i="0" dirty="0">
              <a:solidFill>
                <a:srgbClr val="1B1B1B"/>
              </a:solidFill>
              <a:effectLst/>
              <a:latin typeface="Source Sans Pro" panose="020B0503030403020204" pitchFamily="34" charset="0"/>
            </a:endParaRPr>
          </a:p>
          <a:p>
            <a:pPr algn="l"/>
            <a:r>
              <a:rPr lang="en-US" b="1" i="0" dirty="0">
                <a:solidFill>
                  <a:srgbClr val="1B1B1B"/>
                </a:solidFill>
                <a:effectLst/>
                <a:latin typeface="Source Sans Pro" panose="020B0503030403020204" pitchFamily="34" charset="0"/>
              </a:rPr>
              <a:t>2. Assess Risks</a:t>
            </a:r>
          </a:p>
          <a:p>
            <a:pPr algn="l"/>
            <a:r>
              <a:rPr lang="en-US" b="0" i="0" dirty="0">
                <a:solidFill>
                  <a:srgbClr val="1B1B1B"/>
                </a:solidFill>
                <a:effectLst/>
                <a:latin typeface="Source Sans Pro" panose="020B0503030403020204" pitchFamily="34" charset="0"/>
              </a:rPr>
              <a:t>Next, the state, local, tribe, or territory government needs to identify the characteristics and potential consequences of hazards. It is important to understand what geographic areas each hazard might impact and what people, property, or other assets might be vulnerable.</a:t>
            </a:r>
          </a:p>
          <a:p>
            <a:pPr algn="l"/>
            <a:endParaRPr lang="en-US" b="0" i="0" dirty="0">
              <a:solidFill>
                <a:srgbClr val="1B1B1B"/>
              </a:solidFill>
              <a:effectLst/>
              <a:latin typeface="Source Sans Pro" panose="020B0503030403020204" pitchFamily="34" charset="0"/>
            </a:endParaRPr>
          </a:p>
          <a:p>
            <a:pPr algn="l"/>
            <a:r>
              <a:rPr lang="en-US" b="0" i="0" dirty="0">
                <a:solidFill>
                  <a:srgbClr val="1B1B1B"/>
                </a:solidFill>
                <a:effectLst/>
                <a:latin typeface="Source Sans Pro" panose="020B0503030403020204" pitchFamily="34" charset="0"/>
              </a:rPr>
              <a:t>The four basic components of a risk assessment are:</a:t>
            </a:r>
          </a:p>
          <a:p>
            <a:pPr algn="l">
              <a:buFont typeface="+mj-lt"/>
              <a:buAutoNum type="arabicPeriod"/>
            </a:pPr>
            <a:r>
              <a:rPr lang="en-US" b="0" i="0" dirty="0">
                <a:solidFill>
                  <a:srgbClr val="1B1B1B"/>
                </a:solidFill>
                <a:effectLst/>
                <a:latin typeface="Source Sans Pro" panose="020B0503030403020204" pitchFamily="34" charset="0"/>
              </a:rPr>
              <a:t>Hazard identification;</a:t>
            </a:r>
          </a:p>
          <a:p>
            <a:pPr algn="l">
              <a:buFont typeface="+mj-lt"/>
              <a:buAutoNum type="arabicPeriod"/>
            </a:pPr>
            <a:r>
              <a:rPr lang="en-US" b="0" i="0" dirty="0">
                <a:solidFill>
                  <a:srgbClr val="1B1B1B"/>
                </a:solidFill>
                <a:effectLst/>
                <a:latin typeface="Source Sans Pro" panose="020B0503030403020204" pitchFamily="34" charset="0"/>
              </a:rPr>
              <a:t>Profiling of hazard events;</a:t>
            </a:r>
          </a:p>
          <a:p>
            <a:pPr algn="l">
              <a:buFont typeface="+mj-lt"/>
              <a:buAutoNum type="arabicPeriod"/>
            </a:pPr>
            <a:r>
              <a:rPr lang="en-US" b="0" i="0" dirty="0">
                <a:solidFill>
                  <a:srgbClr val="1B1B1B"/>
                </a:solidFill>
                <a:effectLst/>
                <a:latin typeface="Source Sans Pro" panose="020B0503030403020204" pitchFamily="34" charset="0"/>
              </a:rPr>
              <a:t>Inventory of assets; and</a:t>
            </a:r>
          </a:p>
          <a:p>
            <a:pPr algn="l">
              <a:buFont typeface="+mj-lt"/>
              <a:buAutoNum type="arabicPeriod"/>
            </a:pPr>
            <a:r>
              <a:rPr lang="en-US" b="0" i="0" dirty="0">
                <a:solidFill>
                  <a:srgbClr val="1B1B1B"/>
                </a:solidFill>
                <a:effectLst/>
                <a:latin typeface="Source Sans Pro" panose="020B0503030403020204" pitchFamily="34" charset="0"/>
              </a:rPr>
              <a:t>Estimation of potential human and economic losses based on the exposure and vulnerability of people, buildings, and infrastructure.</a:t>
            </a:r>
          </a:p>
          <a:p>
            <a:pPr algn="l">
              <a:buFont typeface="+mj-lt"/>
              <a:buAutoNum type="arabicPeriod"/>
            </a:pPr>
            <a:endParaRPr lang="en-US" b="0" i="0" dirty="0">
              <a:solidFill>
                <a:srgbClr val="1B1B1B"/>
              </a:solidFill>
              <a:effectLst/>
              <a:latin typeface="Source Sans Pro" panose="020B0503030403020204" pitchFamily="34" charset="0"/>
            </a:endParaRPr>
          </a:p>
          <a:p>
            <a:pPr algn="l"/>
            <a:r>
              <a:rPr lang="en-US" b="1" i="0" dirty="0">
                <a:solidFill>
                  <a:srgbClr val="1B1B1B"/>
                </a:solidFill>
                <a:effectLst/>
                <a:latin typeface="Source Sans Pro" panose="020B0503030403020204" pitchFamily="34" charset="0"/>
              </a:rPr>
              <a:t>3. Develop a Mitigation Strategy</a:t>
            </a:r>
          </a:p>
          <a:p>
            <a:pPr algn="l"/>
            <a:r>
              <a:rPr lang="en-US" b="0" i="0" dirty="0">
                <a:solidFill>
                  <a:srgbClr val="1B1B1B"/>
                </a:solidFill>
                <a:effectLst/>
                <a:latin typeface="Source Sans Pro" panose="020B0503030403020204" pitchFamily="34" charset="0"/>
              </a:rPr>
              <a:t>The state, local, tribe, or territory government then sets priorities and develops long-term strategies for avoiding or minimizing the undesired effects of disasters. The strategy is based on an assessment of the unique set of regulatory, administrative, and financial capabilities to undertake mitigation.</a:t>
            </a:r>
          </a:p>
          <a:p>
            <a:pPr algn="l"/>
            <a:r>
              <a:rPr lang="en-US" b="0" i="0" dirty="0">
                <a:solidFill>
                  <a:srgbClr val="1B1B1B"/>
                </a:solidFill>
                <a:effectLst/>
                <a:latin typeface="Source Sans Pro" panose="020B0503030403020204" pitchFamily="34" charset="0"/>
              </a:rPr>
              <a:t>The mitigation strategy also includes a description of how the mitigation actions will be implemented and administered.</a:t>
            </a:r>
          </a:p>
          <a:p>
            <a:pPr algn="l">
              <a:buFont typeface="+mj-lt"/>
              <a:buNone/>
            </a:pPr>
            <a:endParaRPr lang="en-US" b="0" i="0" dirty="0">
              <a:solidFill>
                <a:srgbClr val="1B1B1B"/>
              </a:solidFill>
              <a:effectLst/>
              <a:latin typeface="Source Sans Pro" panose="020B0503030403020204" pitchFamily="34" charset="0"/>
            </a:endParaRPr>
          </a:p>
          <a:p>
            <a:pPr algn="l"/>
            <a:r>
              <a:rPr lang="en-US" b="1" i="0" dirty="0">
                <a:solidFill>
                  <a:srgbClr val="1B1B1B"/>
                </a:solidFill>
                <a:effectLst/>
                <a:latin typeface="Source Sans Pro" panose="020B0503030403020204" pitchFamily="34" charset="0"/>
              </a:rPr>
              <a:t>4. Adopt and Implement the Plan</a:t>
            </a:r>
          </a:p>
          <a:p>
            <a:pPr algn="l"/>
            <a:r>
              <a:rPr lang="en-US" b="0" i="0" dirty="0">
                <a:solidFill>
                  <a:srgbClr val="1B1B1B"/>
                </a:solidFill>
                <a:effectLst/>
                <a:latin typeface="Source Sans Pro" panose="020B0503030403020204" pitchFamily="34" charset="0"/>
              </a:rPr>
              <a:t>Once FEMA has received the adoption from the governing body and approved the plan, the state, local tribe, or territory government can bring the mitigation plan to life in a variety of ways, ranging from implementing specific mitigation actions to changing aspects of day-to-day organizational operations. To ensure success, the plan must remain a relevant, living document through routine maintenance. The state, tribe, or local government needs to conduct periodic evaluations to assess changing risks and priorities and make revisions as needed.</a:t>
            </a:r>
          </a:p>
          <a:p>
            <a:pPr algn="l"/>
            <a:endParaRPr lang="en-US" b="0" i="0" dirty="0">
              <a:solidFill>
                <a:srgbClr val="1B1B1B"/>
              </a:solidFill>
              <a:effectLst/>
              <a:latin typeface="Source Sans Pro" panose="020B0503030403020204" pitchFamily="34" charset="0"/>
            </a:endParaRPr>
          </a:p>
          <a:p>
            <a:pPr algn="l"/>
            <a:r>
              <a:rPr lang="en-US" b="0" i="0" dirty="0">
                <a:solidFill>
                  <a:srgbClr val="1B1B1B"/>
                </a:solidFill>
                <a:effectLst/>
                <a:latin typeface="Source Sans Pro" panose="020B0503030403020204" pitchFamily="34" charset="0"/>
              </a:rPr>
              <a:t>MUST be updated every 5 years</a:t>
            </a:r>
          </a:p>
          <a:p>
            <a:pPr marL="235572" indent="-235572">
              <a:buAutoNum type="arabicPeriod"/>
            </a:pPr>
            <a:endParaRPr lang="en-US" dirty="0"/>
          </a:p>
        </p:txBody>
      </p:sp>
      <p:sp>
        <p:nvSpPr>
          <p:cNvPr id="4" name="Slide Number Placeholder 3"/>
          <p:cNvSpPr>
            <a:spLocks noGrp="1"/>
          </p:cNvSpPr>
          <p:nvPr>
            <p:ph type="sldNum" sz="quarter" idx="5"/>
          </p:nvPr>
        </p:nvSpPr>
        <p:spPr/>
        <p:txBody>
          <a:bodyPr/>
          <a:lstStyle/>
          <a:p>
            <a:fld id="{C9A93028-42B7-4917-93C3-36311F942472}" type="slidenum">
              <a:rPr lang="en-US" smtClean="0"/>
              <a:t>9</a:t>
            </a:fld>
            <a:endParaRPr lang="en-US"/>
          </a:p>
        </p:txBody>
      </p:sp>
    </p:spTree>
    <p:extLst>
      <p:ext uri="{BB962C8B-B14F-4D97-AF65-F5344CB8AC3E}">
        <p14:creationId xmlns:p14="http://schemas.microsoft.com/office/powerpoint/2010/main" val="1958696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20066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95732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787C22-038B-4459-B922-F8EC9B92B4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428"/>
            <a:ext cx="9142857" cy="6857143"/>
          </a:xfrm>
          <a:prstGeom prst="rect">
            <a:avLst/>
          </a:prstGeom>
        </p:spPr>
      </p:pic>
      <p:sp>
        <p:nvSpPr>
          <p:cNvPr id="2" name="Title 1"/>
          <p:cNvSpPr>
            <a:spLocks noGrp="1"/>
          </p:cNvSpPr>
          <p:nvPr>
            <p:ph type="title"/>
          </p:nvPr>
        </p:nvSpPr>
        <p:spPr/>
        <p:txBody>
          <a:bodyPr/>
          <a:lstStyle/>
          <a:p>
            <a:r>
              <a:rPr lang="en-US"/>
              <a:t>Click to edit Master title style</a:t>
            </a:r>
          </a:p>
        </p:txBody>
      </p:sp>
      <p:grpSp>
        <p:nvGrpSpPr>
          <p:cNvPr id="11" name="Group 10">
            <a:extLst>
              <a:ext uri="{FF2B5EF4-FFF2-40B4-BE49-F238E27FC236}">
                <a16:creationId xmlns:a16="http://schemas.microsoft.com/office/drawing/2014/main" id="{91A1B7D2-E17C-4887-BCC3-E626D8789A20}"/>
              </a:ext>
            </a:extLst>
          </p:cNvPr>
          <p:cNvGrpSpPr/>
          <p:nvPr userDrawn="1"/>
        </p:nvGrpSpPr>
        <p:grpSpPr>
          <a:xfrm>
            <a:off x="166816" y="6398784"/>
            <a:ext cx="7830557" cy="320675"/>
            <a:chOff x="166816" y="6398784"/>
            <a:chExt cx="7830557" cy="320675"/>
          </a:xfrm>
        </p:grpSpPr>
        <p:sp>
          <p:nvSpPr>
            <p:cNvPr id="12" name="Rectangle 4">
              <a:extLst>
                <a:ext uri="{FF2B5EF4-FFF2-40B4-BE49-F238E27FC236}">
                  <a16:creationId xmlns:a16="http://schemas.microsoft.com/office/drawing/2014/main" id="{1F56B8A3-84F6-489B-AE72-42EB0A635B76}"/>
                </a:ext>
              </a:extLst>
            </p:cNvPr>
            <p:cNvSpPr txBox="1">
              <a:spLocks noChangeArrowheads="1"/>
            </p:cNvSpPr>
            <p:nvPr userDrawn="1"/>
          </p:nvSpPr>
          <p:spPr bwMode="auto">
            <a:xfrm>
              <a:off x="166816" y="6398784"/>
              <a:ext cx="2844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lnSpc>
                  <a:spcPct val="100000"/>
                </a:lnSpc>
                <a:spcBef>
                  <a:spcPct val="0"/>
                </a:spcBef>
                <a:spcAft>
                  <a:spcPct val="0"/>
                </a:spcAft>
                <a:buFontTx/>
                <a:buNone/>
                <a:defRPr sz="1200" b="0" kern="1200">
                  <a:solidFill>
                    <a:schemeClr val="bg1">
                      <a:lumMod val="95000"/>
                    </a:schemeClr>
                  </a:solidFill>
                  <a:latin typeface="Futura Md BT" panose="020B0602020204020303" pitchFamily="34" charset="0"/>
                  <a:ea typeface="+mn-ea"/>
                  <a:cs typeface="+mn-cs"/>
                </a:defRPr>
              </a:lvl1pPr>
              <a:lvl2pPr marL="457200" algn="l" rtl="0" fontAlgn="base">
                <a:spcBef>
                  <a:spcPct val="0"/>
                </a:spcBef>
                <a:spcAft>
                  <a:spcPct val="0"/>
                </a:spcAft>
                <a:defRPr sz="2800" kern="1200">
                  <a:solidFill>
                    <a:schemeClr val="tx1"/>
                  </a:solidFill>
                  <a:latin typeface="Verdana Ref"/>
                  <a:ea typeface="+mn-ea"/>
                  <a:cs typeface="+mn-cs"/>
                </a:defRPr>
              </a:lvl2pPr>
              <a:lvl3pPr marL="914400" algn="l" rtl="0" fontAlgn="base">
                <a:spcBef>
                  <a:spcPct val="0"/>
                </a:spcBef>
                <a:spcAft>
                  <a:spcPct val="0"/>
                </a:spcAft>
                <a:defRPr sz="2800" kern="1200">
                  <a:solidFill>
                    <a:schemeClr val="tx1"/>
                  </a:solidFill>
                  <a:latin typeface="Verdana Ref"/>
                  <a:ea typeface="+mn-ea"/>
                  <a:cs typeface="+mn-cs"/>
                </a:defRPr>
              </a:lvl3pPr>
              <a:lvl4pPr marL="1371600" algn="l" rtl="0" fontAlgn="base">
                <a:spcBef>
                  <a:spcPct val="0"/>
                </a:spcBef>
                <a:spcAft>
                  <a:spcPct val="0"/>
                </a:spcAft>
                <a:defRPr sz="2800" kern="1200">
                  <a:solidFill>
                    <a:schemeClr val="tx1"/>
                  </a:solidFill>
                  <a:latin typeface="Verdana Ref"/>
                  <a:ea typeface="+mn-ea"/>
                  <a:cs typeface="+mn-cs"/>
                </a:defRPr>
              </a:lvl4pPr>
              <a:lvl5pPr marL="1828800" algn="l" rtl="0" fontAlgn="base">
                <a:spcBef>
                  <a:spcPct val="0"/>
                </a:spcBef>
                <a:spcAft>
                  <a:spcPct val="0"/>
                </a:spcAft>
                <a:defRPr sz="2800" kern="1200">
                  <a:solidFill>
                    <a:schemeClr val="tx1"/>
                  </a:solidFill>
                  <a:latin typeface="Verdana Ref"/>
                  <a:ea typeface="+mn-ea"/>
                  <a:cs typeface="+mn-cs"/>
                </a:defRPr>
              </a:lvl5pPr>
              <a:lvl6pPr marL="2286000" algn="l" defTabSz="914400" rtl="0" eaLnBrk="1" latinLnBrk="0" hangingPunct="1">
                <a:defRPr sz="2800" kern="1200">
                  <a:solidFill>
                    <a:schemeClr val="tx1"/>
                  </a:solidFill>
                  <a:latin typeface="Verdana Ref"/>
                  <a:ea typeface="+mn-ea"/>
                  <a:cs typeface="+mn-cs"/>
                </a:defRPr>
              </a:lvl6pPr>
              <a:lvl7pPr marL="2743200" algn="l" defTabSz="914400" rtl="0" eaLnBrk="1" latinLnBrk="0" hangingPunct="1">
                <a:defRPr sz="2800" kern="1200">
                  <a:solidFill>
                    <a:schemeClr val="tx1"/>
                  </a:solidFill>
                  <a:latin typeface="Verdana Ref"/>
                  <a:ea typeface="+mn-ea"/>
                  <a:cs typeface="+mn-cs"/>
                </a:defRPr>
              </a:lvl7pPr>
              <a:lvl8pPr marL="3200400" algn="l" defTabSz="914400" rtl="0" eaLnBrk="1" latinLnBrk="0" hangingPunct="1">
                <a:defRPr sz="2800" kern="1200">
                  <a:solidFill>
                    <a:schemeClr val="tx1"/>
                  </a:solidFill>
                  <a:latin typeface="Verdana Ref"/>
                  <a:ea typeface="+mn-ea"/>
                  <a:cs typeface="+mn-cs"/>
                </a:defRPr>
              </a:lvl8pPr>
              <a:lvl9pPr marL="3657600" algn="l" defTabSz="914400" rtl="0" eaLnBrk="1" latinLnBrk="0" hangingPunct="1">
                <a:defRPr sz="2800" kern="1200">
                  <a:solidFill>
                    <a:schemeClr val="tx1"/>
                  </a:solidFill>
                  <a:latin typeface="Verdana Ref"/>
                  <a:ea typeface="+mn-ea"/>
                  <a:cs typeface="+mn-cs"/>
                </a:defRPr>
              </a:lvl9pPr>
            </a:lstStyle>
            <a:p>
              <a:pPr>
                <a:defRPr/>
              </a:pPr>
              <a:r>
                <a:rPr lang="en-US">
                  <a:solidFill>
                    <a:schemeClr val="bg1">
                      <a:lumMod val="85000"/>
                    </a:schemeClr>
                  </a:solidFill>
                </a:rPr>
                <a:t>h-gac.com</a:t>
              </a:r>
            </a:p>
          </p:txBody>
        </p:sp>
        <p:sp>
          <p:nvSpPr>
            <p:cNvPr id="13" name="TextBox 12">
              <a:extLst>
                <a:ext uri="{FF2B5EF4-FFF2-40B4-BE49-F238E27FC236}">
                  <a16:creationId xmlns:a16="http://schemas.microsoft.com/office/drawing/2014/main" id="{535841E7-2898-4A67-BA94-77255C943783}"/>
                </a:ext>
              </a:extLst>
            </p:cNvPr>
            <p:cNvSpPr txBox="1"/>
            <p:nvPr userDrawn="1"/>
          </p:nvSpPr>
          <p:spPr>
            <a:xfrm>
              <a:off x="1175659" y="6398784"/>
              <a:ext cx="6821714" cy="276999"/>
            </a:xfrm>
            <a:prstGeom prst="rect">
              <a:avLst/>
            </a:prstGeom>
            <a:noFill/>
          </p:spPr>
          <p:txBody>
            <a:bodyPr wrap="square" rtlCol="0">
              <a:spAutoFit/>
            </a:bodyPr>
            <a:lstStyle/>
            <a:p>
              <a:pPr algn="ctr"/>
              <a:r>
                <a:rPr lang="en-US" sz="1200">
                  <a:solidFill>
                    <a:schemeClr val="bg1">
                      <a:lumMod val="85000"/>
                    </a:schemeClr>
                  </a:solidFill>
                  <a:latin typeface="Futura Md BT" panose="020B0602020204020303" pitchFamily="34" charset="0"/>
                </a:rPr>
                <a:t>Serving Today • Planning for Tomorrow</a:t>
              </a:r>
            </a:p>
          </p:txBody>
        </p:sp>
      </p:grpSp>
      <p:pic>
        <p:nvPicPr>
          <p:cNvPr id="9" name="Picture 8" descr="Text&#10;&#10;Description automatically generated">
            <a:extLst>
              <a:ext uri="{FF2B5EF4-FFF2-40B4-BE49-F238E27FC236}">
                <a16:creationId xmlns:a16="http://schemas.microsoft.com/office/drawing/2014/main" id="{4C76911D-F425-404E-B637-69FAD2DF14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2284" y="5759857"/>
            <a:ext cx="915926" cy="915926"/>
          </a:xfrm>
          <a:prstGeom prst="rect">
            <a:avLst/>
          </a:prstGeom>
        </p:spPr>
      </p:pic>
    </p:spTree>
    <p:extLst>
      <p:ext uri="{BB962C8B-B14F-4D97-AF65-F5344CB8AC3E}">
        <p14:creationId xmlns:p14="http://schemas.microsoft.com/office/powerpoint/2010/main" val="2460357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0995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BB550C-100D-49E5-BDEE-7DB7C58D95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428"/>
            <a:ext cx="9142857" cy="6857143"/>
          </a:xfrm>
          <a:prstGeom prst="rect">
            <a:avLst/>
          </a:prstGeom>
        </p:spPr>
      </p:pic>
      <p:grpSp>
        <p:nvGrpSpPr>
          <p:cNvPr id="10" name="Group 9">
            <a:extLst>
              <a:ext uri="{FF2B5EF4-FFF2-40B4-BE49-F238E27FC236}">
                <a16:creationId xmlns:a16="http://schemas.microsoft.com/office/drawing/2014/main" id="{54D206C5-85FB-411E-918C-1F98C215E792}"/>
              </a:ext>
            </a:extLst>
          </p:cNvPr>
          <p:cNvGrpSpPr/>
          <p:nvPr userDrawn="1"/>
        </p:nvGrpSpPr>
        <p:grpSpPr>
          <a:xfrm>
            <a:off x="166816" y="6398784"/>
            <a:ext cx="7830557" cy="320675"/>
            <a:chOff x="166816" y="6398784"/>
            <a:chExt cx="7830557" cy="320675"/>
          </a:xfrm>
        </p:grpSpPr>
        <p:sp>
          <p:nvSpPr>
            <p:cNvPr id="11" name="Rectangle 4">
              <a:extLst>
                <a:ext uri="{FF2B5EF4-FFF2-40B4-BE49-F238E27FC236}">
                  <a16:creationId xmlns:a16="http://schemas.microsoft.com/office/drawing/2014/main" id="{81CD5C34-31F1-4827-8D25-2EBFBA82870D}"/>
                </a:ext>
              </a:extLst>
            </p:cNvPr>
            <p:cNvSpPr txBox="1">
              <a:spLocks noChangeArrowheads="1"/>
            </p:cNvSpPr>
            <p:nvPr userDrawn="1"/>
          </p:nvSpPr>
          <p:spPr bwMode="auto">
            <a:xfrm>
              <a:off x="166816" y="6398784"/>
              <a:ext cx="2844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lnSpc>
                  <a:spcPct val="100000"/>
                </a:lnSpc>
                <a:spcBef>
                  <a:spcPct val="0"/>
                </a:spcBef>
                <a:spcAft>
                  <a:spcPct val="0"/>
                </a:spcAft>
                <a:buFontTx/>
                <a:buNone/>
                <a:defRPr sz="1200" b="0" kern="1200">
                  <a:solidFill>
                    <a:schemeClr val="bg1">
                      <a:lumMod val="95000"/>
                    </a:schemeClr>
                  </a:solidFill>
                  <a:latin typeface="Futura Md BT" panose="020B0602020204020303" pitchFamily="34" charset="0"/>
                  <a:ea typeface="+mn-ea"/>
                  <a:cs typeface="+mn-cs"/>
                </a:defRPr>
              </a:lvl1pPr>
              <a:lvl2pPr marL="457200" algn="l" rtl="0" fontAlgn="base">
                <a:spcBef>
                  <a:spcPct val="0"/>
                </a:spcBef>
                <a:spcAft>
                  <a:spcPct val="0"/>
                </a:spcAft>
                <a:defRPr sz="2800" kern="1200">
                  <a:solidFill>
                    <a:schemeClr val="tx1"/>
                  </a:solidFill>
                  <a:latin typeface="Verdana Ref"/>
                  <a:ea typeface="+mn-ea"/>
                  <a:cs typeface="+mn-cs"/>
                </a:defRPr>
              </a:lvl2pPr>
              <a:lvl3pPr marL="914400" algn="l" rtl="0" fontAlgn="base">
                <a:spcBef>
                  <a:spcPct val="0"/>
                </a:spcBef>
                <a:spcAft>
                  <a:spcPct val="0"/>
                </a:spcAft>
                <a:defRPr sz="2800" kern="1200">
                  <a:solidFill>
                    <a:schemeClr val="tx1"/>
                  </a:solidFill>
                  <a:latin typeface="Verdana Ref"/>
                  <a:ea typeface="+mn-ea"/>
                  <a:cs typeface="+mn-cs"/>
                </a:defRPr>
              </a:lvl3pPr>
              <a:lvl4pPr marL="1371600" algn="l" rtl="0" fontAlgn="base">
                <a:spcBef>
                  <a:spcPct val="0"/>
                </a:spcBef>
                <a:spcAft>
                  <a:spcPct val="0"/>
                </a:spcAft>
                <a:defRPr sz="2800" kern="1200">
                  <a:solidFill>
                    <a:schemeClr val="tx1"/>
                  </a:solidFill>
                  <a:latin typeface="Verdana Ref"/>
                  <a:ea typeface="+mn-ea"/>
                  <a:cs typeface="+mn-cs"/>
                </a:defRPr>
              </a:lvl4pPr>
              <a:lvl5pPr marL="1828800" algn="l" rtl="0" fontAlgn="base">
                <a:spcBef>
                  <a:spcPct val="0"/>
                </a:spcBef>
                <a:spcAft>
                  <a:spcPct val="0"/>
                </a:spcAft>
                <a:defRPr sz="2800" kern="1200">
                  <a:solidFill>
                    <a:schemeClr val="tx1"/>
                  </a:solidFill>
                  <a:latin typeface="Verdana Ref"/>
                  <a:ea typeface="+mn-ea"/>
                  <a:cs typeface="+mn-cs"/>
                </a:defRPr>
              </a:lvl5pPr>
              <a:lvl6pPr marL="2286000" algn="l" defTabSz="914400" rtl="0" eaLnBrk="1" latinLnBrk="0" hangingPunct="1">
                <a:defRPr sz="2800" kern="1200">
                  <a:solidFill>
                    <a:schemeClr val="tx1"/>
                  </a:solidFill>
                  <a:latin typeface="Verdana Ref"/>
                  <a:ea typeface="+mn-ea"/>
                  <a:cs typeface="+mn-cs"/>
                </a:defRPr>
              </a:lvl6pPr>
              <a:lvl7pPr marL="2743200" algn="l" defTabSz="914400" rtl="0" eaLnBrk="1" latinLnBrk="0" hangingPunct="1">
                <a:defRPr sz="2800" kern="1200">
                  <a:solidFill>
                    <a:schemeClr val="tx1"/>
                  </a:solidFill>
                  <a:latin typeface="Verdana Ref"/>
                  <a:ea typeface="+mn-ea"/>
                  <a:cs typeface="+mn-cs"/>
                </a:defRPr>
              </a:lvl7pPr>
              <a:lvl8pPr marL="3200400" algn="l" defTabSz="914400" rtl="0" eaLnBrk="1" latinLnBrk="0" hangingPunct="1">
                <a:defRPr sz="2800" kern="1200">
                  <a:solidFill>
                    <a:schemeClr val="tx1"/>
                  </a:solidFill>
                  <a:latin typeface="Verdana Ref"/>
                  <a:ea typeface="+mn-ea"/>
                  <a:cs typeface="+mn-cs"/>
                </a:defRPr>
              </a:lvl8pPr>
              <a:lvl9pPr marL="3657600" algn="l" defTabSz="914400" rtl="0" eaLnBrk="1" latinLnBrk="0" hangingPunct="1">
                <a:defRPr sz="2800" kern="1200">
                  <a:solidFill>
                    <a:schemeClr val="tx1"/>
                  </a:solidFill>
                  <a:latin typeface="Verdana Ref"/>
                  <a:ea typeface="+mn-ea"/>
                  <a:cs typeface="+mn-cs"/>
                </a:defRPr>
              </a:lvl9pPr>
            </a:lstStyle>
            <a:p>
              <a:pPr>
                <a:defRPr/>
              </a:pPr>
              <a:r>
                <a:rPr lang="en-US">
                  <a:solidFill>
                    <a:schemeClr val="bg1">
                      <a:lumMod val="85000"/>
                    </a:schemeClr>
                  </a:solidFill>
                </a:rPr>
                <a:t>h-gac.com</a:t>
              </a:r>
            </a:p>
          </p:txBody>
        </p:sp>
        <p:sp>
          <p:nvSpPr>
            <p:cNvPr id="12" name="TextBox 11">
              <a:extLst>
                <a:ext uri="{FF2B5EF4-FFF2-40B4-BE49-F238E27FC236}">
                  <a16:creationId xmlns:a16="http://schemas.microsoft.com/office/drawing/2014/main" id="{5DC4ADB5-91E8-4522-A32F-20DA50275E67}"/>
                </a:ext>
              </a:extLst>
            </p:cNvPr>
            <p:cNvSpPr txBox="1"/>
            <p:nvPr userDrawn="1"/>
          </p:nvSpPr>
          <p:spPr>
            <a:xfrm>
              <a:off x="1175659" y="6398784"/>
              <a:ext cx="6821714" cy="276999"/>
            </a:xfrm>
            <a:prstGeom prst="rect">
              <a:avLst/>
            </a:prstGeom>
            <a:noFill/>
          </p:spPr>
          <p:txBody>
            <a:bodyPr wrap="square" rtlCol="0">
              <a:spAutoFit/>
            </a:bodyPr>
            <a:lstStyle/>
            <a:p>
              <a:pPr algn="ctr"/>
              <a:r>
                <a:rPr lang="en-US" sz="1200">
                  <a:solidFill>
                    <a:schemeClr val="bg1">
                      <a:lumMod val="85000"/>
                    </a:schemeClr>
                  </a:solidFill>
                  <a:latin typeface="Futura Md BT" panose="020B0602020204020303" pitchFamily="34" charset="0"/>
                </a:rPr>
                <a:t>Serving Today • Planning for Tomorrow</a:t>
              </a:r>
            </a:p>
          </p:txBody>
        </p:sp>
      </p:grpSp>
      <p:pic>
        <p:nvPicPr>
          <p:cNvPr id="8" name="Picture 7" descr="Text&#10;&#10;Description automatically generated">
            <a:extLst>
              <a:ext uri="{FF2B5EF4-FFF2-40B4-BE49-F238E27FC236}">
                <a16:creationId xmlns:a16="http://schemas.microsoft.com/office/drawing/2014/main" id="{3AADB7DC-B2CA-4CA9-92A6-127FC97555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2284" y="5759857"/>
            <a:ext cx="915926" cy="915926"/>
          </a:xfrm>
          <a:prstGeom prst="rect">
            <a:avLst/>
          </a:prstGeom>
        </p:spPr>
      </p:pic>
    </p:spTree>
    <p:extLst>
      <p:ext uri="{BB962C8B-B14F-4D97-AF65-F5344CB8AC3E}">
        <p14:creationId xmlns:p14="http://schemas.microsoft.com/office/powerpoint/2010/main" val="2979234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15869A-A38D-4571-A799-F537BC39E0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428"/>
            <a:ext cx="9142857" cy="6857143"/>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a:extLst>
              <a:ext uri="{FF2B5EF4-FFF2-40B4-BE49-F238E27FC236}">
                <a16:creationId xmlns:a16="http://schemas.microsoft.com/office/drawing/2014/main" id="{FE0C4BCB-1C34-4850-B2AE-FD6BA8FA295A}"/>
              </a:ext>
            </a:extLst>
          </p:cNvPr>
          <p:cNvGrpSpPr/>
          <p:nvPr userDrawn="1"/>
        </p:nvGrpSpPr>
        <p:grpSpPr>
          <a:xfrm>
            <a:off x="166816" y="6398784"/>
            <a:ext cx="7830557" cy="320675"/>
            <a:chOff x="166816" y="6398784"/>
            <a:chExt cx="7830557" cy="320675"/>
          </a:xfrm>
        </p:grpSpPr>
        <p:sp>
          <p:nvSpPr>
            <p:cNvPr id="7" name="Rectangle 4">
              <a:extLst>
                <a:ext uri="{FF2B5EF4-FFF2-40B4-BE49-F238E27FC236}">
                  <a16:creationId xmlns:a16="http://schemas.microsoft.com/office/drawing/2014/main" id="{FB72C722-224F-402E-B292-8543A275C5CF}"/>
                </a:ext>
              </a:extLst>
            </p:cNvPr>
            <p:cNvSpPr txBox="1">
              <a:spLocks noChangeArrowheads="1"/>
            </p:cNvSpPr>
            <p:nvPr userDrawn="1"/>
          </p:nvSpPr>
          <p:spPr bwMode="auto">
            <a:xfrm>
              <a:off x="166816" y="6398784"/>
              <a:ext cx="2844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lnSpc>
                  <a:spcPct val="100000"/>
                </a:lnSpc>
                <a:spcBef>
                  <a:spcPct val="0"/>
                </a:spcBef>
                <a:spcAft>
                  <a:spcPct val="0"/>
                </a:spcAft>
                <a:buFontTx/>
                <a:buNone/>
                <a:defRPr sz="1200" b="0" kern="1200">
                  <a:solidFill>
                    <a:schemeClr val="bg1">
                      <a:lumMod val="95000"/>
                    </a:schemeClr>
                  </a:solidFill>
                  <a:latin typeface="Futura Md BT" panose="020B0602020204020303" pitchFamily="34" charset="0"/>
                  <a:ea typeface="+mn-ea"/>
                  <a:cs typeface="+mn-cs"/>
                </a:defRPr>
              </a:lvl1pPr>
              <a:lvl2pPr marL="457200" algn="l" rtl="0" fontAlgn="base">
                <a:spcBef>
                  <a:spcPct val="0"/>
                </a:spcBef>
                <a:spcAft>
                  <a:spcPct val="0"/>
                </a:spcAft>
                <a:defRPr sz="2800" kern="1200">
                  <a:solidFill>
                    <a:schemeClr val="tx1"/>
                  </a:solidFill>
                  <a:latin typeface="Verdana Ref"/>
                  <a:ea typeface="+mn-ea"/>
                  <a:cs typeface="+mn-cs"/>
                </a:defRPr>
              </a:lvl2pPr>
              <a:lvl3pPr marL="914400" algn="l" rtl="0" fontAlgn="base">
                <a:spcBef>
                  <a:spcPct val="0"/>
                </a:spcBef>
                <a:spcAft>
                  <a:spcPct val="0"/>
                </a:spcAft>
                <a:defRPr sz="2800" kern="1200">
                  <a:solidFill>
                    <a:schemeClr val="tx1"/>
                  </a:solidFill>
                  <a:latin typeface="Verdana Ref"/>
                  <a:ea typeface="+mn-ea"/>
                  <a:cs typeface="+mn-cs"/>
                </a:defRPr>
              </a:lvl3pPr>
              <a:lvl4pPr marL="1371600" algn="l" rtl="0" fontAlgn="base">
                <a:spcBef>
                  <a:spcPct val="0"/>
                </a:spcBef>
                <a:spcAft>
                  <a:spcPct val="0"/>
                </a:spcAft>
                <a:defRPr sz="2800" kern="1200">
                  <a:solidFill>
                    <a:schemeClr val="tx1"/>
                  </a:solidFill>
                  <a:latin typeface="Verdana Ref"/>
                  <a:ea typeface="+mn-ea"/>
                  <a:cs typeface="+mn-cs"/>
                </a:defRPr>
              </a:lvl4pPr>
              <a:lvl5pPr marL="1828800" algn="l" rtl="0" fontAlgn="base">
                <a:spcBef>
                  <a:spcPct val="0"/>
                </a:spcBef>
                <a:spcAft>
                  <a:spcPct val="0"/>
                </a:spcAft>
                <a:defRPr sz="2800" kern="1200">
                  <a:solidFill>
                    <a:schemeClr val="tx1"/>
                  </a:solidFill>
                  <a:latin typeface="Verdana Ref"/>
                  <a:ea typeface="+mn-ea"/>
                  <a:cs typeface="+mn-cs"/>
                </a:defRPr>
              </a:lvl5pPr>
              <a:lvl6pPr marL="2286000" algn="l" defTabSz="914400" rtl="0" eaLnBrk="1" latinLnBrk="0" hangingPunct="1">
                <a:defRPr sz="2800" kern="1200">
                  <a:solidFill>
                    <a:schemeClr val="tx1"/>
                  </a:solidFill>
                  <a:latin typeface="Verdana Ref"/>
                  <a:ea typeface="+mn-ea"/>
                  <a:cs typeface="+mn-cs"/>
                </a:defRPr>
              </a:lvl6pPr>
              <a:lvl7pPr marL="2743200" algn="l" defTabSz="914400" rtl="0" eaLnBrk="1" latinLnBrk="0" hangingPunct="1">
                <a:defRPr sz="2800" kern="1200">
                  <a:solidFill>
                    <a:schemeClr val="tx1"/>
                  </a:solidFill>
                  <a:latin typeface="Verdana Ref"/>
                  <a:ea typeface="+mn-ea"/>
                  <a:cs typeface="+mn-cs"/>
                </a:defRPr>
              </a:lvl7pPr>
              <a:lvl8pPr marL="3200400" algn="l" defTabSz="914400" rtl="0" eaLnBrk="1" latinLnBrk="0" hangingPunct="1">
                <a:defRPr sz="2800" kern="1200">
                  <a:solidFill>
                    <a:schemeClr val="tx1"/>
                  </a:solidFill>
                  <a:latin typeface="Verdana Ref"/>
                  <a:ea typeface="+mn-ea"/>
                  <a:cs typeface="+mn-cs"/>
                </a:defRPr>
              </a:lvl8pPr>
              <a:lvl9pPr marL="3657600" algn="l" defTabSz="914400" rtl="0" eaLnBrk="1" latinLnBrk="0" hangingPunct="1">
                <a:defRPr sz="2800" kern="1200">
                  <a:solidFill>
                    <a:schemeClr val="tx1"/>
                  </a:solidFill>
                  <a:latin typeface="Verdana Ref"/>
                  <a:ea typeface="+mn-ea"/>
                  <a:cs typeface="+mn-cs"/>
                </a:defRPr>
              </a:lvl9pPr>
            </a:lstStyle>
            <a:p>
              <a:pPr>
                <a:defRPr/>
              </a:pPr>
              <a:r>
                <a:rPr lang="en-US">
                  <a:solidFill>
                    <a:schemeClr val="bg1">
                      <a:lumMod val="85000"/>
                    </a:schemeClr>
                  </a:solidFill>
                </a:rPr>
                <a:t>h-gac.com</a:t>
              </a:r>
            </a:p>
          </p:txBody>
        </p:sp>
        <p:sp>
          <p:nvSpPr>
            <p:cNvPr id="8" name="TextBox 7">
              <a:extLst>
                <a:ext uri="{FF2B5EF4-FFF2-40B4-BE49-F238E27FC236}">
                  <a16:creationId xmlns:a16="http://schemas.microsoft.com/office/drawing/2014/main" id="{FE8D6A4D-20E5-4DB5-A298-537CF6960AB6}"/>
                </a:ext>
              </a:extLst>
            </p:cNvPr>
            <p:cNvSpPr txBox="1"/>
            <p:nvPr userDrawn="1"/>
          </p:nvSpPr>
          <p:spPr>
            <a:xfrm>
              <a:off x="1175659" y="6398784"/>
              <a:ext cx="6821714" cy="276999"/>
            </a:xfrm>
            <a:prstGeom prst="rect">
              <a:avLst/>
            </a:prstGeom>
            <a:noFill/>
          </p:spPr>
          <p:txBody>
            <a:bodyPr wrap="square" rtlCol="0">
              <a:spAutoFit/>
            </a:bodyPr>
            <a:lstStyle/>
            <a:p>
              <a:pPr algn="ctr"/>
              <a:r>
                <a:rPr lang="en-US" sz="1200">
                  <a:solidFill>
                    <a:schemeClr val="bg1">
                      <a:lumMod val="85000"/>
                    </a:schemeClr>
                  </a:solidFill>
                  <a:latin typeface="Futura Md BT" panose="020B0602020204020303" pitchFamily="34" charset="0"/>
                </a:rPr>
                <a:t>Serving Today • Planning for Tomorrow</a:t>
              </a:r>
            </a:p>
          </p:txBody>
        </p:sp>
      </p:grpSp>
      <p:pic>
        <p:nvPicPr>
          <p:cNvPr id="9" name="Picture 8" descr="Text&#10;&#10;Description automatically generated">
            <a:extLst>
              <a:ext uri="{FF2B5EF4-FFF2-40B4-BE49-F238E27FC236}">
                <a16:creationId xmlns:a16="http://schemas.microsoft.com/office/drawing/2014/main" id="{D1A98084-AC6D-40AF-BB9E-E0BA4978BE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2284" y="5759857"/>
            <a:ext cx="915926" cy="915926"/>
          </a:xfrm>
          <a:prstGeom prst="rect">
            <a:avLst/>
          </a:prstGeom>
        </p:spPr>
      </p:pic>
    </p:spTree>
    <p:extLst>
      <p:ext uri="{BB962C8B-B14F-4D97-AF65-F5344CB8AC3E}">
        <p14:creationId xmlns:p14="http://schemas.microsoft.com/office/powerpoint/2010/main" val="3809866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00575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B19BCAF-E5CE-4793-AB87-CC5F3B9AC8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428"/>
            <a:ext cx="9142857" cy="6857143"/>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grpSp>
        <p:nvGrpSpPr>
          <p:cNvPr id="11" name="Group 10">
            <a:extLst>
              <a:ext uri="{FF2B5EF4-FFF2-40B4-BE49-F238E27FC236}">
                <a16:creationId xmlns:a16="http://schemas.microsoft.com/office/drawing/2014/main" id="{C4D3E0D2-61D5-4649-85A5-884A941F92F5}"/>
              </a:ext>
            </a:extLst>
          </p:cNvPr>
          <p:cNvGrpSpPr/>
          <p:nvPr userDrawn="1"/>
        </p:nvGrpSpPr>
        <p:grpSpPr>
          <a:xfrm>
            <a:off x="166816" y="6398784"/>
            <a:ext cx="7830557" cy="320675"/>
            <a:chOff x="166816" y="6398784"/>
            <a:chExt cx="7830557" cy="320675"/>
          </a:xfrm>
        </p:grpSpPr>
        <p:sp>
          <p:nvSpPr>
            <p:cNvPr id="13" name="Rectangle 4">
              <a:extLst>
                <a:ext uri="{FF2B5EF4-FFF2-40B4-BE49-F238E27FC236}">
                  <a16:creationId xmlns:a16="http://schemas.microsoft.com/office/drawing/2014/main" id="{13B1221C-0D2C-4D0A-8536-5FC2DA6D39EE}"/>
                </a:ext>
              </a:extLst>
            </p:cNvPr>
            <p:cNvSpPr txBox="1">
              <a:spLocks noChangeArrowheads="1"/>
            </p:cNvSpPr>
            <p:nvPr userDrawn="1"/>
          </p:nvSpPr>
          <p:spPr bwMode="auto">
            <a:xfrm>
              <a:off x="166816" y="6398784"/>
              <a:ext cx="2844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lnSpc>
                  <a:spcPct val="100000"/>
                </a:lnSpc>
                <a:spcBef>
                  <a:spcPct val="0"/>
                </a:spcBef>
                <a:spcAft>
                  <a:spcPct val="0"/>
                </a:spcAft>
                <a:buFontTx/>
                <a:buNone/>
                <a:defRPr sz="1200" b="0" kern="1200">
                  <a:solidFill>
                    <a:schemeClr val="bg1">
                      <a:lumMod val="95000"/>
                    </a:schemeClr>
                  </a:solidFill>
                  <a:latin typeface="Futura Md BT" panose="020B0602020204020303" pitchFamily="34" charset="0"/>
                  <a:ea typeface="+mn-ea"/>
                  <a:cs typeface="+mn-cs"/>
                </a:defRPr>
              </a:lvl1pPr>
              <a:lvl2pPr marL="457200" algn="l" rtl="0" fontAlgn="base">
                <a:spcBef>
                  <a:spcPct val="0"/>
                </a:spcBef>
                <a:spcAft>
                  <a:spcPct val="0"/>
                </a:spcAft>
                <a:defRPr sz="2800" kern="1200">
                  <a:solidFill>
                    <a:schemeClr val="tx1"/>
                  </a:solidFill>
                  <a:latin typeface="Verdana Ref"/>
                  <a:ea typeface="+mn-ea"/>
                  <a:cs typeface="+mn-cs"/>
                </a:defRPr>
              </a:lvl2pPr>
              <a:lvl3pPr marL="914400" algn="l" rtl="0" fontAlgn="base">
                <a:spcBef>
                  <a:spcPct val="0"/>
                </a:spcBef>
                <a:spcAft>
                  <a:spcPct val="0"/>
                </a:spcAft>
                <a:defRPr sz="2800" kern="1200">
                  <a:solidFill>
                    <a:schemeClr val="tx1"/>
                  </a:solidFill>
                  <a:latin typeface="Verdana Ref"/>
                  <a:ea typeface="+mn-ea"/>
                  <a:cs typeface="+mn-cs"/>
                </a:defRPr>
              </a:lvl3pPr>
              <a:lvl4pPr marL="1371600" algn="l" rtl="0" fontAlgn="base">
                <a:spcBef>
                  <a:spcPct val="0"/>
                </a:spcBef>
                <a:spcAft>
                  <a:spcPct val="0"/>
                </a:spcAft>
                <a:defRPr sz="2800" kern="1200">
                  <a:solidFill>
                    <a:schemeClr val="tx1"/>
                  </a:solidFill>
                  <a:latin typeface="Verdana Ref"/>
                  <a:ea typeface="+mn-ea"/>
                  <a:cs typeface="+mn-cs"/>
                </a:defRPr>
              </a:lvl4pPr>
              <a:lvl5pPr marL="1828800" algn="l" rtl="0" fontAlgn="base">
                <a:spcBef>
                  <a:spcPct val="0"/>
                </a:spcBef>
                <a:spcAft>
                  <a:spcPct val="0"/>
                </a:spcAft>
                <a:defRPr sz="2800" kern="1200">
                  <a:solidFill>
                    <a:schemeClr val="tx1"/>
                  </a:solidFill>
                  <a:latin typeface="Verdana Ref"/>
                  <a:ea typeface="+mn-ea"/>
                  <a:cs typeface="+mn-cs"/>
                </a:defRPr>
              </a:lvl5pPr>
              <a:lvl6pPr marL="2286000" algn="l" defTabSz="914400" rtl="0" eaLnBrk="1" latinLnBrk="0" hangingPunct="1">
                <a:defRPr sz="2800" kern="1200">
                  <a:solidFill>
                    <a:schemeClr val="tx1"/>
                  </a:solidFill>
                  <a:latin typeface="Verdana Ref"/>
                  <a:ea typeface="+mn-ea"/>
                  <a:cs typeface="+mn-cs"/>
                </a:defRPr>
              </a:lvl6pPr>
              <a:lvl7pPr marL="2743200" algn="l" defTabSz="914400" rtl="0" eaLnBrk="1" latinLnBrk="0" hangingPunct="1">
                <a:defRPr sz="2800" kern="1200">
                  <a:solidFill>
                    <a:schemeClr val="tx1"/>
                  </a:solidFill>
                  <a:latin typeface="Verdana Ref"/>
                  <a:ea typeface="+mn-ea"/>
                  <a:cs typeface="+mn-cs"/>
                </a:defRPr>
              </a:lvl7pPr>
              <a:lvl8pPr marL="3200400" algn="l" defTabSz="914400" rtl="0" eaLnBrk="1" latinLnBrk="0" hangingPunct="1">
                <a:defRPr sz="2800" kern="1200">
                  <a:solidFill>
                    <a:schemeClr val="tx1"/>
                  </a:solidFill>
                  <a:latin typeface="Verdana Ref"/>
                  <a:ea typeface="+mn-ea"/>
                  <a:cs typeface="+mn-cs"/>
                </a:defRPr>
              </a:lvl8pPr>
              <a:lvl9pPr marL="3657600" algn="l" defTabSz="914400" rtl="0" eaLnBrk="1" latinLnBrk="0" hangingPunct="1">
                <a:defRPr sz="2800" kern="1200">
                  <a:solidFill>
                    <a:schemeClr val="tx1"/>
                  </a:solidFill>
                  <a:latin typeface="Verdana Ref"/>
                  <a:ea typeface="+mn-ea"/>
                  <a:cs typeface="+mn-cs"/>
                </a:defRPr>
              </a:lvl9pPr>
            </a:lstStyle>
            <a:p>
              <a:pPr>
                <a:defRPr/>
              </a:pPr>
              <a:r>
                <a:rPr lang="en-US">
                  <a:solidFill>
                    <a:schemeClr val="bg1">
                      <a:lumMod val="85000"/>
                    </a:schemeClr>
                  </a:solidFill>
                </a:rPr>
                <a:t>h-gac.com</a:t>
              </a:r>
            </a:p>
          </p:txBody>
        </p:sp>
        <p:sp>
          <p:nvSpPr>
            <p:cNvPr id="14" name="TextBox 13">
              <a:extLst>
                <a:ext uri="{FF2B5EF4-FFF2-40B4-BE49-F238E27FC236}">
                  <a16:creationId xmlns:a16="http://schemas.microsoft.com/office/drawing/2014/main" id="{C987B90B-037B-4699-8EDB-DF2D300572D8}"/>
                </a:ext>
              </a:extLst>
            </p:cNvPr>
            <p:cNvSpPr txBox="1"/>
            <p:nvPr userDrawn="1"/>
          </p:nvSpPr>
          <p:spPr>
            <a:xfrm>
              <a:off x="1175659" y="6398784"/>
              <a:ext cx="6821714" cy="276999"/>
            </a:xfrm>
            <a:prstGeom prst="rect">
              <a:avLst/>
            </a:prstGeom>
            <a:noFill/>
          </p:spPr>
          <p:txBody>
            <a:bodyPr wrap="square" rtlCol="0">
              <a:spAutoFit/>
            </a:bodyPr>
            <a:lstStyle/>
            <a:p>
              <a:pPr algn="ctr"/>
              <a:r>
                <a:rPr lang="en-US" sz="1200">
                  <a:solidFill>
                    <a:schemeClr val="bg1">
                      <a:lumMod val="85000"/>
                    </a:schemeClr>
                  </a:solidFill>
                  <a:latin typeface="Futura Md BT" panose="020B0602020204020303" pitchFamily="34" charset="0"/>
                </a:rPr>
                <a:t>Serving Today • Planning for Tomorrow</a:t>
              </a:r>
            </a:p>
          </p:txBody>
        </p:sp>
      </p:grpSp>
      <p:pic>
        <p:nvPicPr>
          <p:cNvPr id="10" name="Picture 9" descr="Text&#10;&#10;Description automatically generated">
            <a:extLst>
              <a:ext uri="{FF2B5EF4-FFF2-40B4-BE49-F238E27FC236}">
                <a16:creationId xmlns:a16="http://schemas.microsoft.com/office/drawing/2014/main" id="{1D7CF4C5-4F4C-4798-9D95-5040C17CAC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2284" y="5759857"/>
            <a:ext cx="915926" cy="915926"/>
          </a:xfrm>
          <a:prstGeom prst="rect">
            <a:avLst/>
          </a:prstGeom>
        </p:spPr>
      </p:pic>
    </p:spTree>
    <p:extLst>
      <p:ext uri="{BB962C8B-B14F-4D97-AF65-F5344CB8AC3E}">
        <p14:creationId xmlns:p14="http://schemas.microsoft.com/office/powerpoint/2010/main" val="3611653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62036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2501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A34288F-D4BA-4376-80E8-90B5E0CA22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428"/>
            <a:ext cx="9142857" cy="6857143"/>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p:txBody>
      </p:sp>
      <p:grpSp>
        <p:nvGrpSpPr>
          <p:cNvPr id="13" name="Group 12">
            <a:extLst>
              <a:ext uri="{FF2B5EF4-FFF2-40B4-BE49-F238E27FC236}">
                <a16:creationId xmlns:a16="http://schemas.microsoft.com/office/drawing/2014/main" id="{4B5A5A38-23BC-4AB4-8D25-89A8BAFC2D05}"/>
              </a:ext>
            </a:extLst>
          </p:cNvPr>
          <p:cNvGrpSpPr/>
          <p:nvPr userDrawn="1"/>
        </p:nvGrpSpPr>
        <p:grpSpPr>
          <a:xfrm>
            <a:off x="166816" y="6398784"/>
            <a:ext cx="7830557" cy="320675"/>
            <a:chOff x="166816" y="6398784"/>
            <a:chExt cx="7830557" cy="320675"/>
          </a:xfrm>
        </p:grpSpPr>
        <p:sp>
          <p:nvSpPr>
            <p:cNvPr id="14" name="Rectangle 4">
              <a:extLst>
                <a:ext uri="{FF2B5EF4-FFF2-40B4-BE49-F238E27FC236}">
                  <a16:creationId xmlns:a16="http://schemas.microsoft.com/office/drawing/2014/main" id="{7BB4B2FF-67F1-4180-BE85-BD20100DF396}"/>
                </a:ext>
              </a:extLst>
            </p:cNvPr>
            <p:cNvSpPr txBox="1">
              <a:spLocks noChangeArrowheads="1"/>
            </p:cNvSpPr>
            <p:nvPr userDrawn="1"/>
          </p:nvSpPr>
          <p:spPr bwMode="auto">
            <a:xfrm>
              <a:off x="166816" y="6398784"/>
              <a:ext cx="2844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lnSpc>
                  <a:spcPct val="100000"/>
                </a:lnSpc>
                <a:spcBef>
                  <a:spcPct val="0"/>
                </a:spcBef>
                <a:spcAft>
                  <a:spcPct val="0"/>
                </a:spcAft>
                <a:buFontTx/>
                <a:buNone/>
                <a:defRPr sz="1200" b="0" kern="1200">
                  <a:solidFill>
                    <a:schemeClr val="bg1">
                      <a:lumMod val="95000"/>
                    </a:schemeClr>
                  </a:solidFill>
                  <a:latin typeface="Futura Md BT" panose="020B0602020204020303" pitchFamily="34" charset="0"/>
                  <a:ea typeface="+mn-ea"/>
                  <a:cs typeface="+mn-cs"/>
                </a:defRPr>
              </a:lvl1pPr>
              <a:lvl2pPr marL="457200" algn="l" rtl="0" fontAlgn="base">
                <a:spcBef>
                  <a:spcPct val="0"/>
                </a:spcBef>
                <a:spcAft>
                  <a:spcPct val="0"/>
                </a:spcAft>
                <a:defRPr sz="2800" kern="1200">
                  <a:solidFill>
                    <a:schemeClr val="tx1"/>
                  </a:solidFill>
                  <a:latin typeface="Verdana Ref"/>
                  <a:ea typeface="+mn-ea"/>
                  <a:cs typeface="+mn-cs"/>
                </a:defRPr>
              </a:lvl2pPr>
              <a:lvl3pPr marL="914400" algn="l" rtl="0" fontAlgn="base">
                <a:spcBef>
                  <a:spcPct val="0"/>
                </a:spcBef>
                <a:spcAft>
                  <a:spcPct val="0"/>
                </a:spcAft>
                <a:defRPr sz="2800" kern="1200">
                  <a:solidFill>
                    <a:schemeClr val="tx1"/>
                  </a:solidFill>
                  <a:latin typeface="Verdana Ref"/>
                  <a:ea typeface="+mn-ea"/>
                  <a:cs typeface="+mn-cs"/>
                </a:defRPr>
              </a:lvl3pPr>
              <a:lvl4pPr marL="1371600" algn="l" rtl="0" fontAlgn="base">
                <a:spcBef>
                  <a:spcPct val="0"/>
                </a:spcBef>
                <a:spcAft>
                  <a:spcPct val="0"/>
                </a:spcAft>
                <a:defRPr sz="2800" kern="1200">
                  <a:solidFill>
                    <a:schemeClr val="tx1"/>
                  </a:solidFill>
                  <a:latin typeface="Verdana Ref"/>
                  <a:ea typeface="+mn-ea"/>
                  <a:cs typeface="+mn-cs"/>
                </a:defRPr>
              </a:lvl4pPr>
              <a:lvl5pPr marL="1828800" algn="l" rtl="0" fontAlgn="base">
                <a:spcBef>
                  <a:spcPct val="0"/>
                </a:spcBef>
                <a:spcAft>
                  <a:spcPct val="0"/>
                </a:spcAft>
                <a:defRPr sz="2800" kern="1200">
                  <a:solidFill>
                    <a:schemeClr val="tx1"/>
                  </a:solidFill>
                  <a:latin typeface="Verdana Ref"/>
                  <a:ea typeface="+mn-ea"/>
                  <a:cs typeface="+mn-cs"/>
                </a:defRPr>
              </a:lvl5pPr>
              <a:lvl6pPr marL="2286000" algn="l" defTabSz="914400" rtl="0" eaLnBrk="1" latinLnBrk="0" hangingPunct="1">
                <a:defRPr sz="2800" kern="1200">
                  <a:solidFill>
                    <a:schemeClr val="tx1"/>
                  </a:solidFill>
                  <a:latin typeface="Verdana Ref"/>
                  <a:ea typeface="+mn-ea"/>
                  <a:cs typeface="+mn-cs"/>
                </a:defRPr>
              </a:lvl6pPr>
              <a:lvl7pPr marL="2743200" algn="l" defTabSz="914400" rtl="0" eaLnBrk="1" latinLnBrk="0" hangingPunct="1">
                <a:defRPr sz="2800" kern="1200">
                  <a:solidFill>
                    <a:schemeClr val="tx1"/>
                  </a:solidFill>
                  <a:latin typeface="Verdana Ref"/>
                  <a:ea typeface="+mn-ea"/>
                  <a:cs typeface="+mn-cs"/>
                </a:defRPr>
              </a:lvl7pPr>
              <a:lvl8pPr marL="3200400" algn="l" defTabSz="914400" rtl="0" eaLnBrk="1" latinLnBrk="0" hangingPunct="1">
                <a:defRPr sz="2800" kern="1200">
                  <a:solidFill>
                    <a:schemeClr val="tx1"/>
                  </a:solidFill>
                  <a:latin typeface="Verdana Ref"/>
                  <a:ea typeface="+mn-ea"/>
                  <a:cs typeface="+mn-cs"/>
                </a:defRPr>
              </a:lvl8pPr>
              <a:lvl9pPr marL="3657600" algn="l" defTabSz="914400" rtl="0" eaLnBrk="1" latinLnBrk="0" hangingPunct="1">
                <a:defRPr sz="2800" kern="1200">
                  <a:solidFill>
                    <a:schemeClr val="tx1"/>
                  </a:solidFill>
                  <a:latin typeface="Verdana Ref"/>
                  <a:ea typeface="+mn-ea"/>
                  <a:cs typeface="+mn-cs"/>
                </a:defRPr>
              </a:lvl9pPr>
            </a:lstStyle>
            <a:p>
              <a:pPr>
                <a:defRPr/>
              </a:pPr>
              <a:r>
                <a:rPr lang="en-US">
                  <a:solidFill>
                    <a:schemeClr val="bg1">
                      <a:lumMod val="85000"/>
                    </a:schemeClr>
                  </a:solidFill>
                </a:rPr>
                <a:t>h-gac.com</a:t>
              </a:r>
            </a:p>
          </p:txBody>
        </p:sp>
        <p:sp>
          <p:nvSpPr>
            <p:cNvPr id="15" name="TextBox 14">
              <a:extLst>
                <a:ext uri="{FF2B5EF4-FFF2-40B4-BE49-F238E27FC236}">
                  <a16:creationId xmlns:a16="http://schemas.microsoft.com/office/drawing/2014/main" id="{58743485-0FEA-445E-9DEB-0F9BE21139D1}"/>
                </a:ext>
              </a:extLst>
            </p:cNvPr>
            <p:cNvSpPr txBox="1"/>
            <p:nvPr userDrawn="1"/>
          </p:nvSpPr>
          <p:spPr>
            <a:xfrm>
              <a:off x="1175659" y="6398784"/>
              <a:ext cx="6821714" cy="276999"/>
            </a:xfrm>
            <a:prstGeom prst="rect">
              <a:avLst/>
            </a:prstGeom>
            <a:noFill/>
          </p:spPr>
          <p:txBody>
            <a:bodyPr wrap="square" rtlCol="0">
              <a:spAutoFit/>
            </a:bodyPr>
            <a:lstStyle/>
            <a:p>
              <a:pPr algn="ctr"/>
              <a:r>
                <a:rPr lang="en-US" sz="1200">
                  <a:solidFill>
                    <a:schemeClr val="bg1">
                      <a:lumMod val="85000"/>
                    </a:schemeClr>
                  </a:solidFill>
                  <a:latin typeface="Futura Md BT" panose="020B0602020204020303" pitchFamily="34" charset="0"/>
                </a:rPr>
                <a:t>Serving Today • Planning for Tomorrow</a:t>
              </a:r>
            </a:p>
          </p:txBody>
        </p:sp>
      </p:grpSp>
      <p:pic>
        <p:nvPicPr>
          <p:cNvPr id="11" name="Picture 10" descr="Text&#10;&#10;Description automatically generated">
            <a:extLst>
              <a:ext uri="{FF2B5EF4-FFF2-40B4-BE49-F238E27FC236}">
                <a16:creationId xmlns:a16="http://schemas.microsoft.com/office/drawing/2014/main" id="{A6B7B014-AEFD-4A4E-9CFD-6E5636B459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2284" y="5759857"/>
            <a:ext cx="915926" cy="915926"/>
          </a:xfrm>
          <a:prstGeom prst="rect">
            <a:avLst/>
          </a:prstGeom>
        </p:spPr>
      </p:pic>
    </p:spTree>
    <p:extLst>
      <p:ext uri="{BB962C8B-B14F-4D97-AF65-F5344CB8AC3E}">
        <p14:creationId xmlns:p14="http://schemas.microsoft.com/office/powerpoint/2010/main" val="2122351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69074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B2ADFF8-CAE4-454A-852B-7D08A42B9C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428"/>
            <a:ext cx="9142857" cy="6857143"/>
          </a:xfrm>
          <a:prstGeom prst="rect">
            <a:avLst/>
          </a:prstGeom>
        </p:spPr>
      </p:pic>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 name="Group 13">
            <a:extLst>
              <a:ext uri="{FF2B5EF4-FFF2-40B4-BE49-F238E27FC236}">
                <a16:creationId xmlns:a16="http://schemas.microsoft.com/office/drawing/2014/main" id="{3667997A-C37C-4381-950B-A91B30EE6D89}"/>
              </a:ext>
            </a:extLst>
          </p:cNvPr>
          <p:cNvGrpSpPr/>
          <p:nvPr userDrawn="1"/>
        </p:nvGrpSpPr>
        <p:grpSpPr>
          <a:xfrm>
            <a:off x="166816" y="6398784"/>
            <a:ext cx="7830557" cy="320675"/>
            <a:chOff x="166816" y="6398784"/>
            <a:chExt cx="7830557" cy="320675"/>
          </a:xfrm>
        </p:grpSpPr>
        <p:sp>
          <p:nvSpPr>
            <p:cNvPr id="15" name="Rectangle 4">
              <a:extLst>
                <a:ext uri="{FF2B5EF4-FFF2-40B4-BE49-F238E27FC236}">
                  <a16:creationId xmlns:a16="http://schemas.microsoft.com/office/drawing/2014/main" id="{9EDF7F44-3BF3-492C-A1F3-08A899FE508B}"/>
                </a:ext>
              </a:extLst>
            </p:cNvPr>
            <p:cNvSpPr txBox="1">
              <a:spLocks noChangeArrowheads="1"/>
            </p:cNvSpPr>
            <p:nvPr userDrawn="1"/>
          </p:nvSpPr>
          <p:spPr bwMode="auto">
            <a:xfrm>
              <a:off x="166816" y="6398784"/>
              <a:ext cx="2844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lnSpc>
                  <a:spcPct val="100000"/>
                </a:lnSpc>
                <a:spcBef>
                  <a:spcPct val="0"/>
                </a:spcBef>
                <a:spcAft>
                  <a:spcPct val="0"/>
                </a:spcAft>
                <a:buFontTx/>
                <a:buNone/>
                <a:defRPr sz="1200" b="0" kern="1200">
                  <a:solidFill>
                    <a:schemeClr val="bg1">
                      <a:lumMod val="95000"/>
                    </a:schemeClr>
                  </a:solidFill>
                  <a:latin typeface="Futura Md BT" panose="020B0602020204020303" pitchFamily="34" charset="0"/>
                  <a:ea typeface="+mn-ea"/>
                  <a:cs typeface="+mn-cs"/>
                </a:defRPr>
              </a:lvl1pPr>
              <a:lvl2pPr marL="457200" algn="l" rtl="0" fontAlgn="base">
                <a:spcBef>
                  <a:spcPct val="0"/>
                </a:spcBef>
                <a:spcAft>
                  <a:spcPct val="0"/>
                </a:spcAft>
                <a:defRPr sz="2800" kern="1200">
                  <a:solidFill>
                    <a:schemeClr val="tx1"/>
                  </a:solidFill>
                  <a:latin typeface="Verdana Ref"/>
                  <a:ea typeface="+mn-ea"/>
                  <a:cs typeface="+mn-cs"/>
                </a:defRPr>
              </a:lvl2pPr>
              <a:lvl3pPr marL="914400" algn="l" rtl="0" fontAlgn="base">
                <a:spcBef>
                  <a:spcPct val="0"/>
                </a:spcBef>
                <a:spcAft>
                  <a:spcPct val="0"/>
                </a:spcAft>
                <a:defRPr sz="2800" kern="1200">
                  <a:solidFill>
                    <a:schemeClr val="tx1"/>
                  </a:solidFill>
                  <a:latin typeface="Verdana Ref"/>
                  <a:ea typeface="+mn-ea"/>
                  <a:cs typeface="+mn-cs"/>
                </a:defRPr>
              </a:lvl3pPr>
              <a:lvl4pPr marL="1371600" algn="l" rtl="0" fontAlgn="base">
                <a:spcBef>
                  <a:spcPct val="0"/>
                </a:spcBef>
                <a:spcAft>
                  <a:spcPct val="0"/>
                </a:spcAft>
                <a:defRPr sz="2800" kern="1200">
                  <a:solidFill>
                    <a:schemeClr val="tx1"/>
                  </a:solidFill>
                  <a:latin typeface="Verdana Ref"/>
                  <a:ea typeface="+mn-ea"/>
                  <a:cs typeface="+mn-cs"/>
                </a:defRPr>
              </a:lvl4pPr>
              <a:lvl5pPr marL="1828800" algn="l" rtl="0" fontAlgn="base">
                <a:spcBef>
                  <a:spcPct val="0"/>
                </a:spcBef>
                <a:spcAft>
                  <a:spcPct val="0"/>
                </a:spcAft>
                <a:defRPr sz="2800" kern="1200">
                  <a:solidFill>
                    <a:schemeClr val="tx1"/>
                  </a:solidFill>
                  <a:latin typeface="Verdana Ref"/>
                  <a:ea typeface="+mn-ea"/>
                  <a:cs typeface="+mn-cs"/>
                </a:defRPr>
              </a:lvl5pPr>
              <a:lvl6pPr marL="2286000" algn="l" defTabSz="914400" rtl="0" eaLnBrk="1" latinLnBrk="0" hangingPunct="1">
                <a:defRPr sz="2800" kern="1200">
                  <a:solidFill>
                    <a:schemeClr val="tx1"/>
                  </a:solidFill>
                  <a:latin typeface="Verdana Ref"/>
                  <a:ea typeface="+mn-ea"/>
                  <a:cs typeface="+mn-cs"/>
                </a:defRPr>
              </a:lvl6pPr>
              <a:lvl7pPr marL="2743200" algn="l" defTabSz="914400" rtl="0" eaLnBrk="1" latinLnBrk="0" hangingPunct="1">
                <a:defRPr sz="2800" kern="1200">
                  <a:solidFill>
                    <a:schemeClr val="tx1"/>
                  </a:solidFill>
                  <a:latin typeface="Verdana Ref"/>
                  <a:ea typeface="+mn-ea"/>
                  <a:cs typeface="+mn-cs"/>
                </a:defRPr>
              </a:lvl7pPr>
              <a:lvl8pPr marL="3200400" algn="l" defTabSz="914400" rtl="0" eaLnBrk="1" latinLnBrk="0" hangingPunct="1">
                <a:defRPr sz="2800" kern="1200">
                  <a:solidFill>
                    <a:schemeClr val="tx1"/>
                  </a:solidFill>
                  <a:latin typeface="Verdana Ref"/>
                  <a:ea typeface="+mn-ea"/>
                  <a:cs typeface="+mn-cs"/>
                </a:defRPr>
              </a:lvl8pPr>
              <a:lvl9pPr marL="3657600" algn="l" defTabSz="914400" rtl="0" eaLnBrk="1" latinLnBrk="0" hangingPunct="1">
                <a:defRPr sz="2800" kern="1200">
                  <a:solidFill>
                    <a:schemeClr val="tx1"/>
                  </a:solidFill>
                  <a:latin typeface="Verdana Ref"/>
                  <a:ea typeface="+mn-ea"/>
                  <a:cs typeface="+mn-cs"/>
                </a:defRPr>
              </a:lvl9pPr>
            </a:lstStyle>
            <a:p>
              <a:pPr>
                <a:defRPr/>
              </a:pPr>
              <a:r>
                <a:rPr lang="en-US">
                  <a:solidFill>
                    <a:schemeClr val="bg1">
                      <a:lumMod val="85000"/>
                    </a:schemeClr>
                  </a:solidFill>
                </a:rPr>
                <a:t>h-gac.com</a:t>
              </a:r>
            </a:p>
          </p:txBody>
        </p:sp>
        <p:sp>
          <p:nvSpPr>
            <p:cNvPr id="16" name="TextBox 15">
              <a:extLst>
                <a:ext uri="{FF2B5EF4-FFF2-40B4-BE49-F238E27FC236}">
                  <a16:creationId xmlns:a16="http://schemas.microsoft.com/office/drawing/2014/main" id="{619F7D53-409F-47E0-B140-08074DB6CFFF}"/>
                </a:ext>
              </a:extLst>
            </p:cNvPr>
            <p:cNvSpPr txBox="1"/>
            <p:nvPr userDrawn="1"/>
          </p:nvSpPr>
          <p:spPr>
            <a:xfrm>
              <a:off x="1175659" y="6398784"/>
              <a:ext cx="6821714" cy="276999"/>
            </a:xfrm>
            <a:prstGeom prst="rect">
              <a:avLst/>
            </a:prstGeom>
            <a:noFill/>
          </p:spPr>
          <p:txBody>
            <a:bodyPr wrap="square" rtlCol="0">
              <a:spAutoFit/>
            </a:bodyPr>
            <a:lstStyle/>
            <a:p>
              <a:pPr algn="ctr"/>
              <a:r>
                <a:rPr lang="en-US" sz="1200">
                  <a:solidFill>
                    <a:schemeClr val="bg1">
                      <a:lumMod val="85000"/>
                    </a:schemeClr>
                  </a:solidFill>
                  <a:latin typeface="Futura Md BT" panose="020B0602020204020303" pitchFamily="34" charset="0"/>
                </a:rPr>
                <a:t>Serving Today • Planning for Tomorrow</a:t>
              </a:r>
            </a:p>
          </p:txBody>
        </p:sp>
      </p:grpSp>
      <p:pic>
        <p:nvPicPr>
          <p:cNvPr id="17" name="Picture 16" descr="Text&#10;&#10;Description automatically generated">
            <a:extLst>
              <a:ext uri="{FF2B5EF4-FFF2-40B4-BE49-F238E27FC236}">
                <a16:creationId xmlns:a16="http://schemas.microsoft.com/office/drawing/2014/main" id="{F47482C1-1D8F-428B-8C66-9C5B80CD7A9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2284" y="5759857"/>
            <a:ext cx="915926" cy="915926"/>
          </a:xfrm>
          <a:prstGeom prst="rect">
            <a:avLst/>
          </a:prstGeom>
        </p:spPr>
      </p:pic>
    </p:spTree>
    <p:extLst>
      <p:ext uri="{BB962C8B-B14F-4D97-AF65-F5344CB8AC3E}">
        <p14:creationId xmlns:p14="http://schemas.microsoft.com/office/powerpoint/2010/main" val="4055743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828956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grpSp>
        <p:nvGrpSpPr>
          <p:cNvPr id="7" name="Group 6">
            <a:extLst>
              <a:ext uri="{FF2B5EF4-FFF2-40B4-BE49-F238E27FC236}">
                <a16:creationId xmlns:a16="http://schemas.microsoft.com/office/drawing/2014/main" id="{31272FBE-EE25-42D9-9659-812D90E0822E}"/>
              </a:ext>
            </a:extLst>
          </p:cNvPr>
          <p:cNvGrpSpPr/>
          <p:nvPr userDrawn="1"/>
        </p:nvGrpSpPr>
        <p:grpSpPr>
          <a:xfrm>
            <a:off x="166816" y="6398784"/>
            <a:ext cx="7830557" cy="320675"/>
            <a:chOff x="166816" y="6398784"/>
            <a:chExt cx="7830557" cy="320675"/>
          </a:xfrm>
        </p:grpSpPr>
        <p:sp>
          <p:nvSpPr>
            <p:cNvPr id="10" name="Rectangle 4">
              <a:extLst>
                <a:ext uri="{FF2B5EF4-FFF2-40B4-BE49-F238E27FC236}">
                  <a16:creationId xmlns:a16="http://schemas.microsoft.com/office/drawing/2014/main" id="{FB91ADC7-7D6A-4767-A6FD-A050301E40FA}"/>
                </a:ext>
              </a:extLst>
            </p:cNvPr>
            <p:cNvSpPr txBox="1">
              <a:spLocks noChangeArrowheads="1"/>
            </p:cNvSpPr>
            <p:nvPr userDrawn="1"/>
          </p:nvSpPr>
          <p:spPr bwMode="auto">
            <a:xfrm>
              <a:off x="166816" y="6398784"/>
              <a:ext cx="2844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lnSpc>
                  <a:spcPct val="100000"/>
                </a:lnSpc>
                <a:spcBef>
                  <a:spcPct val="0"/>
                </a:spcBef>
                <a:spcAft>
                  <a:spcPct val="0"/>
                </a:spcAft>
                <a:buFontTx/>
                <a:buNone/>
                <a:defRPr sz="1200" b="0" kern="1200">
                  <a:solidFill>
                    <a:schemeClr val="bg1">
                      <a:lumMod val="95000"/>
                    </a:schemeClr>
                  </a:solidFill>
                  <a:latin typeface="Futura Md BT" panose="020B0602020204020303" pitchFamily="34" charset="0"/>
                  <a:ea typeface="+mn-ea"/>
                  <a:cs typeface="+mn-cs"/>
                </a:defRPr>
              </a:lvl1pPr>
              <a:lvl2pPr marL="457200" algn="l" rtl="0" fontAlgn="base">
                <a:spcBef>
                  <a:spcPct val="0"/>
                </a:spcBef>
                <a:spcAft>
                  <a:spcPct val="0"/>
                </a:spcAft>
                <a:defRPr sz="2800" kern="1200">
                  <a:solidFill>
                    <a:schemeClr val="tx1"/>
                  </a:solidFill>
                  <a:latin typeface="Verdana Ref"/>
                  <a:ea typeface="+mn-ea"/>
                  <a:cs typeface="+mn-cs"/>
                </a:defRPr>
              </a:lvl2pPr>
              <a:lvl3pPr marL="914400" algn="l" rtl="0" fontAlgn="base">
                <a:spcBef>
                  <a:spcPct val="0"/>
                </a:spcBef>
                <a:spcAft>
                  <a:spcPct val="0"/>
                </a:spcAft>
                <a:defRPr sz="2800" kern="1200">
                  <a:solidFill>
                    <a:schemeClr val="tx1"/>
                  </a:solidFill>
                  <a:latin typeface="Verdana Ref"/>
                  <a:ea typeface="+mn-ea"/>
                  <a:cs typeface="+mn-cs"/>
                </a:defRPr>
              </a:lvl3pPr>
              <a:lvl4pPr marL="1371600" algn="l" rtl="0" fontAlgn="base">
                <a:spcBef>
                  <a:spcPct val="0"/>
                </a:spcBef>
                <a:spcAft>
                  <a:spcPct val="0"/>
                </a:spcAft>
                <a:defRPr sz="2800" kern="1200">
                  <a:solidFill>
                    <a:schemeClr val="tx1"/>
                  </a:solidFill>
                  <a:latin typeface="Verdana Ref"/>
                  <a:ea typeface="+mn-ea"/>
                  <a:cs typeface="+mn-cs"/>
                </a:defRPr>
              </a:lvl4pPr>
              <a:lvl5pPr marL="1828800" algn="l" rtl="0" fontAlgn="base">
                <a:spcBef>
                  <a:spcPct val="0"/>
                </a:spcBef>
                <a:spcAft>
                  <a:spcPct val="0"/>
                </a:spcAft>
                <a:defRPr sz="2800" kern="1200">
                  <a:solidFill>
                    <a:schemeClr val="tx1"/>
                  </a:solidFill>
                  <a:latin typeface="Verdana Ref"/>
                  <a:ea typeface="+mn-ea"/>
                  <a:cs typeface="+mn-cs"/>
                </a:defRPr>
              </a:lvl5pPr>
              <a:lvl6pPr marL="2286000" algn="l" defTabSz="914400" rtl="0" eaLnBrk="1" latinLnBrk="0" hangingPunct="1">
                <a:defRPr sz="2800" kern="1200">
                  <a:solidFill>
                    <a:schemeClr val="tx1"/>
                  </a:solidFill>
                  <a:latin typeface="Verdana Ref"/>
                  <a:ea typeface="+mn-ea"/>
                  <a:cs typeface="+mn-cs"/>
                </a:defRPr>
              </a:lvl6pPr>
              <a:lvl7pPr marL="2743200" algn="l" defTabSz="914400" rtl="0" eaLnBrk="1" latinLnBrk="0" hangingPunct="1">
                <a:defRPr sz="2800" kern="1200">
                  <a:solidFill>
                    <a:schemeClr val="tx1"/>
                  </a:solidFill>
                  <a:latin typeface="Verdana Ref"/>
                  <a:ea typeface="+mn-ea"/>
                  <a:cs typeface="+mn-cs"/>
                </a:defRPr>
              </a:lvl7pPr>
              <a:lvl8pPr marL="3200400" algn="l" defTabSz="914400" rtl="0" eaLnBrk="1" latinLnBrk="0" hangingPunct="1">
                <a:defRPr sz="2800" kern="1200">
                  <a:solidFill>
                    <a:schemeClr val="tx1"/>
                  </a:solidFill>
                  <a:latin typeface="Verdana Ref"/>
                  <a:ea typeface="+mn-ea"/>
                  <a:cs typeface="+mn-cs"/>
                </a:defRPr>
              </a:lvl8pPr>
              <a:lvl9pPr marL="3657600" algn="l" defTabSz="914400" rtl="0" eaLnBrk="1" latinLnBrk="0" hangingPunct="1">
                <a:defRPr sz="2800" kern="1200">
                  <a:solidFill>
                    <a:schemeClr val="tx1"/>
                  </a:solidFill>
                  <a:latin typeface="Verdana Ref"/>
                  <a:ea typeface="+mn-ea"/>
                  <a:cs typeface="+mn-cs"/>
                </a:defRPr>
              </a:lvl9pPr>
            </a:lstStyle>
            <a:p>
              <a:pPr>
                <a:defRPr/>
              </a:pPr>
              <a:r>
                <a:rPr lang="en-US">
                  <a:solidFill>
                    <a:schemeClr val="bg1">
                      <a:lumMod val="85000"/>
                    </a:schemeClr>
                  </a:solidFill>
                </a:rPr>
                <a:t>h-gac.com</a:t>
              </a:r>
            </a:p>
          </p:txBody>
        </p:sp>
        <p:sp>
          <p:nvSpPr>
            <p:cNvPr id="11" name="TextBox 10">
              <a:extLst>
                <a:ext uri="{FF2B5EF4-FFF2-40B4-BE49-F238E27FC236}">
                  <a16:creationId xmlns:a16="http://schemas.microsoft.com/office/drawing/2014/main" id="{31B0424F-2CD1-435E-BACC-BAB31712D7BB}"/>
                </a:ext>
              </a:extLst>
            </p:cNvPr>
            <p:cNvSpPr txBox="1"/>
            <p:nvPr userDrawn="1"/>
          </p:nvSpPr>
          <p:spPr>
            <a:xfrm>
              <a:off x="1175659" y="6398784"/>
              <a:ext cx="6821714" cy="276999"/>
            </a:xfrm>
            <a:prstGeom prst="rect">
              <a:avLst/>
            </a:prstGeom>
            <a:noFill/>
          </p:spPr>
          <p:txBody>
            <a:bodyPr wrap="square" rtlCol="0">
              <a:spAutoFit/>
            </a:bodyPr>
            <a:lstStyle/>
            <a:p>
              <a:pPr algn="ctr"/>
              <a:r>
                <a:rPr lang="en-US" sz="1200">
                  <a:solidFill>
                    <a:schemeClr val="bg1">
                      <a:lumMod val="85000"/>
                    </a:schemeClr>
                  </a:solidFill>
                  <a:latin typeface="Futura Md BT" panose="020B0602020204020303" pitchFamily="34" charset="0"/>
                </a:rPr>
                <a:t>Serving Today • Planning for Tomorrow</a:t>
              </a:r>
            </a:p>
          </p:txBody>
        </p:sp>
      </p:grpSp>
      <p:pic>
        <p:nvPicPr>
          <p:cNvPr id="8" name="Picture 7" descr="Text&#10;&#10;Description automatically generated">
            <a:extLst>
              <a:ext uri="{FF2B5EF4-FFF2-40B4-BE49-F238E27FC236}">
                <a16:creationId xmlns:a16="http://schemas.microsoft.com/office/drawing/2014/main" id="{A3F2F9E3-AD5A-4487-BC02-9BBED87C906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002284" y="5759857"/>
            <a:ext cx="915926" cy="915926"/>
          </a:xfrm>
          <a:prstGeom prst="rect">
            <a:avLst/>
          </a:prstGeom>
        </p:spPr>
      </p:pic>
    </p:spTree>
    <p:extLst>
      <p:ext uri="{BB962C8B-B14F-4D97-AF65-F5344CB8AC3E}">
        <p14:creationId xmlns:p14="http://schemas.microsoft.com/office/powerpoint/2010/main" val="2371981212"/>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62" r:id="rId3"/>
    <p:sldLayoutId id="2147483672" r:id="rId4"/>
    <p:sldLayoutId id="2147483663" r:id="rId5"/>
    <p:sldLayoutId id="2147483664" r:id="rId6"/>
    <p:sldLayoutId id="2147483673" r:id="rId7"/>
    <p:sldLayoutId id="2147483665" r:id="rId8"/>
    <p:sldLayoutId id="2147483676" r:id="rId9"/>
    <p:sldLayoutId id="2147483666" r:id="rId10"/>
    <p:sldLayoutId id="2147483674" r:id="rId11"/>
    <p:sldLayoutId id="2147483667" r:id="rId12"/>
    <p:sldLayoutId id="2147483675" r:id="rId13"/>
  </p:sldLayoutIdLst>
  <p:txStyles>
    <p:titleStyle>
      <a:lvl1pPr algn="l" defTabSz="914400" rtl="0" eaLnBrk="1" latinLnBrk="0" hangingPunct="1">
        <a:lnSpc>
          <a:spcPct val="90000"/>
        </a:lnSpc>
        <a:spcBef>
          <a:spcPct val="0"/>
        </a:spcBef>
        <a:buNone/>
        <a:defRPr sz="4200" b="0" kern="1200">
          <a:solidFill>
            <a:srgbClr val="002F47"/>
          </a:solidFill>
          <a:latin typeface="Futura-Bold" pitchFamily="2" charset="0"/>
          <a:ea typeface="+mj-ea"/>
          <a:cs typeface="+mj-cs"/>
        </a:defRPr>
      </a:lvl1pPr>
    </p:titleStyle>
    <p:bodyStyle>
      <a:lvl1pPr marL="228600" indent="-228600" algn="l" defTabSz="914400" rtl="0" eaLnBrk="1" latinLnBrk="0" hangingPunct="1">
        <a:lnSpc>
          <a:spcPct val="90000"/>
        </a:lnSpc>
        <a:spcBef>
          <a:spcPts val="1000"/>
        </a:spcBef>
        <a:buClr>
          <a:srgbClr val="EF9021"/>
        </a:buClr>
        <a:buFont typeface="Wingdings" panose="05000000000000000000" pitchFamily="2" charset="2"/>
        <a:buChar char="§"/>
        <a:defRPr sz="2800" kern="1200">
          <a:solidFill>
            <a:schemeClr val="tx1"/>
          </a:solidFill>
          <a:latin typeface="Futura Md BT" panose="020B06020202040203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utura Md BT" panose="020B0602020204020303" pitchFamily="34" charset="0"/>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000" kern="1200">
          <a:solidFill>
            <a:schemeClr val="tx1"/>
          </a:solidFill>
          <a:latin typeface="Futura Md BT" panose="020B06020202040203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utura Md BT" panose="020B06020202040203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utura Md BT" panose="020B06020202040203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E7DCD-00BC-483F-99DE-BAD08C9843B8}"/>
              </a:ext>
            </a:extLst>
          </p:cNvPr>
          <p:cNvSpPr>
            <a:spLocks noGrp="1"/>
          </p:cNvSpPr>
          <p:nvPr>
            <p:ph type="ctrTitle"/>
          </p:nvPr>
        </p:nvSpPr>
        <p:spPr>
          <a:xfrm>
            <a:off x="143434" y="1122363"/>
            <a:ext cx="9000565" cy="2387600"/>
          </a:xfrm>
        </p:spPr>
        <p:txBody>
          <a:bodyPr>
            <a:normAutofit fontScale="90000"/>
          </a:bodyPr>
          <a:lstStyle/>
          <a:p>
            <a:r>
              <a:rPr lang="en-US" dirty="0"/>
              <a:t>2023 Multijurisdictional</a:t>
            </a:r>
            <a:br>
              <a:rPr lang="en-US" dirty="0"/>
            </a:br>
            <a:r>
              <a:rPr lang="en-US" dirty="0"/>
              <a:t>Hazard Mitigation Plan Update</a:t>
            </a:r>
          </a:p>
        </p:txBody>
      </p:sp>
      <p:sp>
        <p:nvSpPr>
          <p:cNvPr id="3" name="Subtitle 2">
            <a:extLst>
              <a:ext uri="{FF2B5EF4-FFF2-40B4-BE49-F238E27FC236}">
                <a16:creationId xmlns:a16="http://schemas.microsoft.com/office/drawing/2014/main" id="{45BB6A18-B189-48DA-91B5-A50EE6432106}"/>
              </a:ext>
            </a:extLst>
          </p:cNvPr>
          <p:cNvSpPr>
            <a:spLocks noGrp="1"/>
          </p:cNvSpPr>
          <p:nvPr>
            <p:ph type="subTitle" idx="1"/>
          </p:nvPr>
        </p:nvSpPr>
        <p:spPr/>
        <p:txBody>
          <a:bodyPr>
            <a:normAutofit lnSpcReduction="10000"/>
          </a:bodyPr>
          <a:lstStyle/>
          <a:p>
            <a:endParaRPr lang="en-US" dirty="0"/>
          </a:p>
          <a:p>
            <a:r>
              <a:rPr lang="en-US" dirty="0"/>
              <a:t>Liberty County</a:t>
            </a:r>
          </a:p>
          <a:p>
            <a:r>
              <a:rPr lang="en-US" dirty="0"/>
              <a:t>Public Meeting</a:t>
            </a:r>
          </a:p>
          <a:p>
            <a:r>
              <a:rPr lang="en-US"/>
              <a:t>September </a:t>
            </a:r>
            <a:r>
              <a:rPr lang="en-US" dirty="0"/>
              <a:t>2023</a:t>
            </a:r>
          </a:p>
          <a:p>
            <a:endParaRPr lang="en-US" dirty="0"/>
          </a:p>
          <a:p>
            <a:endParaRPr lang="en-US" dirty="0"/>
          </a:p>
          <a:p>
            <a:endParaRPr lang="en-US" dirty="0"/>
          </a:p>
        </p:txBody>
      </p:sp>
    </p:spTree>
    <p:extLst>
      <p:ext uri="{BB962C8B-B14F-4D97-AF65-F5344CB8AC3E}">
        <p14:creationId xmlns:p14="http://schemas.microsoft.com/office/powerpoint/2010/main" val="1815568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C9FC977-8461-DCE6-E47F-200AF5704159}"/>
              </a:ext>
            </a:extLst>
          </p:cNvPr>
          <p:cNvGraphicFramePr>
            <a:graphicFrameLocks noGrp="1"/>
          </p:cNvGraphicFramePr>
          <p:nvPr>
            <p:ph idx="1"/>
            <p:extLst>
              <p:ext uri="{D42A27DB-BD31-4B8C-83A1-F6EECF244321}">
                <p14:modId xmlns:p14="http://schemas.microsoft.com/office/powerpoint/2010/main" val="3463598074"/>
              </p:ext>
            </p:extLst>
          </p:nvPr>
        </p:nvGraphicFramePr>
        <p:xfrm>
          <a:off x="300103" y="1319443"/>
          <a:ext cx="8543793" cy="4606735"/>
        </p:xfrm>
        <a:graphic>
          <a:graphicData uri="http://schemas.openxmlformats.org/drawingml/2006/table">
            <a:tbl>
              <a:tblPr firstRow="1" bandRow="1">
                <a:tableStyleId>{073A0DAA-6AF3-43AB-8588-CEC1D06C72B9}</a:tableStyleId>
              </a:tblPr>
              <a:tblGrid>
                <a:gridCol w="1346052">
                  <a:extLst>
                    <a:ext uri="{9D8B030D-6E8A-4147-A177-3AD203B41FA5}">
                      <a16:colId xmlns:a16="http://schemas.microsoft.com/office/drawing/2014/main" val="566542947"/>
                    </a:ext>
                  </a:extLst>
                </a:gridCol>
                <a:gridCol w="799749">
                  <a:extLst>
                    <a:ext uri="{9D8B030D-6E8A-4147-A177-3AD203B41FA5}">
                      <a16:colId xmlns:a16="http://schemas.microsoft.com/office/drawing/2014/main" val="3200182682"/>
                    </a:ext>
                  </a:extLst>
                </a:gridCol>
                <a:gridCol w="799749">
                  <a:extLst>
                    <a:ext uri="{9D8B030D-6E8A-4147-A177-3AD203B41FA5}">
                      <a16:colId xmlns:a16="http://schemas.microsoft.com/office/drawing/2014/main" val="350649327"/>
                    </a:ext>
                  </a:extLst>
                </a:gridCol>
                <a:gridCol w="799749">
                  <a:extLst>
                    <a:ext uri="{9D8B030D-6E8A-4147-A177-3AD203B41FA5}">
                      <a16:colId xmlns:a16="http://schemas.microsoft.com/office/drawing/2014/main" val="830824156"/>
                    </a:ext>
                  </a:extLst>
                </a:gridCol>
                <a:gridCol w="799749">
                  <a:extLst>
                    <a:ext uri="{9D8B030D-6E8A-4147-A177-3AD203B41FA5}">
                      <a16:colId xmlns:a16="http://schemas.microsoft.com/office/drawing/2014/main" val="2914875304"/>
                    </a:ext>
                  </a:extLst>
                </a:gridCol>
                <a:gridCol w="799749">
                  <a:extLst>
                    <a:ext uri="{9D8B030D-6E8A-4147-A177-3AD203B41FA5}">
                      <a16:colId xmlns:a16="http://schemas.microsoft.com/office/drawing/2014/main" val="3702488018"/>
                    </a:ext>
                  </a:extLst>
                </a:gridCol>
                <a:gridCol w="799749">
                  <a:extLst>
                    <a:ext uri="{9D8B030D-6E8A-4147-A177-3AD203B41FA5}">
                      <a16:colId xmlns:a16="http://schemas.microsoft.com/office/drawing/2014/main" val="1427855589"/>
                    </a:ext>
                  </a:extLst>
                </a:gridCol>
                <a:gridCol w="799749">
                  <a:extLst>
                    <a:ext uri="{9D8B030D-6E8A-4147-A177-3AD203B41FA5}">
                      <a16:colId xmlns:a16="http://schemas.microsoft.com/office/drawing/2014/main" val="2403137029"/>
                    </a:ext>
                  </a:extLst>
                </a:gridCol>
                <a:gridCol w="799749">
                  <a:extLst>
                    <a:ext uri="{9D8B030D-6E8A-4147-A177-3AD203B41FA5}">
                      <a16:colId xmlns:a16="http://schemas.microsoft.com/office/drawing/2014/main" val="1338787282"/>
                    </a:ext>
                  </a:extLst>
                </a:gridCol>
                <a:gridCol w="799749">
                  <a:extLst>
                    <a:ext uri="{9D8B030D-6E8A-4147-A177-3AD203B41FA5}">
                      <a16:colId xmlns:a16="http://schemas.microsoft.com/office/drawing/2014/main" val="2604803418"/>
                    </a:ext>
                  </a:extLst>
                </a:gridCol>
              </a:tblGrid>
              <a:tr h="405575">
                <a:tc>
                  <a:txBody>
                    <a:bodyPr/>
                    <a:lstStyle/>
                    <a:p>
                      <a:endParaRPr lang="en-US" sz="1600" b="0" dirty="0"/>
                    </a:p>
                  </a:txBody>
                  <a:tcPr/>
                </a:tc>
                <a:tc>
                  <a:txBody>
                    <a:bodyPr/>
                    <a:lstStyle/>
                    <a:p>
                      <a:r>
                        <a:rPr lang="en-US" sz="1600" b="0" dirty="0"/>
                        <a:t>March</a:t>
                      </a:r>
                    </a:p>
                  </a:txBody>
                  <a:tcPr/>
                </a:tc>
                <a:tc>
                  <a:txBody>
                    <a:bodyPr/>
                    <a:lstStyle/>
                    <a:p>
                      <a:r>
                        <a:rPr lang="en-US" sz="1600" b="0" dirty="0"/>
                        <a:t>April</a:t>
                      </a:r>
                    </a:p>
                  </a:txBody>
                  <a:tcPr/>
                </a:tc>
                <a:tc>
                  <a:txBody>
                    <a:bodyPr/>
                    <a:lstStyle/>
                    <a:p>
                      <a:r>
                        <a:rPr lang="en-US" sz="1600" b="0" dirty="0"/>
                        <a:t>May</a:t>
                      </a:r>
                    </a:p>
                  </a:txBody>
                  <a:tcPr/>
                </a:tc>
                <a:tc>
                  <a:txBody>
                    <a:bodyPr/>
                    <a:lstStyle/>
                    <a:p>
                      <a:r>
                        <a:rPr lang="en-US" sz="1600" b="0" dirty="0"/>
                        <a:t>June</a:t>
                      </a:r>
                    </a:p>
                  </a:txBody>
                  <a:tcPr/>
                </a:tc>
                <a:tc>
                  <a:txBody>
                    <a:bodyPr/>
                    <a:lstStyle/>
                    <a:p>
                      <a:r>
                        <a:rPr lang="en-US" sz="1600" b="0" dirty="0"/>
                        <a:t>July</a:t>
                      </a:r>
                    </a:p>
                  </a:txBody>
                  <a:tcPr/>
                </a:tc>
                <a:tc>
                  <a:txBody>
                    <a:bodyPr/>
                    <a:lstStyle/>
                    <a:p>
                      <a:r>
                        <a:rPr lang="en-US" sz="1600" b="0" dirty="0"/>
                        <a:t>August</a:t>
                      </a:r>
                    </a:p>
                  </a:txBody>
                  <a:tcPr/>
                </a:tc>
                <a:tc>
                  <a:txBody>
                    <a:bodyPr/>
                    <a:lstStyle/>
                    <a:p>
                      <a:r>
                        <a:rPr lang="en-US" sz="1600" b="0" dirty="0"/>
                        <a:t>Sept.</a:t>
                      </a:r>
                    </a:p>
                  </a:txBody>
                  <a:tcPr/>
                </a:tc>
                <a:tc>
                  <a:txBody>
                    <a:bodyPr/>
                    <a:lstStyle/>
                    <a:p>
                      <a:r>
                        <a:rPr lang="en-US" sz="1600" b="0" dirty="0"/>
                        <a:t>Oct.</a:t>
                      </a:r>
                    </a:p>
                  </a:txBody>
                  <a:tcPr/>
                </a:tc>
                <a:tc>
                  <a:txBody>
                    <a:bodyPr/>
                    <a:lstStyle/>
                    <a:p>
                      <a:r>
                        <a:rPr lang="en-US" sz="1600" b="0" dirty="0"/>
                        <a:t>Nov.</a:t>
                      </a:r>
                    </a:p>
                  </a:txBody>
                  <a:tcPr/>
                </a:tc>
                <a:extLst>
                  <a:ext uri="{0D108BD9-81ED-4DB2-BD59-A6C34878D82A}">
                    <a16:rowId xmlns:a16="http://schemas.microsoft.com/office/drawing/2014/main" val="1022780705"/>
                  </a:ext>
                </a:extLst>
              </a:tr>
              <a:tr h="0">
                <a:tc>
                  <a:txBody>
                    <a:bodyPr/>
                    <a:lstStyle/>
                    <a:p>
                      <a:r>
                        <a:rPr lang="en-US" sz="1200" dirty="0"/>
                        <a:t>Kickoff Meeting</a:t>
                      </a:r>
                    </a:p>
                    <a:p>
                      <a:endParaRPr lang="en-US" sz="1200" dirty="0"/>
                    </a:p>
                  </a:txBody>
                  <a:tcPr/>
                </a:tc>
                <a:tc>
                  <a:txBody>
                    <a:bodyPr/>
                    <a:lstStyle/>
                    <a:p>
                      <a:endParaRPr lang="en-US" sz="1400" dirty="0"/>
                    </a:p>
                  </a:txBody>
                  <a:tcPr>
                    <a:solidFill>
                      <a:schemeClr val="bg2">
                        <a:lumMod val="40000"/>
                        <a:lumOff val="60000"/>
                      </a:schemeClr>
                    </a:solidFill>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682095273"/>
                  </a:ext>
                </a:extLst>
              </a:tr>
              <a:tr h="0">
                <a:tc>
                  <a:txBody>
                    <a:bodyPr/>
                    <a:lstStyle/>
                    <a:p>
                      <a:r>
                        <a:rPr lang="en-US" sz="1200" dirty="0"/>
                        <a:t>Risk Assessment</a:t>
                      </a:r>
                    </a:p>
                    <a:p>
                      <a:endParaRPr lang="en-US" sz="1200" dirty="0"/>
                    </a:p>
                  </a:txBody>
                  <a:tcPr/>
                </a:tc>
                <a:tc>
                  <a:txBody>
                    <a:bodyPr/>
                    <a:lstStyle/>
                    <a:p>
                      <a:endParaRPr lang="en-US" sz="1400" dirty="0"/>
                    </a:p>
                  </a:txBody>
                  <a:tcPr>
                    <a:solidFill>
                      <a:srgbClr val="E7E8E9"/>
                    </a:solidFill>
                  </a:tcPr>
                </a:tc>
                <a:tc>
                  <a:txBody>
                    <a:bodyPr/>
                    <a:lstStyle/>
                    <a:p>
                      <a:r>
                        <a:rPr lang="en-US" sz="1400" b="1" dirty="0"/>
                        <a:t>HAZUS</a:t>
                      </a:r>
                    </a:p>
                  </a:txBody>
                  <a:tcPr anchor="ctr">
                    <a:solidFill>
                      <a:schemeClr val="bg2">
                        <a:lumMod val="40000"/>
                        <a:lumOff val="60000"/>
                      </a:schemeClr>
                    </a:solidFill>
                  </a:tcPr>
                </a:tc>
                <a:tc>
                  <a:txBody>
                    <a:bodyPr/>
                    <a:lstStyle/>
                    <a:p>
                      <a:endParaRPr lang="en-US" sz="1400" dirty="0"/>
                    </a:p>
                  </a:txBody>
                  <a:tcPr>
                    <a:solidFill>
                      <a:srgbClr val="E7E8E9"/>
                    </a:solidFill>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600041387"/>
                  </a:ext>
                </a:extLst>
              </a:tr>
              <a:tr h="0">
                <a:tc>
                  <a:txBody>
                    <a:bodyPr/>
                    <a:lstStyle/>
                    <a:p>
                      <a:r>
                        <a:rPr lang="en-US" sz="1200" dirty="0"/>
                        <a:t>Capability Assessment</a:t>
                      </a:r>
                    </a:p>
                  </a:txBody>
                  <a:tcPr/>
                </a:tc>
                <a:tc>
                  <a:txBody>
                    <a:bodyPr/>
                    <a:lstStyle/>
                    <a:p>
                      <a:endParaRPr lang="en-US" sz="1400"/>
                    </a:p>
                  </a:txBody>
                  <a:tcPr/>
                </a:tc>
                <a:tc>
                  <a:txBody>
                    <a:bodyPr/>
                    <a:lstStyle/>
                    <a:p>
                      <a:pPr algn="ctr"/>
                      <a:endParaRPr lang="en-US" sz="1400" b="1" dirty="0">
                        <a:solidFill>
                          <a:schemeClr val="accent1"/>
                        </a:solidFill>
                      </a:endParaRPr>
                    </a:p>
                  </a:txBody>
                  <a:tcPr>
                    <a:solidFill>
                      <a:schemeClr val="bg2">
                        <a:lumMod val="40000"/>
                        <a:lumOff val="60000"/>
                      </a:schemeClr>
                    </a:solidFill>
                  </a:tcPr>
                </a:tc>
                <a:tc>
                  <a:txBody>
                    <a:bodyPr/>
                    <a:lstStyle/>
                    <a:p>
                      <a:endParaRPr lang="en-US" sz="1400" dirty="0"/>
                    </a:p>
                  </a:txBody>
                  <a:tcPr>
                    <a:solidFill>
                      <a:srgbClr val="CBCDCF"/>
                    </a:solidFill>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243418966"/>
                  </a:ext>
                </a:extLst>
              </a:tr>
              <a:tr h="0">
                <a:tc>
                  <a:txBody>
                    <a:bodyPr/>
                    <a:lstStyle/>
                    <a:p>
                      <a:r>
                        <a:rPr lang="en-US" sz="1200" dirty="0"/>
                        <a:t>Public Input Workshop/ Events</a:t>
                      </a:r>
                    </a:p>
                  </a:txBody>
                  <a:tcPr>
                    <a:solidFill>
                      <a:schemeClr val="bg1">
                        <a:lumMod val="85000"/>
                      </a:schemeClr>
                    </a:solidFill>
                  </a:tcPr>
                </a:tc>
                <a:tc>
                  <a:txBody>
                    <a:bodyPr/>
                    <a:lstStyle/>
                    <a:p>
                      <a:endParaRPr lang="en-US" sz="1400" dirty="0"/>
                    </a:p>
                  </a:txBody>
                  <a:tcPr>
                    <a:solidFill>
                      <a:schemeClr val="bg1">
                        <a:lumMod val="85000"/>
                      </a:schemeClr>
                    </a:solidFill>
                  </a:tcPr>
                </a:tc>
                <a:tc>
                  <a:txBody>
                    <a:bodyPr/>
                    <a:lstStyle/>
                    <a:p>
                      <a:endParaRPr lang="en-US" sz="1400" dirty="0"/>
                    </a:p>
                  </a:txBody>
                  <a:tcPr>
                    <a:solidFill>
                      <a:schemeClr val="bg1">
                        <a:lumMod val="85000"/>
                      </a:schemeClr>
                    </a:solidFill>
                  </a:tcPr>
                </a:tc>
                <a:tc>
                  <a:txBody>
                    <a:bodyPr/>
                    <a:lstStyle/>
                    <a:p>
                      <a:pPr algn="ctr"/>
                      <a:endParaRPr lang="en-US" sz="1400" dirty="0"/>
                    </a:p>
                  </a:txBody>
                  <a:tcPr anchor="ctr">
                    <a:solidFill>
                      <a:schemeClr val="bg1">
                        <a:lumMod val="85000"/>
                      </a:schemeClr>
                    </a:solidFill>
                  </a:tcPr>
                </a:tc>
                <a:tc>
                  <a:txBody>
                    <a:bodyPr/>
                    <a:lstStyle/>
                    <a:p>
                      <a:pPr algn="ctr"/>
                      <a:endParaRPr lang="en-US" sz="1200" dirty="0"/>
                    </a:p>
                  </a:txBody>
                  <a:tcPr anchor="ctr">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accent1"/>
                        </a:solidFill>
                      </a:endParaRPr>
                    </a:p>
                  </a:txBody>
                  <a:tcPr anchor="ctr">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accent1"/>
                        </a:solidFill>
                      </a:endParaRPr>
                    </a:p>
                  </a:txBody>
                  <a:tcPr anchor="ctr">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solidFill>
                        </a:rPr>
                        <a:t>We are Here</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#2</a:t>
                      </a:r>
                    </a:p>
                    <a:p>
                      <a:pPr algn="ctr"/>
                      <a:endParaRPr lang="en-US" sz="1400" dirty="0"/>
                    </a:p>
                  </a:txBody>
                  <a:tcPr anchor="ctr">
                    <a:solidFill>
                      <a:schemeClr val="bg2"/>
                    </a:solidFill>
                  </a:tcPr>
                </a:tc>
                <a:extLst>
                  <a:ext uri="{0D108BD9-81ED-4DB2-BD59-A6C34878D82A}">
                    <a16:rowId xmlns:a16="http://schemas.microsoft.com/office/drawing/2014/main" val="2462715195"/>
                  </a:ext>
                </a:extLst>
              </a:tr>
              <a:tr h="0">
                <a:tc>
                  <a:txBody>
                    <a:bodyPr/>
                    <a:lstStyle/>
                    <a:p>
                      <a:r>
                        <a:rPr lang="en-US" sz="1200" dirty="0"/>
                        <a:t>Mitigation Action Plan Workshop</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solidFill>
                      <a:schemeClr val="bg1">
                        <a:lumMod val="75000"/>
                      </a:schemeClr>
                    </a:solidFill>
                  </a:tcPr>
                </a:tc>
                <a:tc>
                  <a:txBody>
                    <a:bodyPr/>
                    <a:lstStyle/>
                    <a:p>
                      <a:endParaRPr lang="en-US" sz="1400" dirty="0"/>
                    </a:p>
                  </a:txBody>
                  <a:tcPr>
                    <a:solidFill>
                      <a:schemeClr val="bg1">
                        <a:lumMod val="75000"/>
                      </a:schemeClr>
                    </a:solidFill>
                  </a:tcPr>
                </a:tc>
                <a:tc>
                  <a:txBody>
                    <a:bodyPr/>
                    <a:lstStyle/>
                    <a:p>
                      <a:endParaRPr lang="en-US" sz="1400" dirty="0"/>
                    </a:p>
                  </a:txBody>
                  <a:tcPr>
                    <a:solidFill>
                      <a:schemeClr val="bg2"/>
                    </a:solidFill>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866767775"/>
                  </a:ext>
                </a:extLst>
              </a:tr>
              <a:tr h="0">
                <a:tc>
                  <a:txBody>
                    <a:bodyPr/>
                    <a:lstStyle/>
                    <a:p>
                      <a:r>
                        <a:rPr lang="en-US" sz="1200" dirty="0"/>
                        <a:t>Plan Drafting</a:t>
                      </a:r>
                    </a:p>
                    <a:p>
                      <a:endParaRPr lang="en-US" sz="1200" dirty="0"/>
                    </a:p>
                  </a:txBody>
                  <a:tcPr/>
                </a:tc>
                <a:tc>
                  <a:txBody>
                    <a:bodyPr/>
                    <a:lstStyle/>
                    <a:p>
                      <a:endParaRPr lang="en-US" sz="1400"/>
                    </a:p>
                  </a:txBody>
                  <a:tcPr/>
                </a:tc>
                <a:tc>
                  <a:txBody>
                    <a:bodyPr/>
                    <a:lstStyle/>
                    <a:p>
                      <a:endParaRPr lang="en-US" sz="1400" dirty="0"/>
                    </a:p>
                  </a:txBody>
                  <a:tcPr/>
                </a:tc>
                <a:tc>
                  <a:txBody>
                    <a:bodyPr/>
                    <a:lstStyle/>
                    <a:p>
                      <a:endParaRPr lang="en-US" sz="1400" dirty="0"/>
                    </a:p>
                  </a:txBody>
                  <a:tcPr>
                    <a:solidFill>
                      <a:schemeClr val="bg1">
                        <a:lumMod val="85000"/>
                      </a:schemeClr>
                    </a:solidFill>
                  </a:tcPr>
                </a:tc>
                <a:tc>
                  <a:txBody>
                    <a:bodyPr/>
                    <a:lstStyle/>
                    <a:p>
                      <a:endParaRPr lang="en-US" sz="1400" dirty="0"/>
                    </a:p>
                  </a:txBody>
                  <a:tcPr/>
                </a:tc>
                <a:tc>
                  <a:txBody>
                    <a:bodyPr/>
                    <a:lstStyle/>
                    <a:p>
                      <a:endParaRPr lang="en-US" sz="1400" dirty="0"/>
                    </a:p>
                  </a:txBody>
                  <a:tcPr/>
                </a:tc>
                <a:tc>
                  <a:txBody>
                    <a:bodyPr/>
                    <a:lstStyle/>
                    <a:p>
                      <a:endParaRPr lang="en-US" sz="1400" dirty="0"/>
                    </a:p>
                  </a:txBody>
                  <a:tcPr>
                    <a:solidFill>
                      <a:schemeClr val="bg2">
                        <a:lumMod val="40000"/>
                        <a:lumOff val="60000"/>
                      </a:schemeClr>
                    </a:solidFill>
                  </a:tcPr>
                </a:tc>
                <a:tc>
                  <a:txBody>
                    <a:bodyPr/>
                    <a:lstStyle/>
                    <a:p>
                      <a:endParaRPr lang="en-US" sz="1400" dirty="0"/>
                    </a:p>
                  </a:txBody>
                  <a:tcPr>
                    <a:solidFill>
                      <a:schemeClr val="bg2"/>
                    </a:solidFill>
                  </a:tcPr>
                </a:tc>
                <a:tc>
                  <a:txBody>
                    <a:bodyPr/>
                    <a:lstStyle/>
                    <a:p>
                      <a:endParaRPr lang="en-US" sz="1400" dirty="0"/>
                    </a:p>
                  </a:txBody>
                  <a:tcPr>
                    <a:solidFill>
                      <a:schemeClr val="bg2"/>
                    </a:solidFill>
                  </a:tcPr>
                </a:tc>
                <a:tc>
                  <a:txBody>
                    <a:bodyPr/>
                    <a:lstStyle/>
                    <a:p>
                      <a:endParaRPr lang="en-US" sz="1400" dirty="0"/>
                    </a:p>
                  </a:txBody>
                  <a:tcPr/>
                </a:tc>
                <a:extLst>
                  <a:ext uri="{0D108BD9-81ED-4DB2-BD59-A6C34878D82A}">
                    <a16:rowId xmlns:a16="http://schemas.microsoft.com/office/drawing/2014/main" val="494969589"/>
                  </a:ext>
                </a:extLst>
              </a:tr>
              <a:tr h="0">
                <a:tc>
                  <a:txBody>
                    <a:bodyPr/>
                    <a:lstStyle/>
                    <a:p>
                      <a:r>
                        <a:rPr lang="en-US" sz="1200" dirty="0"/>
                        <a:t>Review Final Draft</a:t>
                      </a:r>
                    </a:p>
                    <a:p>
                      <a:endParaRPr lang="en-US" sz="12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solidFill>
                      <a:schemeClr val="bg2"/>
                    </a:solidFill>
                  </a:tcPr>
                </a:tc>
                <a:tc>
                  <a:txBody>
                    <a:bodyPr/>
                    <a:lstStyle/>
                    <a:p>
                      <a:endParaRPr lang="en-US" sz="1400" dirty="0"/>
                    </a:p>
                  </a:txBody>
                  <a:tcPr/>
                </a:tc>
                <a:extLst>
                  <a:ext uri="{0D108BD9-81ED-4DB2-BD59-A6C34878D82A}">
                    <a16:rowId xmlns:a16="http://schemas.microsoft.com/office/drawing/2014/main" val="786931742"/>
                  </a:ext>
                </a:extLst>
              </a:tr>
              <a:tr h="0">
                <a:tc>
                  <a:txBody>
                    <a:bodyPr/>
                    <a:lstStyle/>
                    <a:p>
                      <a:r>
                        <a:rPr lang="en-US" sz="1200" dirty="0"/>
                        <a:t>Plan Adoption</a:t>
                      </a:r>
                    </a:p>
                    <a:p>
                      <a:endParaRPr lang="en-US" sz="12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solidFill>
                      <a:schemeClr val="bg2"/>
                    </a:solidFill>
                  </a:tcPr>
                </a:tc>
                <a:extLst>
                  <a:ext uri="{0D108BD9-81ED-4DB2-BD59-A6C34878D82A}">
                    <a16:rowId xmlns:a16="http://schemas.microsoft.com/office/drawing/2014/main" val="2119492811"/>
                  </a:ext>
                </a:extLst>
              </a:tr>
              <a:tr h="482600">
                <a:tc>
                  <a:txBody>
                    <a:bodyPr/>
                    <a:lstStyle/>
                    <a:p>
                      <a:r>
                        <a:rPr lang="en-US" sz="1200" dirty="0"/>
                        <a:t>Submit Plan to State &amp; FEMA</a:t>
                      </a:r>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solidFill>
                      <a:schemeClr val="bg2"/>
                    </a:solidFill>
                  </a:tcPr>
                </a:tc>
                <a:extLst>
                  <a:ext uri="{0D108BD9-81ED-4DB2-BD59-A6C34878D82A}">
                    <a16:rowId xmlns:a16="http://schemas.microsoft.com/office/drawing/2014/main" val="3281736438"/>
                  </a:ext>
                </a:extLst>
              </a:tr>
            </a:tbl>
          </a:graphicData>
        </a:graphic>
      </p:graphicFrame>
      <p:sp>
        <p:nvSpPr>
          <p:cNvPr id="5" name="Title 1">
            <a:extLst>
              <a:ext uri="{FF2B5EF4-FFF2-40B4-BE49-F238E27FC236}">
                <a16:creationId xmlns:a16="http://schemas.microsoft.com/office/drawing/2014/main" id="{15C4FEBE-127B-1574-95F9-E5E238ED6506}"/>
              </a:ext>
            </a:extLst>
          </p:cNvPr>
          <p:cNvSpPr>
            <a:spLocks noGrp="1"/>
          </p:cNvSpPr>
          <p:nvPr>
            <p:ph type="title"/>
          </p:nvPr>
        </p:nvSpPr>
        <p:spPr>
          <a:xfrm>
            <a:off x="554336" y="269040"/>
            <a:ext cx="8289560" cy="1325563"/>
          </a:xfrm>
        </p:spPr>
        <p:txBody>
          <a:bodyPr/>
          <a:lstStyle/>
          <a:p>
            <a:r>
              <a:rPr lang="en-US" dirty="0">
                <a:latin typeface="Futura-Bold"/>
              </a:rPr>
              <a:t>Timeline</a:t>
            </a:r>
            <a:endParaRPr lang="en-US" dirty="0"/>
          </a:p>
        </p:txBody>
      </p:sp>
    </p:spTree>
    <p:extLst>
      <p:ext uri="{BB962C8B-B14F-4D97-AF65-F5344CB8AC3E}">
        <p14:creationId xmlns:p14="http://schemas.microsoft.com/office/powerpoint/2010/main" val="2016985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A37D6-9409-69F4-E5C9-EABB23991637}"/>
              </a:ext>
            </a:extLst>
          </p:cNvPr>
          <p:cNvSpPr>
            <a:spLocks noGrp="1"/>
          </p:cNvSpPr>
          <p:nvPr>
            <p:ph type="title"/>
          </p:nvPr>
        </p:nvSpPr>
        <p:spPr/>
        <p:txBody>
          <a:bodyPr/>
          <a:lstStyle/>
          <a:p>
            <a:r>
              <a:rPr lang="en-US" dirty="0"/>
              <a:t>Data Gathering Exercises</a:t>
            </a:r>
          </a:p>
        </p:txBody>
      </p:sp>
      <p:sp>
        <p:nvSpPr>
          <p:cNvPr id="3" name="Content Placeholder 2">
            <a:extLst>
              <a:ext uri="{FF2B5EF4-FFF2-40B4-BE49-F238E27FC236}">
                <a16:creationId xmlns:a16="http://schemas.microsoft.com/office/drawing/2014/main" id="{F6F45BE3-050D-B5E0-D5BB-BD53435D5364}"/>
              </a:ext>
            </a:extLst>
          </p:cNvPr>
          <p:cNvSpPr>
            <a:spLocks noGrp="1"/>
          </p:cNvSpPr>
          <p:nvPr>
            <p:ph idx="1"/>
          </p:nvPr>
        </p:nvSpPr>
        <p:spPr/>
        <p:txBody>
          <a:bodyPr/>
          <a:lstStyle/>
          <a:p>
            <a:r>
              <a:rPr lang="en-US" dirty="0"/>
              <a:t>Stations around the room</a:t>
            </a:r>
          </a:p>
          <a:p>
            <a:pPr lvl="1"/>
            <a:r>
              <a:rPr lang="en-US" dirty="0"/>
              <a:t>Instructions at each station</a:t>
            </a:r>
          </a:p>
          <a:p>
            <a:pPr lvl="1"/>
            <a:r>
              <a:rPr lang="en-US" dirty="0"/>
              <a:t>HMP Committee members and H-GAC staff are available to answer your questions</a:t>
            </a:r>
          </a:p>
          <a:p>
            <a:pPr marL="457200" lvl="1" indent="0">
              <a:buNone/>
            </a:pPr>
            <a:endParaRPr lang="en-US" dirty="0"/>
          </a:p>
          <a:p>
            <a:r>
              <a:rPr lang="en-US" dirty="0"/>
              <a:t>Online survey- Still open</a:t>
            </a:r>
          </a:p>
          <a:p>
            <a:pPr lvl="1"/>
            <a:endParaRPr lang="en-US" dirty="0"/>
          </a:p>
        </p:txBody>
      </p:sp>
    </p:spTree>
    <p:extLst>
      <p:ext uri="{BB962C8B-B14F-4D97-AF65-F5344CB8AC3E}">
        <p14:creationId xmlns:p14="http://schemas.microsoft.com/office/powerpoint/2010/main" val="238089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9BF4F-F254-5B3D-8BCF-4829428BE02D}"/>
              </a:ext>
            </a:extLst>
          </p:cNvPr>
          <p:cNvSpPr>
            <a:spLocks noGrp="1"/>
          </p:cNvSpPr>
          <p:nvPr>
            <p:ph type="title"/>
          </p:nvPr>
        </p:nvSpPr>
        <p:spPr/>
        <p:txBody>
          <a:bodyPr/>
          <a:lstStyle/>
          <a:p>
            <a:r>
              <a:rPr lang="en-US" dirty="0"/>
              <a:t>How can I stay Informed?</a:t>
            </a:r>
          </a:p>
        </p:txBody>
      </p:sp>
      <p:pic>
        <p:nvPicPr>
          <p:cNvPr id="4" name="Content Placeholder 3">
            <a:extLst>
              <a:ext uri="{FF2B5EF4-FFF2-40B4-BE49-F238E27FC236}">
                <a16:creationId xmlns:a16="http://schemas.microsoft.com/office/drawing/2014/main" id="{5E1D670F-198D-A402-DC95-A00CF8387E63}"/>
              </a:ext>
            </a:extLst>
          </p:cNvPr>
          <p:cNvPicPr>
            <a:picLocks noGrp="1" noChangeAspect="1"/>
          </p:cNvPicPr>
          <p:nvPr>
            <p:ph idx="1"/>
          </p:nvPr>
        </p:nvPicPr>
        <p:blipFill rotWithShape="1">
          <a:blip r:embed="rId3"/>
          <a:srcRect t="25699" r="6875" b="6235"/>
          <a:stretch/>
        </p:blipFill>
        <p:spPr>
          <a:xfrm>
            <a:off x="628650" y="1690689"/>
            <a:ext cx="7886700" cy="4014302"/>
          </a:xfrm>
          <a:prstGeom prst="rect">
            <a:avLst/>
          </a:prstGeom>
        </p:spPr>
      </p:pic>
      <p:sp>
        <p:nvSpPr>
          <p:cNvPr id="6" name="TextBox 5">
            <a:extLst>
              <a:ext uri="{FF2B5EF4-FFF2-40B4-BE49-F238E27FC236}">
                <a16:creationId xmlns:a16="http://schemas.microsoft.com/office/drawing/2014/main" id="{386E0C9B-4246-518C-1499-3AC1E85EBF6A}"/>
              </a:ext>
            </a:extLst>
          </p:cNvPr>
          <p:cNvSpPr txBox="1"/>
          <p:nvPr/>
        </p:nvSpPr>
        <p:spPr>
          <a:xfrm>
            <a:off x="1940480" y="5704991"/>
            <a:ext cx="5263040" cy="369332"/>
          </a:xfrm>
          <a:prstGeom prst="rect">
            <a:avLst/>
          </a:prstGeom>
          <a:noFill/>
        </p:spPr>
        <p:txBody>
          <a:bodyPr wrap="square">
            <a:spAutoFit/>
          </a:bodyPr>
          <a:lstStyle/>
          <a:p>
            <a:r>
              <a:rPr lang="en-US" b="1" dirty="0">
                <a:solidFill>
                  <a:schemeClr val="accent3"/>
                </a:solidFill>
              </a:rPr>
              <a:t>www.h-gac.com/regional-hazard-mitigation-planning</a:t>
            </a:r>
          </a:p>
        </p:txBody>
      </p:sp>
      <p:sp>
        <p:nvSpPr>
          <p:cNvPr id="7" name="Oval 6">
            <a:extLst>
              <a:ext uri="{FF2B5EF4-FFF2-40B4-BE49-F238E27FC236}">
                <a16:creationId xmlns:a16="http://schemas.microsoft.com/office/drawing/2014/main" id="{CC5B83F1-6403-679D-88DA-62CC8F6B2A09}"/>
              </a:ext>
            </a:extLst>
          </p:cNvPr>
          <p:cNvSpPr/>
          <p:nvPr/>
        </p:nvSpPr>
        <p:spPr>
          <a:xfrm>
            <a:off x="6283843" y="2828261"/>
            <a:ext cx="1541720" cy="95693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3181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1DBD06E-2647-C877-0B70-F099839E08CB}"/>
              </a:ext>
            </a:extLst>
          </p:cNvPr>
          <p:cNvPicPr>
            <a:picLocks noGrp="1" noChangeAspect="1"/>
          </p:cNvPicPr>
          <p:nvPr>
            <p:ph idx="1"/>
          </p:nvPr>
        </p:nvPicPr>
        <p:blipFill rotWithShape="1">
          <a:blip r:embed="rId3"/>
          <a:srcRect r="10326" b="15255"/>
          <a:stretch/>
        </p:blipFill>
        <p:spPr>
          <a:xfrm>
            <a:off x="232345" y="166945"/>
            <a:ext cx="4339655" cy="5987879"/>
          </a:xfrm>
        </p:spPr>
      </p:pic>
      <p:pic>
        <p:nvPicPr>
          <p:cNvPr id="7" name="Picture 6">
            <a:extLst>
              <a:ext uri="{FF2B5EF4-FFF2-40B4-BE49-F238E27FC236}">
                <a16:creationId xmlns:a16="http://schemas.microsoft.com/office/drawing/2014/main" id="{A52402AF-FF23-3236-6367-6ADA1B8E0EFC}"/>
              </a:ext>
            </a:extLst>
          </p:cNvPr>
          <p:cNvPicPr>
            <a:picLocks noChangeAspect="1"/>
          </p:cNvPicPr>
          <p:nvPr/>
        </p:nvPicPr>
        <p:blipFill rotWithShape="1">
          <a:blip r:embed="rId3"/>
          <a:srcRect t="84961" r="14294"/>
          <a:stretch/>
        </p:blipFill>
        <p:spPr>
          <a:xfrm>
            <a:off x="4189449" y="2551814"/>
            <a:ext cx="4722206" cy="1209810"/>
          </a:xfrm>
          <a:prstGeom prst="rect">
            <a:avLst/>
          </a:prstGeom>
        </p:spPr>
      </p:pic>
    </p:spTree>
    <p:extLst>
      <p:ext uri="{BB962C8B-B14F-4D97-AF65-F5344CB8AC3E}">
        <p14:creationId xmlns:p14="http://schemas.microsoft.com/office/powerpoint/2010/main" val="1871626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61361-545C-D5DB-8BAF-1CA1065199DD}"/>
              </a:ext>
            </a:extLst>
          </p:cNvPr>
          <p:cNvSpPr>
            <a:spLocks noGrp="1"/>
          </p:cNvSpPr>
          <p:nvPr>
            <p:ph type="title"/>
          </p:nvPr>
        </p:nvSpPr>
        <p:spPr/>
        <p:txBody>
          <a:bodyPr/>
          <a:lstStyle/>
          <a:p>
            <a:r>
              <a:rPr lang="en-US">
                <a:latin typeface="Futura-Bold"/>
              </a:rPr>
              <a:t>Contact Information</a:t>
            </a:r>
            <a:endParaRPr lang="en-US"/>
          </a:p>
        </p:txBody>
      </p:sp>
      <p:sp>
        <p:nvSpPr>
          <p:cNvPr id="3" name="Content Placeholder 2">
            <a:extLst>
              <a:ext uri="{FF2B5EF4-FFF2-40B4-BE49-F238E27FC236}">
                <a16:creationId xmlns:a16="http://schemas.microsoft.com/office/drawing/2014/main" id="{680BDB98-882A-2963-F19D-F8BACB32E97F}"/>
              </a:ext>
            </a:extLst>
          </p:cNvPr>
          <p:cNvSpPr>
            <a:spLocks noGrp="1"/>
          </p:cNvSpPr>
          <p:nvPr>
            <p:ph idx="1"/>
          </p:nvPr>
        </p:nvSpPr>
        <p:spPr/>
        <p:txBody>
          <a:bodyPr vert="horz" lIns="91440" tIns="45720" rIns="91440" bIns="45720" rtlCol="0" anchor="t">
            <a:normAutofit/>
          </a:bodyPr>
          <a:lstStyle/>
          <a:p>
            <a:pPr marL="0" indent="0">
              <a:buNone/>
            </a:pPr>
            <a:r>
              <a:rPr lang="en-US" sz="3600">
                <a:solidFill>
                  <a:schemeClr val="accent1"/>
                </a:solidFill>
                <a:latin typeface="Futura Md BT"/>
              </a:rPr>
              <a:t>Amanda Ashcroft, AICP </a:t>
            </a:r>
            <a:endParaRPr lang="en-US" sz="3600">
              <a:solidFill>
                <a:schemeClr val="accent1"/>
              </a:solidFill>
            </a:endParaRPr>
          </a:p>
          <a:p>
            <a:pPr marL="0" indent="0">
              <a:buNone/>
            </a:pPr>
            <a:r>
              <a:rPr lang="en-US" sz="3200" i="1">
                <a:latin typeface="Futura Md BT"/>
              </a:rPr>
              <a:t>Planner, Community &amp; Environmental</a:t>
            </a:r>
            <a:endParaRPr lang="en-US" sz="3200" i="1"/>
          </a:p>
          <a:p>
            <a:pPr marL="0" indent="0">
              <a:buNone/>
            </a:pPr>
            <a:r>
              <a:rPr lang="en-US" sz="3200">
                <a:latin typeface="Futura Md BT"/>
              </a:rPr>
              <a:t>Houston-Galveston Area Council</a:t>
            </a:r>
            <a:endParaRPr lang="en-US" sz="3200"/>
          </a:p>
          <a:p>
            <a:pPr>
              <a:buNone/>
            </a:pPr>
            <a:r>
              <a:rPr lang="en-US" sz="3200">
                <a:latin typeface="Futura Md BT"/>
              </a:rPr>
              <a:t>Amanda.Ashcroft@h-gac.com </a:t>
            </a:r>
          </a:p>
          <a:p>
            <a:pPr marL="0" indent="0">
              <a:buNone/>
            </a:pPr>
            <a:r>
              <a:rPr lang="en-US" sz="3200">
                <a:latin typeface="Futura Md BT"/>
              </a:rPr>
              <a:t>713-993-4545 </a:t>
            </a:r>
            <a:endParaRPr lang="en-US" sz="3200"/>
          </a:p>
          <a:p>
            <a:endParaRPr lang="en-US" sz="3600"/>
          </a:p>
        </p:txBody>
      </p:sp>
    </p:spTree>
    <p:extLst>
      <p:ext uri="{BB962C8B-B14F-4D97-AF65-F5344CB8AC3E}">
        <p14:creationId xmlns:p14="http://schemas.microsoft.com/office/powerpoint/2010/main" val="1689157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F4854-6C84-EA4B-C92A-611BC0283B4D}"/>
              </a:ext>
            </a:extLst>
          </p:cNvPr>
          <p:cNvSpPr>
            <a:spLocks noGrp="1"/>
          </p:cNvSpPr>
          <p:nvPr>
            <p:ph type="title"/>
          </p:nvPr>
        </p:nvSpPr>
        <p:spPr/>
        <p:txBody>
          <a:bodyPr/>
          <a:lstStyle/>
          <a:p>
            <a:r>
              <a:rPr lang="en-US" dirty="0">
                <a:latin typeface="Futura-Bold"/>
              </a:rPr>
              <a:t>Meeting Agenda</a:t>
            </a:r>
            <a:endParaRPr lang="en-US" dirty="0"/>
          </a:p>
        </p:txBody>
      </p:sp>
      <p:sp>
        <p:nvSpPr>
          <p:cNvPr id="3" name="Content Placeholder 2">
            <a:extLst>
              <a:ext uri="{FF2B5EF4-FFF2-40B4-BE49-F238E27FC236}">
                <a16:creationId xmlns:a16="http://schemas.microsoft.com/office/drawing/2014/main" id="{03302FFB-9B8E-713E-C228-9A6D9455DD1F}"/>
              </a:ext>
            </a:extLst>
          </p:cNvPr>
          <p:cNvSpPr>
            <a:spLocks noGrp="1"/>
          </p:cNvSpPr>
          <p:nvPr>
            <p:ph idx="1"/>
          </p:nvPr>
        </p:nvSpPr>
        <p:spPr>
          <a:xfrm>
            <a:off x="628650" y="1825625"/>
            <a:ext cx="8289265" cy="4351338"/>
          </a:xfrm>
        </p:spPr>
        <p:txBody>
          <a:bodyPr vert="horz" lIns="91440" tIns="45720" rIns="91440" bIns="45720" rtlCol="0" anchor="t">
            <a:normAutofit/>
          </a:bodyPr>
          <a:lstStyle/>
          <a:p>
            <a:r>
              <a:rPr lang="en-US" dirty="0"/>
              <a:t>Introductions</a:t>
            </a:r>
          </a:p>
          <a:p>
            <a:r>
              <a:rPr lang="en-US" dirty="0"/>
              <a:t>Overview</a:t>
            </a:r>
          </a:p>
          <a:p>
            <a:r>
              <a:rPr lang="en-US" dirty="0"/>
              <a:t>Planning Process</a:t>
            </a:r>
          </a:p>
          <a:p>
            <a:r>
              <a:rPr lang="en-US" dirty="0"/>
              <a:t>Timeline</a:t>
            </a:r>
          </a:p>
          <a:p>
            <a:r>
              <a:rPr lang="en-US" dirty="0"/>
              <a:t>Data Gathering Exercises</a:t>
            </a:r>
          </a:p>
        </p:txBody>
      </p:sp>
    </p:spTree>
    <p:extLst>
      <p:ext uri="{BB962C8B-B14F-4D97-AF65-F5344CB8AC3E}">
        <p14:creationId xmlns:p14="http://schemas.microsoft.com/office/powerpoint/2010/main" val="63651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9C87D-9142-56C9-7E9C-257191B656C5}"/>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A8E946B6-71EB-FDE0-0B64-497D56B5D581}"/>
              </a:ext>
            </a:extLst>
          </p:cNvPr>
          <p:cNvSpPr>
            <a:spLocks noGrp="1"/>
          </p:cNvSpPr>
          <p:nvPr>
            <p:ph idx="1"/>
          </p:nvPr>
        </p:nvSpPr>
        <p:spPr>
          <a:xfrm>
            <a:off x="628650" y="1530220"/>
            <a:ext cx="7886700" cy="4646743"/>
          </a:xfrm>
        </p:spPr>
        <p:txBody>
          <a:bodyPr>
            <a:normAutofit fontScale="92500" lnSpcReduction="10000"/>
          </a:bodyPr>
          <a:lstStyle/>
          <a:p>
            <a:r>
              <a:rPr lang="en-US" dirty="0"/>
              <a:t>WHO AM I?</a:t>
            </a:r>
          </a:p>
          <a:p>
            <a:pPr lvl="1"/>
            <a:r>
              <a:rPr lang="en-US" dirty="0"/>
              <a:t>Amanda Ashcroft, AICP</a:t>
            </a:r>
          </a:p>
          <a:p>
            <a:pPr lvl="2"/>
            <a:r>
              <a:rPr lang="en-US" dirty="0"/>
              <a:t>Planner at H-GAC within the Community &amp; Environmental Planning Department</a:t>
            </a:r>
          </a:p>
          <a:p>
            <a:pPr lvl="2"/>
            <a:endParaRPr lang="en-US" dirty="0"/>
          </a:p>
          <a:p>
            <a:r>
              <a:rPr lang="en-US" dirty="0"/>
              <a:t>Hazard Mitigation Planning Committee</a:t>
            </a:r>
          </a:p>
          <a:p>
            <a:pPr lvl="1"/>
            <a:r>
              <a:rPr lang="en-US" dirty="0"/>
              <a:t>Members Present- Introductions </a:t>
            </a:r>
          </a:p>
          <a:p>
            <a:pPr lvl="2"/>
            <a:r>
              <a:rPr lang="en-US" dirty="0"/>
              <a:t>(Name, Title, Jurisdiction represented)</a:t>
            </a:r>
          </a:p>
          <a:p>
            <a:pPr lvl="2"/>
            <a:endParaRPr lang="en-US" dirty="0"/>
          </a:p>
          <a:p>
            <a:r>
              <a:rPr lang="en-US" dirty="0"/>
              <a:t>Last Plan</a:t>
            </a:r>
          </a:p>
          <a:p>
            <a:pPr lvl="1"/>
            <a:r>
              <a:rPr lang="en-US" dirty="0"/>
              <a:t>FEMA approval: 11/6/2018</a:t>
            </a:r>
          </a:p>
          <a:p>
            <a:pPr lvl="1"/>
            <a:r>
              <a:rPr lang="en-US" dirty="0"/>
              <a:t>Expires: 11/5/2023</a:t>
            </a:r>
          </a:p>
          <a:p>
            <a:pPr lvl="1"/>
            <a:r>
              <a:rPr lang="en-US" dirty="0"/>
              <a:t>New FEMA Policy updates</a:t>
            </a:r>
          </a:p>
        </p:txBody>
      </p:sp>
    </p:spTree>
    <p:extLst>
      <p:ext uri="{BB962C8B-B14F-4D97-AF65-F5344CB8AC3E}">
        <p14:creationId xmlns:p14="http://schemas.microsoft.com/office/powerpoint/2010/main" val="3678730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9EFDB-E6A0-BEAA-DD27-5F049E65674D}"/>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1F9BE465-FF08-61AE-9D69-C8CADC9AD14F}"/>
              </a:ext>
            </a:extLst>
          </p:cNvPr>
          <p:cNvSpPr>
            <a:spLocks noGrp="1"/>
          </p:cNvSpPr>
          <p:nvPr>
            <p:ph idx="1"/>
          </p:nvPr>
        </p:nvSpPr>
        <p:spPr>
          <a:xfrm>
            <a:off x="628649" y="1825625"/>
            <a:ext cx="8289559" cy="4351338"/>
          </a:xfrm>
        </p:spPr>
        <p:txBody>
          <a:bodyPr>
            <a:normAutofit fontScale="70000" lnSpcReduction="20000"/>
          </a:bodyPr>
          <a:lstStyle/>
          <a:p>
            <a:r>
              <a:rPr lang="en-US" dirty="0"/>
              <a:t>What is a natural hazard? </a:t>
            </a:r>
          </a:p>
          <a:p>
            <a:pPr lvl="1"/>
            <a:r>
              <a:rPr lang="en-US" dirty="0"/>
              <a:t>naturally occurring event vs. man-made </a:t>
            </a:r>
          </a:p>
          <a:p>
            <a:pPr lvl="1"/>
            <a:r>
              <a:rPr lang="en-US" dirty="0"/>
              <a:t>destructive or negative impact on health, safety, life, and/or property </a:t>
            </a:r>
          </a:p>
          <a:p>
            <a:pPr lvl="1"/>
            <a:endParaRPr lang="en-US" dirty="0"/>
          </a:p>
          <a:p>
            <a:r>
              <a:rPr lang="en-US" dirty="0"/>
              <a:t>WHAT IS MITIGATION?</a:t>
            </a:r>
          </a:p>
          <a:p>
            <a:pPr lvl="1"/>
            <a:r>
              <a:rPr lang="en-US" dirty="0"/>
              <a:t>Steps, or actions, taken by the public, municipal leadership, or private entities to reduce the negative impacts</a:t>
            </a:r>
          </a:p>
          <a:p>
            <a:pPr lvl="2"/>
            <a:r>
              <a:rPr lang="en-US" dirty="0"/>
              <a:t>Hazard mitigation is any sustainable action that reduces or eliminates long-term risk to people and property from future disasters.</a:t>
            </a:r>
          </a:p>
          <a:p>
            <a:pPr lvl="2"/>
            <a:endParaRPr lang="en-US" dirty="0"/>
          </a:p>
          <a:p>
            <a:r>
              <a:rPr lang="en-US" dirty="0"/>
              <a:t>Mitigation Action Examples</a:t>
            </a:r>
          </a:p>
          <a:p>
            <a:pPr lvl="1"/>
            <a:r>
              <a:rPr lang="en-US" dirty="0"/>
              <a:t>Removing property or infrastructure from the hazard areas (elevation and acquisition)</a:t>
            </a:r>
          </a:p>
          <a:p>
            <a:pPr lvl="1"/>
            <a:r>
              <a:rPr lang="en-US" dirty="0"/>
              <a:t>Assisting and supporting naturally occurring resilient areas (wetlands, dunes, reefs)</a:t>
            </a:r>
          </a:p>
          <a:p>
            <a:pPr lvl="1"/>
            <a:r>
              <a:rPr lang="en-US" dirty="0"/>
              <a:t>Hardening the built environment (seawalls, electrical micro grids, hurricane straps)</a:t>
            </a:r>
          </a:p>
          <a:p>
            <a:pPr lvl="1"/>
            <a:r>
              <a:rPr lang="en-US" dirty="0"/>
              <a:t>Strategic planning (building codes, zoning restrictions, higher standards)</a:t>
            </a:r>
          </a:p>
        </p:txBody>
      </p:sp>
    </p:spTree>
    <p:extLst>
      <p:ext uri="{BB962C8B-B14F-4D97-AF65-F5344CB8AC3E}">
        <p14:creationId xmlns:p14="http://schemas.microsoft.com/office/powerpoint/2010/main" val="672352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92770-780C-25C7-2332-5ABD5CD3DE2F}"/>
              </a:ext>
            </a:extLst>
          </p:cNvPr>
          <p:cNvSpPr>
            <a:spLocks noGrp="1"/>
          </p:cNvSpPr>
          <p:nvPr>
            <p:ph type="title"/>
          </p:nvPr>
        </p:nvSpPr>
        <p:spPr/>
        <p:txBody>
          <a:bodyPr/>
          <a:lstStyle/>
          <a:p>
            <a:r>
              <a:rPr lang="en-US" dirty="0"/>
              <a:t>Overview- Funding</a:t>
            </a:r>
          </a:p>
        </p:txBody>
      </p:sp>
      <p:sp>
        <p:nvSpPr>
          <p:cNvPr id="3" name="Content Placeholder 2">
            <a:extLst>
              <a:ext uri="{FF2B5EF4-FFF2-40B4-BE49-F238E27FC236}">
                <a16:creationId xmlns:a16="http://schemas.microsoft.com/office/drawing/2014/main" id="{D7F76C3E-9D05-6872-8E12-99595FA83879}"/>
              </a:ext>
            </a:extLst>
          </p:cNvPr>
          <p:cNvSpPr>
            <a:spLocks noGrp="1"/>
          </p:cNvSpPr>
          <p:nvPr>
            <p:ph idx="1"/>
          </p:nvPr>
        </p:nvSpPr>
        <p:spPr>
          <a:xfrm>
            <a:off x="628650" y="1825625"/>
            <a:ext cx="7398931" cy="4351338"/>
          </a:xfrm>
        </p:spPr>
        <p:txBody>
          <a:bodyPr>
            <a:normAutofit fontScale="92500" lnSpcReduction="10000"/>
          </a:bodyPr>
          <a:lstStyle/>
          <a:p>
            <a:r>
              <a:rPr lang="en-US" dirty="0"/>
              <a:t>Federal funding</a:t>
            </a:r>
          </a:p>
          <a:p>
            <a:pPr lvl="1"/>
            <a:r>
              <a:rPr lang="en-US" dirty="0">
                <a:solidFill>
                  <a:srgbClr val="FF0000"/>
                </a:solidFill>
              </a:rPr>
              <a:t>Hazard Mitigation Grant Program (HMGP)</a:t>
            </a:r>
          </a:p>
          <a:p>
            <a:pPr lvl="1"/>
            <a:r>
              <a:rPr lang="en-US" dirty="0"/>
              <a:t>Flood Mitigation Assistance (FMA)</a:t>
            </a:r>
          </a:p>
          <a:p>
            <a:pPr lvl="1"/>
            <a:r>
              <a:rPr lang="en-US" dirty="0"/>
              <a:t>Pre-Disaster Mitigation Grant Program (PDM)</a:t>
            </a:r>
          </a:p>
          <a:p>
            <a:pPr lvl="1"/>
            <a:r>
              <a:rPr lang="en-US" dirty="0"/>
              <a:t>Building Resilient Infrastructure and Communities (BRIC)</a:t>
            </a:r>
          </a:p>
          <a:p>
            <a:pPr lvl="2"/>
            <a:r>
              <a:rPr lang="en-US" dirty="0"/>
              <a:t>Buyout Program Implementation/Residential Elevations</a:t>
            </a:r>
          </a:p>
          <a:p>
            <a:pPr lvl="2"/>
            <a:r>
              <a:rPr lang="en-US" dirty="0"/>
              <a:t>Residential and Commercial Floodproofing </a:t>
            </a:r>
          </a:p>
          <a:p>
            <a:pPr lvl="2"/>
            <a:r>
              <a:rPr lang="en-US" dirty="0"/>
              <a:t>Flood Control Projects</a:t>
            </a:r>
          </a:p>
          <a:p>
            <a:pPr lvl="2"/>
            <a:r>
              <a:rPr lang="en-US" dirty="0"/>
              <a:t>Coastal Resilience</a:t>
            </a:r>
          </a:p>
          <a:p>
            <a:pPr lvl="2"/>
            <a:r>
              <a:rPr lang="en-US" dirty="0"/>
              <a:t>Nature Based Solutions</a:t>
            </a:r>
          </a:p>
          <a:p>
            <a:pPr lvl="2"/>
            <a:r>
              <a:rPr lang="en-US" dirty="0"/>
              <a:t>Infrastructure and Utility Hardening</a:t>
            </a:r>
          </a:p>
          <a:p>
            <a:pPr lvl="1"/>
            <a:r>
              <a:rPr lang="en-US" dirty="0"/>
              <a:t>Hazard Mitigation Grant Program- Post Fire</a:t>
            </a:r>
          </a:p>
        </p:txBody>
      </p:sp>
    </p:spTree>
    <p:extLst>
      <p:ext uri="{BB962C8B-B14F-4D97-AF65-F5344CB8AC3E}">
        <p14:creationId xmlns:p14="http://schemas.microsoft.com/office/powerpoint/2010/main" val="335786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5E93A-409D-78F4-5699-C6C794563E20}"/>
              </a:ext>
            </a:extLst>
          </p:cNvPr>
          <p:cNvSpPr>
            <a:spLocks noGrp="1"/>
          </p:cNvSpPr>
          <p:nvPr>
            <p:ph type="title"/>
          </p:nvPr>
        </p:nvSpPr>
        <p:spPr>
          <a:xfrm>
            <a:off x="628650" y="365126"/>
            <a:ext cx="8515350" cy="1325563"/>
          </a:xfrm>
        </p:spPr>
        <p:txBody>
          <a:bodyPr/>
          <a:lstStyle/>
          <a:p>
            <a:r>
              <a:rPr lang="en-US" dirty="0"/>
              <a:t>Overview- Why are we here?</a:t>
            </a:r>
          </a:p>
        </p:txBody>
      </p:sp>
      <p:sp>
        <p:nvSpPr>
          <p:cNvPr id="3" name="Content Placeholder 2">
            <a:extLst>
              <a:ext uri="{FF2B5EF4-FFF2-40B4-BE49-F238E27FC236}">
                <a16:creationId xmlns:a16="http://schemas.microsoft.com/office/drawing/2014/main" id="{4CF70270-B2F5-0566-6679-5891C5F715D9}"/>
              </a:ext>
            </a:extLst>
          </p:cNvPr>
          <p:cNvSpPr>
            <a:spLocks noGrp="1"/>
          </p:cNvSpPr>
          <p:nvPr>
            <p:ph idx="1"/>
          </p:nvPr>
        </p:nvSpPr>
        <p:spPr/>
        <p:txBody>
          <a:bodyPr>
            <a:normAutofit fontScale="25000" lnSpcReduction="20000"/>
          </a:bodyPr>
          <a:lstStyle/>
          <a:p>
            <a:r>
              <a:rPr lang="en-US" sz="7200" dirty="0"/>
              <a:t>Public participation and feedback are vital parts of the hazard mitigation planning process!</a:t>
            </a:r>
          </a:p>
          <a:p>
            <a:r>
              <a:rPr lang="en-US" sz="7200" dirty="0"/>
              <a:t>What can I do to stay involved?</a:t>
            </a:r>
          </a:p>
          <a:p>
            <a:pPr lvl="1"/>
            <a:r>
              <a:rPr lang="en-US" sz="6800" dirty="0"/>
              <a:t>Attend meetings</a:t>
            </a:r>
          </a:p>
          <a:p>
            <a:pPr lvl="1"/>
            <a:r>
              <a:rPr lang="en-US" sz="6800" dirty="0"/>
              <a:t>Provide data</a:t>
            </a:r>
          </a:p>
          <a:p>
            <a:pPr lvl="1"/>
            <a:r>
              <a:rPr lang="en-US" sz="6800" dirty="0"/>
              <a:t>Identify Natural Hazards</a:t>
            </a:r>
          </a:p>
          <a:p>
            <a:pPr lvl="2"/>
            <a:r>
              <a:rPr lang="en-US" sz="6800" dirty="0"/>
              <a:t>What hazards have impacted your community?</a:t>
            </a:r>
          </a:p>
          <a:p>
            <a:pPr lvl="2"/>
            <a:r>
              <a:rPr lang="en-US" sz="7000" dirty="0"/>
              <a:t>Where do hazards have the most destructive or negative impact on health, safety, life, and/or property within your community?</a:t>
            </a:r>
          </a:p>
          <a:p>
            <a:pPr lvl="1"/>
            <a:r>
              <a:rPr lang="en-US" sz="6800" dirty="0"/>
              <a:t>Locate assets, infrastructure, at-risk communities</a:t>
            </a:r>
          </a:p>
          <a:p>
            <a:pPr lvl="2"/>
            <a:r>
              <a:rPr lang="en-US" sz="6400" dirty="0"/>
              <a:t>What tools do you have to support your community through </a:t>
            </a:r>
            <a:r>
              <a:rPr lang="en-US" sz="6800" dirty="0"/>
              <a:t>disasters?</a:t>
            </a:r>
          </a:p>
          <a:p>
            <a:pPr lvl="2"/>
            <a:r>
              <a:rPr lang="en-US" sz="6400" dirty="0"/>
              <a:t>What tools do you need?</a:t>
            </a:r>
          </a:p>
          <a:p>
            <a:r>
              <a:rPr lang="en-US" sz="7200" u="sng" dirty="0"/>
              <a:t>Identify what we can we do in the future to be more resilient!</a:t>
            </a:r>
          </a:p>
          <a:p>
            <a:r>
              <a:rPr lang="en-US" sz="7200" u="sng" dirty="0"/>
              <a:t>Break the disaster cycle!</a:t>
            </a:r>
          </a:p>
        </p:txBody>
      </p:sp>
    </p:spTree>
    <p:extLst>
      <p:ext uri="{BB962C8B-B14F-4D97-AF65-F5344CB8AC3E}">
        <p14:creationId xmlns:p14="http://schemas.microsoft.com/office/powerpoint/2010/main" val="3848814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82BEF-ABED-84D9-D453-E687CBF76BC4}"/>
              </a:ext>
            </a:extLst>
          </p:cNvPr>
          <p:cNvSpPr>
            <a:spLocks noGrp="1"/>
          </p:cNvSpPr>
          <p:nvPr>
            <p:ph type="title"/>
          </p:nvPr>
        </p:nvSpPr>
        <p:spPr/>
        <p:txBody>
          <a:bodyPr>
            <a:normAutofit/>
          </a:bodyPr>
          <a:lstStyle/>
          <a:p>
            <a:r>
              <a:rPr lang="en-US" sz="3600" dirty="0"/>
              <a:t>Who Else Can We Reach Out To?</a:t>
            </a:r>
          </a:p>
        </p:txBody>
      </p:sp>
      <p:sp>
        <p:nvSpPr>
          <p:cNvPr id="3" name="Content Placeholder 2">
            <a:extLst>
              <a:ext uri="{FF2B5EF4-FFF2-40B4-BE49-F238E27FC236}">
                <a16:creationId xmlns:a16="http://schemas.microsoft.com/office/drawing/2014/main" id="{8BA5C795-E1C8-E506-D02D-A6091D49759C}"/>
              </a:ext>
            </a:extLst>
          </p:cNvPr>
          <p:cNvSpPr>
            <a:spLocks noGrp="1"/>
          </p:cNvSpPr>
          <p:nvPr>
            <p:ph idx="1"/>
          </p:nvPr>
        </p:nvSpPr>
        <p:spPr>
          <a:xfrm>
            <a:off x="2142460" y="1677322"/>
            <a:ext cx="4995973" cy="4351338"/>
          </a:xfrm>
        </p:spPr>
        <p:txBody>
          <a:bodyPr/>
          <a:lstStyle/>
          <a:p>
            <a:pPr marL="0" indent="0" algn="ctr">
              <a:lnSpc>
                <a:spcPct val="100000"/>
              </a:lnSpc>
              <a:spcBef>
                <a:spcPts val="0"/>
              </a:spcBef>
              <a:buNone/>
            </a:pPr>
            <a:r>
              <a:rPr lang="en-US" sz="1800" b="1" i="0" u="none" strike="noStrike" baseline="0" dirty="0">
                <a:latin typeface="Arial" panose="020B0604020202020204" pitchFamily="34" charset="0"/>
              </a:rPr>
              <a:t>Businesses</a:t>
            </a:r>
          </a:p>
          <a:p>
            <a:pPr marL="0" indent="0" algn="ctr">
              <a:lnSpc>
                <a:spcPct val="100000"/>
              </a:lnSpc>
              <a:spcBef>
                <a:spcPts val="0"/>
              </a:spcBef>
              <a:buNone/>
            </a:pPr>
            <a:r>
              <a:rPr lang="en-US" sz="1800" b="1" i="0" u="none" strike="noStrike" baseline="0" dirty="0">
                <a:latin typeface="Arial" panose="020B0604020202020204" pitchFamily="34" charset="0"/>
              </a:rPr>
              <a:t> </a:t>
            </a:r>
          </a:p>
          <a:p>
            <a:pPr marL="0" indent="0" algn="ctr">
              <a:lnSpc>
                <a:spcPct val="100000"/>
              </a:lnSpc>
              <a:spcBef>
                <a:spcPts val="0"/>
              </a:spcBef>
              <a:buNone/>
            </a:pPr>
            <a:r>
              <a:rPr lang="en-US" sz="1800" b="1" i="0" u="none" strike="noStrike" baseline="0" dirty="0">
                <a:latin typeface="Arial" panose="020B0604020202020204" pitchFamily="34" charset="0"/>
              </a:rPr>
              <a:t>Academia</a:t>
            </a:r>
          </a:p>
          <a:p>
            <a:pPr marL="0" indent="0" algn="ctr">
              <a:lnSpc>
                <a:spcPct val="100000"/>
              </a:lnSpc>
              <a:spcBef>
                <a:spcPts val="0"/>
              </a:spcBef>
              <a:buNone/>
            </a:pPr>
            <a:r>
              <a:rPr lang="en-US" sz="1800" b="1" i="0" u="none" strike="noStrike" baseline="0" dirty="0">
                <a:latin typeface="Arial" panose="020B0604020202020204" pitchFamily="34" charset="0"/>
              </a:rPr>
              <a:t> </a:t>
            </a:r>
          </a:p>
          <a:p>
            <a:pPr marL="0" indent="0" algn="ctr">
              <a:lnSpc>
                <a:spcPct val="100000"/>
              </a:lnSpc>
              <a:spcBef>
                <a:spcPts val="0"/>
              </a:spcBef>
              <a:buNone/>
            </a:pPr>
            <a:r>
              <a:rPr lang="en-US" sz="1800" b="1" i="0" u="none" strike="noStrike" baseline="0" dirty="0">
                <a:latin typeface="Arial" panose="020B0604020202020204" pitchFamily="34" charset="0"/>
              </a:rPr>
              <a:t>Private Organizations</a:t>
            </a:r>
          </a:p>
          <a:p>
            <a:pPr marL="0" indent="0" algn="ctr">
              <a:lnSpc>
                <a:spcPct val="100000"/>
              </a:lnSpc>
              <a:spcBef>
                <a:spcPts val="0"/>
              </a:spcBef>
              <a:buNone/>
            </a:pPr>
            <a:r>
              <a:rPr lang="en-US" sz="1800" b="1" i="0" u="none" strike="noStrike" baseline="0" dirty="0">
                <a:latin typeface="Arial" panose="020B0604020202020204" pitchFamily="34" charset="0"/>
              </a:rPr>
              <a:t> </a:t>
            </a:r>
          </a:p>
          <a:p>
            <a:pPr marL="0" indent="0" algn="ctr">
              <a:lnSpc>
                <a:spcPct val="100000"/>
              </a:lnSpc>
              <a:spcBef>
                <a:spcPts val="0"/>
              </a:spcBef>
              <a:buNone/>
            </a:pPr>
            <a:r>
              <a:rPr lang="en-US" sz="1800" b="1" i="0" u="none" strike="noStrike" baseline="0" dirty="0">
                <a:latin typeface="Arial" panose="020B0604020202020204" pitchFamily="34" charset="0"/>
              </a:rPr>
              <a:t>Nonprofit Organizations</a:t>
            </a:r>
          </a:p>
          <a:p>
            <a:pPr marL="0" indent="0" algn="ctr">
              <a:lnSpc>
                <a:spcPct val="100000"/>
              </a:lnSpc>
              <a:spcBef>
                <a:spcPts val="0"/>
              </a:spcBef>
              <a:buNone/>
            </a:pPr>
            <a:r>
              <a:rPr lang="en-US" sz="1800" b="1" i="0" u="none" strike="noStrike" baseline="0" dirty="0">
                <a:latin typeface="Arial" panose="020B0604020202020204" pitchFamily="34" charset="0"/>
              </a:rPr>
              <a:t> </a:t>
            </a:r>
          </a:p>
          <a:p>
            <a:pPr marL="0" indent="0" algn="ctr">
              <a:lnSpc>
                <a:spcPct val="100000"/>
              </a:lnSpc>
              <a:spcBef>
                <a:spcPts val="0"/>
              </a:spcBef>
              <a:buNone/>
            </a:pPr>
            <a:r>
              <a:rPr lang="en-US" sz="1800" b="1" i="0" u="none" strike="noStrike" baseline="0" dirty="0">
                <a:latin typeface="Arial" panose="020B0604020202020204" pitchFamily="34" charset="0"/>
              </a:rPr>
              <a:t>Community-based Organizations</a:t>
            </a:r>
          </a:p>
          <a:p>
            <a:pPr marL="0" indent="0" algn="ctr">
              <a:lnSpc>
                <a:spcPct val="100000"/>
              </a:lnSpc>
              <a:spcBef>
                <a:spcPts val="0"/>
              </a:spcBef>
              <a:buNone/>
            </a:pPr>
            <a:r>
              <a:rPr lang="en-US" sz="1800" b="1" i="0" u="none" strike="noStrike" baseline="0" dirty="0">
                <a:latin typeface="Arial" panose="020B0604020202020204" pitchFamily="34" charset="0"/>
              </a:rPr>
              <a:t> </a:t>
            </a:r>
          </a:p>
          <a:p>
            <a:pPr marL="0" indent="0" algn="ctr">
              <a:lnSpc>
                <a:spcPct val="100000"/>
              </a:lnSpc>
              <a:spcBef>
                <a:spcPts val="0"/>
              </a:spcBef>
              <a:buNone/>
            </a:pPr>
            <a:r>
              <a:rPr lang="en-US" sz="1800" b="1" i="0" u="none" strike="noStrike" baseline="0" dirty="0">
                <a:latin typeface="Arial" panose="020B0604020202020204" pitchFamily="34" charset="0"/>
              </a:rPr>
              <a:t>Entities that provide support to underserved communities and socially vulnerable populations </a:t>
            </a:r>
          </a:p>
          <a:p>
            <a:pPr marL="0" indent="0" algn="ctr">
              <a:lnSpc>
                <a:spcPct val="100000"/>
              </a:lnSpc>
              <a:spcBef>
                <a:spcPts val="0"/>
              </a:spcBef>
              <a:buNone/>
            </a:pPr>
            <a:r>
              <a:rPr lang="en-US" sz="1800" b="1" i="0" u="none" strike="noStrike" baseline="0" dirty="0">
                <a:latin typeface="Arial" panose="020B0604020202020204" pitchFamily="34" charset="0"/>
              </a:rPr>
              <a:t>“Community Lifelines” </a:t>
            </a:r>
            <a:endParaRPr lang="en-US" dirty="0"/>
          </a:p>
        </p:txBody>
      </p:sp>
      <p:sp>
        <p:nvSpPr>
          <p:cNvPr id="4" name="Oval 3">
            <a:extLst>
              <a:ext uri="{FF2B5EF4-FFF2-40B4-BE49-F238E27FC236}">
                <a16:creationId xmlns:a16="http://schemas.microsoft.com/office/drawing/2014/main" id="{AB85AF9B-D027-A66C-CADF-5EAE3E36C07E}"/>
              </a:ext>
            </a:extLst>
          </p:cNvPr>
          <p:cNvSpPr/>
          <p:nvPr/>
        </p:nvSpPr>
        <p:spPr>
          <a:xfrm>
            <a:off x="2073348" y="1311311"/>
            <a:ext cx="5134196" cy="4834307"/>
          </a:xfrm>
          <a:prstGeom prst="ellipse">
            <a:avLst/>
          </a:prstGeom>
          <a:noFill/>
          <a:ln w="38100">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3296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AD24-A7D0-CFD4-B3C6-1DD766B67C15}"/>
              </a:ext>
            </a:extLst>
          </p:cNvPr>
          <p:cNvSpPr>
            <a:spLocks noGrp="1"/>
          </p:cNvSpPr>
          <p:nvPr>
            <p:ph type="title"/>
          </p:nvPr>
        </p:nvSpPr>
        <p:spPr>
          <a:xfrm>
            <a:off x="0" y="-187767"/>
            <a:ext cx="8289560" cy="1325563"/>
          </a:xfrm>
        </p:spPr>
        <p:txBody>
          <a:bodyPr/>
          <a:lstStyle/>
          <a:p>
            <a:r>
              <a:rPr lang="en-US" dirty="0"/>
              <a:t>Community Lifelines</a:t>
            </a:r>
          </a:p>
        </p:txBody>
      </p:sp>
      <p:pic>
        <p:nvPicPr>
          <p:cNvPr id="5" name="Content Placeholder 4" descr="A screenshot of a computer&#10;&#10;Description automatically generated">
            <a:extLst>
              <a:ext uri="{FF2B5EF4-FFF2-40B4-BE49-F238E27FC236}">
                <a16:creationId xmlns:a16="http://schemas.microsoft.com/office/drawing/2014/main" id="{F5C8C000-C174-6234-3678-F8E9EB5F919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2147" t="14669" r="3947" b="20802"/>
          <a:stretch/>
        </p:blipFill>
        <p:spPr>
          <a:xfrm>
            <a:off x="265815" y="763222"/>
            <a:ext cx="7325832" cy="5914025"/>
          </a:xfrm>
        </p:spPr>
      </p:pic>
    </p:spTree>
    <p:extLst>
      <p:ext uri="{BB962C8B-B14F-4D97-AF65-F5344CB8AC3E}">
        <p14:creationId xmlns:p14="http://schemas.microsoft.com/office/powerpoint/2010/main" val="3797643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A925E-2BC5-B187-AD76-DD04D7E7073C}"/>
              </a:ext>
            </a:extLst>
          </p:cNvPr>
          <p:cNvSpPr>
            <a:spLocks noGrp="1"/>
          </p:cNvSpPr>
          <p:nvPr>
            <p:ph type="title"/>
          </p:nvPr>
        </p:nvSpPr>
        <p:spPr/>
        <p:txBody>
          <a:bodyPr/>
          <a:lstStyle/>
          <a:p>
            <a:r>
              <a:rPr lang="en-US" dirty="0"/>
              <a:t>Planning Process</a:t>
            </a:r>
          </a:p>
        </p:txBody>
      </p:sp>
      <p:pic>
        <p:nvPicPr>
          <p:cNvPr id="1026" name="Picture 2" descr="Numbering graphic highlighting the process for planning hazard mitigation on projects.">
            <a:extLst>
              <a:ext uri="{FF2B5EF4-FFF2-40B4-BE49-F238E27FC236}">
                <a16:creationId xmlns:a16="http://schemas.microsoft.com/office/drawing/2014/main" id="{9E22126E-9678-9911-BC88-DAEE6618AEF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18025" y="1506649"/>
            <a:ext cx="4707949" cy="46587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4D7F157-F3BB-B9AB-654D-16831F667F5E}"/>
              </a:ext>
            </a:extLst>
          </p:cNvPr>
          <p:cNvSpPr/>
          <p:nvPr/>
        </p:nvSpPr>
        <p:spPr>
          <a:xfrm>
            <a:off x="3780020" y="3317227"/>
            <a:ext cx="1583959" cy="1200329"/>
          </a:xfrm>
          <a:prstGeom prst="rect">
            <a:avLst/>
          </a:prstGeom>
          <a:noFill/>
        </p:spPr>
        <p:txBody>
          <a:bodyPr wrap="none" lIns="91440" tIns="45720" rIns="91440" bIns="45720">
            <a:spAutoFit/>
          </a:bodyPr>
          <a:lstStyle/>
          <a:p>
            <a:pPr algn="ctr"/>
            <a:r>
              <a:rPr lang="en-US"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Hazard </a:t>
            </a:r>
          </a:p>
          <a:p>
            <a:pPr algn="ctr"/>
            <a:r>
              <a:rPr lang="en-US"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Mitigation </a:t>
            </a:r>
          </a:p>
          <a:p>
            <a:pPr algn="ctr"/>
            <a:r>
              <a:rPr lang="en-US"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Plan</a:t>
            </a:r>
          </a:p>
        </p:txBody>
      </p:sp>
    </p:spTree>
    <p:extLst>
      <p:ext uri="{BB962C8B-B14F-4D97-AF65-F5344CB8AC3E}">
        <p14:creationId xmlns:p14="http://schemas.microsoft.com/office/powerpoint/2010/main" val="162359805"/>
      </p:ext>
    </p:extLst>
  </p:cSld>
  <p:clrMapOvr>
    <a:masterClrMapping/>
  </p:clrMapOvr>
</p:sld>
</file>

<file path=ppt/theme/theme1.xml><?xml version="1.0" encoding="utf-8"?>
<a:theme xmlns:a="http://schemas.openxmlformats.org/drawingml/2006/main" name="Office Theme">
  <a:themeElements>
    <a:clrScheme name="HGAC-palette">
      <a:dk1>
        <a:srgbClr val="002F47"/>
      </a:dk1>
      <a:lt1>
        <a:sysClr val="window" lastClr="FFFFFF"/>
      </a:lt1>
      <a:dk2>
        <a:srgbClr val="055873"/>
      </a:dk2>
      <a:lt2>
        <a:srgbClr val="25B5AF"/>
      </a:lt2>
      <a:accent1>
        <a:srgbClr val="C6093B"/>
      </a:accent1>
      <a:accent2>
        <a:srgbClr val="002F47"/>
      </a:accent2>
      <a:accent3>
        <a:srgbClr val="055873"/>
      </a:accent3>
      <a:accent4>
        <a:srgbClr val="7AB66F"/>
      </a:accent4>
      <a:accent5>
        <a:srgbClr val="25B5AF"/>
      </a:accent5>
      <a:accent6>
        <a:srgbClr val="EF9021"/>
      </a:accent6>
      <a:hlink>
        <a:srgbClr val="002F47"/>
      </a:hlink>
      <a:folHlink>
        <a:srgbClr val="B4B4B4"/>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3CC3D5FA-C649-4692-89DB-9B451E6C7B8B}" vid="{ED8EB3E2-0395-4A1E-9CEB-C54C9C6E40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db59336-66b0-4279-8fe1-989694bc94ad">
      <Terms xmlns="http://schemas.microsoft.com/office/infopath/2007/PartnerControls"/>
    </lcf76f155ced4ddcb4097134ff3c332f>
    <TaxCatchAll xmlns="de2d18ff-cd38-42c3-87d9-49bdac70ea3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0CEA32AD7408F4D998A16A42210059D" ma:contentTypeVersion="14" ma:contentTypeDescription="Create a new document." ma:contentTypeScope="" ma:versionID="86e59974583b5348bf67b9512da494c3">
  <xsd:schema xmlns:xsd="http://www.w3.org/2001/XMLSchema" xmlns:xs="http://www.w3.org/2001/XMLSchema" xmlns:p="http://schemas.microsoft.com/office/2006/metadata/properties" xmlns:ns2="ddb59336-66b0-4279-8fe1-989694bc94ad" xmlns:ns3="de2d18ff-cd38-42c3-87d9-49bdac70ea3f" targetNamespace="http://schemas.microsoft.com/office/2006/metadata/properties" ma:root="true" ma:fieldsID="5181960dc5999e7b752ccfa58b3470d3" ns2:_="" ns3:_="">
    <xsd:import namespace="ddb59336-66b0-4279-8fe1-989694bc94ad"/>
    <xsd:import namespace="de2d18ff-cd38-42c3-87d9-49bdac70ea3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b59336-66b0-4279-8fe1-989694bc94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a090e69-68ed-4240-a6f3-2772c3616f8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e2d18ff-cd38-42c3-87d9-49bdac70ea3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8758863-4bc6-4046-a9d0-dc45e5ef7500}" ma:internalName="TaxCatchAll" ma:showField="CatchAllData" ma:web="de2d18ff-cd38-42c3-87d9-49bdac70ea3f">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7ECFD1-EB65-4364-A242-B287BA6122BB}">
  <ds:schemaRefs>
    <ds:schemaRef ds:uri="http://purl.org/dc/terms/"/>
    <ds:schemaRef ds:uri="http://purl.org/dc/dcmitype/"/>
    <ds:schemaRef ds:uri="ddb59336-66b0-4279-8fe1-989694bc94ad"/>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de2d18ff-cd38-42c3-87d9-49bdac70ea3f"/>
    <ds:schemaRef ds:uri="http://purl.org/dc/elements/1.1/"/>
  </ds:schemaRefs>
</ds:datastoreItem>
</file>

<file path=customXml/itemProps2.xml><?xml version="1.0" encoding="utf-8"?>
<ds:datastoreItem xmlns:ds="http://schemas.openxmlformats.org/officeDocument/2006/customXml" ds:itemID="{8B2132D8-07CB-4A07-B28F-7B4BE37A7FC4}">
  <ds:schemaRefs>
    <ds:schemaRef ds:uri="http://schemas.microsoft.com/sharepoint/v3/contenttype/forms"/>
  </ds:schemaRefs>
</ds:datastoreItem>
</file>

<file path=customXml/itemProps3.xml><?xml version="1.0" encoding="utf-8"?>
<ds:datastoreItem xmlns:ds="http://schemas.openxmlformats.org/officeDocument/2006/customXml" ds:itemID="{F5D24686-F13E-445C-ACB7-0671BFB2FD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b59336-66b0-4279-8fe1-989694bc94ad"/>
    <ds:schemaRef ds:uri="de2d18ff-cd38-42c3-87d9-49bdac70ea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2022-H-GAC-slide-template-standard</Template>
  <TotalTime>8209</TotalTime>
  <Words>1273</Words>
  <Application>Microsoft Office PowerPoint</Application>
  <PresentationFormat>On-screen Show (4:3)</PresentationFormat>
  <Paragraphs>167</Paragraphs>
  <Slides>14</Slides>
  <Notes>14</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Calibri</vt:lpstr>
      <vt:lpstr>Source Sans Pro</vt:lpstr>
      <vt:lpstr>Franklin Gothic Medium</vt:lpstr>
      <vt:lpstr>Wingdings</vt:lpstr>
      <vt:lpstr>Arial</vt:lpstr>
      <vt:lpstr>Futura-Bold</vt:lpstr>
      <vt:lpstr>Franklin Gothic Demi</vt:lpstr>
      <vt:lpstr>Franklin Gothic Book</vt:lpstr>
      <vt:lpstr>Futura Md BT</vt:lpstr>
      <vt:lpstr>Courier New</vt:lpstr>
      <vt:lpstr>Office Theme</vt:lpstr>
      <vt:lpstr>2023 Multijurisdictional Hazard Mitigation Plan Update</vt:lpstr>
      <vt:lpstr>Meeting Agenda</vt:lpstr>
      <vt:lpstr>Introductions</vt:lpstr>
      <vt:lpstr>Overview</vt:lpstr>
      <vt:lpstr>Overview- Funding</vt:lpstr>
      <vt:lpstr>Overview- Why are we here?</vt:lpstr>
      <vt:lpstr>Who Else Can We Reach Out To?</vt:lpstr>
      <vt:lpstr>Community Lifelines</vt:lpstr>
      <vt:lpstr>Planning Process</vt:lpstr>
      <vt:lpstr>Timeline</vt:lpstr>
      <vt:lpstr>Data Gathering Exercises</vt:lpstr>
      <vt:lpstr>How can I stay Informed?</vt:lpstr>
      <vt:lpstr>PowerPoint Presentation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Garber, Keith</dc:creator>
  <cp:lastModifiedBy>Ashcroft, Amanda</cp:lastModifiedBy>
  <cp:revision>12</cp:revision>
  <cp:lastPrinted>2023-09-06T17:19:10Z</cp:lastPrinted>
  <dcterms:created xsi:type="dcterms:W3CDTF">2022-05-09T15:22:20Z</dcterms:created>
  <dcterms:modified xsi:type="dcterms:W3CDTF">2023-09-06T17:19:16Z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0x01010000CEA32AD7408F4D998A16A42210059D</vt:lpwstr>
  </property>
  <property fmtid="{D5CDD505-2E9C-101B-9397-08002B2CF9AE}" pid="3" name="MediaServiceImageTags">
    <vt:lpwstr/>
  </property>
</Properties>
</file>