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df" ContentType="application/pdf"/>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5.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drawings/drawing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53"/>
  </p:notesMasterIdLst>
  <p:sldIdLst>
    <p:sldId id="486" r:id="rId2"/>
    <p:sldId id="278" r:id="rId3"/>
    <p:sldId id="490" r:id="rId4"/>
    <p:sldId id="742" r:id="rId5"/>
    <p:sldId id="743" r:id="rId6"/>
    <p:sldId id="744" r:id="rId7"/>
    <p:sldId id="746" r:id="rId8"/>
    <p:sldId id="748" r:id="rId9"/>
    <p:sldId id="747" r:id="rId10"/>
    <p:sldId id="745" r:id="rId11"/>
    <p:sldId id="751" r:id="rId12"/>
    <p:sldId id="472" r:id="rId13"/>
    <p:sldId id="489" r:id="rId14"/>
    <p:sldId id="284" r:id="rId15"/>
    <p:sldId id="755" r:id="rId16"/>
    <p:sldId id="289" r:id="rId17"/>
    <p:sldId id="473" r:id="rId18"/>
    <p:sldId id="753" r:id="rId19"/>
    <p:sldId id="491" r:id="rId20"/>
    <p:sldId id="281" r:id="rId21"/>
    <p:sldId id="475" r:id="rId22"/>
    <p:sldId id="754" r:id="rId23"/>
    <p:sldId id="752" r:id="rId24"/>
    <p:sldId id="286" r:id="rId25"/>
    <p:sldId id="287" r:id="rId26"/>
    <p:sldId id="288" r:id="rId27"/>
    <p:sldId id="376" r:id="rId28"/>
    <p:sldId id="741" r:id="rId29"/>
    <p:sldId id="272" r:id="rId30"/>
    <p:sldId id="488" r:id="rId31"/>
    <p:sldId id="337" r:id="rId32"/>
    <p:sldId id="738" r:id="rId33"/>
    <p:sldId id="739" r:id="rId34"/>
    <p:sldId id="756" r:id="rId35"/>
    <p:sldId id="339" r:id="rId36"/>
    <p:sldId id="340" r:id="rId37"/>
    <p:sldId id="341" r:id="rId38"/>
    <p:sldId id="342" r:id="rId39"/>
    <p:sldId id="343" r:id="rId40"/>
    <p:sldId id="344" r:id="rId41"/>
    <p:sldId id="345" r:id="rId42"/>
    <p:sldId id="346" r:id="rId43"/>
    <p:sldId id="347" r:id="rId44"/>
    <p:sldId id="293" r:id="rId45"/>
    <p:sldId id="348" r:id="rId46"/>
    <p:sldId id="349" r:id="rId47"/>
    <p:sldId id="366" r:id="rId48"/>
    <p:sldId id="370" r:id="rId49"/>
    <p:sldId id="485" r:id="rId50"/>
    <p:sldId id="314" r:id="rId51"/>
    <p:sldId id="487" r:id="rId5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a Lawrence" initials="RL" lastIdx="0" clrIdx="0">
    <p:extLst>
      <p:ext uri="{19B8F6BF-5375-455C-9EA6-DF929625EA0E}">
        <p15:presenceInfo xmlns:p15="http://schemas.microsoft.com/office/powerpoint/2012/main" userId="S-1-5-21-2123450341-517284038-561332275-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D36"/>
    <a:srgbClr val="A51C36"/>
    <a:srgbClr val="FF99FF"/>
    <a:srgbClr val="1F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7" autoAdjust="0"/>
    <p:restoredTop sz="94709"/>
  </p:normalViewPr>
  <p:slideViewPr>
    <p:cSldViewPr snapToGrid="0" snapToObjects="1">
      <p:cViewPr varScale="1">
        <p:scale>
          <a:sx n="72" d="100"/>
          <a:sy n="72" d="100"/>
        </p:scale>
        <p:origin x="84" y="162"/>
      </p:cViewPr>
      <p:guideLst>
        <p:guide orient="horz" pos="2160"/>
        <p:guide pos="3840"/>
      </p:guideLst>
    </p:cSldViewPr>
  </p:slideViewPr>
  <p:notesTextViewPr>
    <p:cViewPr>
      <p:scale>
        <a:sx n="1" d="1"/>
        <a:sy n="1" d="1"/>
      </p:scale>
      <p:origin x="0" y="0"/>
    </p:cViewPr>
  </p:notesTextViewPr>
  <p:sorterViewPr>
    <p:cViewPr>
      <p:scale>
        <a:sx n="100" d="100"/>
        <a:sy n="100" d="100"/>
      </p:scale>
      <p:origin x="0" y="-3348"/>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da\Desktop\HGAC%20Presentation\Stuff%20for%20HGAC\US%20NGL%20Production%20-%209%2015%20201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rda\Desktop\HGAC%20Presentation\Stuff%20for%20HGAC\Resin%20Export%20Port%20Rank%20-%209%2015%2020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tbtdata01\users\jfrisby\Monthly%20Work\2019%202%20February\2018%20FY%20PIERS%20work\2018%20PIERS%20port%20rank.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tbtdata01\users\jfrisby\Core%20Work\PHA%20Ops%20Container%20Data%20-%20Major%20Extraction%20Project\2019%20Q2%20-%20Units%20Report\Data%20Graphs%202019%20Q2%20-%208%2019%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9869204935357"/>
          <c:y val="0.17592580665469371"/>
          <c:w val="0.85348725276361237"/>
          <c:h val="0.72868679703325367"/>
        </c:manualLayout>
      </c:layout>
      <c:lineChart>
        <c:grouping val="standard"/>
        <c:varyColors val="0"/>
        <c:ser>
          <c:idx val="0"/>
          <c:order val="0"/>
          <c:spPr>
            <a:ln w="44450" cap="rnd">
              <a:solidFill>
                <a:srgbClr val="A41D36"/>
              </a:solidFill>
              <a:round/>
            </a:ln>
            <a:effectLst/>
          </c:spPr>
          <c:marker>
            <c:symbol val="none"/>
          </c:marker>
          <c:cat>
            <c:numRef>
              <c:f>U.S._Gas_Plant_Production_of_Hy!$A$6:$A$467</c:f>
              <c:numCache>
                <c:formatCode>mmm\-yy</c:formatCode>
                <c:ptCount val="462"/>
                <c:pt idx="0">
                  <c:v>43617</c:v>
                </c:pt>
                <c:pt idx="1">
                  <c:v>43586</c:v>
                </c:pt>
                <c:pt idx="2">
                  <c:v>43556</c:v>
                </c:pt>
                <c:pt idx="3">
                  <c:v>43525</c:v>
                </c:pt>
                <c:pt idx="4">
                  <c:v>43497</c:v>
                </c:pt>
                <c:pt idx="5">
                  <c:v>43466</c:v>
                </c:pt>
                <c:pt idx="6">
                  <c:v>43435</c:v>
                </c:pt>
                <c:pt idx="7">
                  <c:v>43405</c:v>
                </c:pt>
                <c:pt idx="8">
                  <c:v>43374</c:v>
                </c:pt>
                <c:pt idx="9">
                  <c:v>43344</c:v>
                </c:pt>
                <c:pt idx="10">
                  <c:v>43313</c:v>
                </c:pt>
                <c:pt idx="11">
                  <c:v>43282</c:v>
                </c:pt>
                <c:pt idx="12">
                  <c:v>43252</c:v>
                </c:pt>
                <c:pt idx="13">
                  <c:v>43221</c:v>
                </c:pt>
                <c:pt idx="14">
                  <c:v>43191</c:v>
                </c:pt>
                <c:pt idx="15">
                  <c:v>43160</c:v>
                </c:pt>
                <c:pt idx="16">
                  <c:v>43132</c:v>
                </c:pt>
                <c:pt idx="17">
                  <c:v>43101</c:v>
                </c:pt>
                <c:pt idx="18">
                  <c:v>43070</c:v>
                </c:pt>
                <c:pt idx="19">
                  <c:v>43040</c:v>
                </c:pt>
                <c:pt idx="20">
                  <c:v>43009</c:v>
                </c:pt>
                <c:pt idx="21">
                  <c:v>42979</c:v>
                </c:pt>
                <c:pt idx="22">
                  <c:v>42948</c:v>
                </c:pt>
                <c:pt idx="23">
                  <c:v>42917</c:v>
                </c:pt>
                <c:pt idx="24">
                  <c:v>42887</c:v>
                </c:pt>
                <c:pt idx="25">
                  <c:v>42856</c:v>
                </c:pt>
                <c:pt idx="26">
                  <c:v>42826</c:v>
                </c:pt>
                <c:pt idx="27">
                  <c:v>42795</c:v>
                </c:pt>
                <c:pt idx="28">
                  <c:v>42767</c:v>
                </c:pt>
                <c:pt idx="29">
                  <c:v>42736</c:v>
                </c:pt>
                <c:pt idx="30">
                  <c:v>42705</c:v>
                </c:pt>
                <c:pt idx="31">
                  <c:v>42675</c:v>
                </c:pt>
                <c:pt idx="32">
                  <c:v>42644</c:v>
                </c:pt>
                <c:pt idx="33">
                  <c:v>42614</c:v>
                </c:pt>
                <c:pt idx="34">
                  <c:v>42583</c:v>
                </c:pt>
                <c:pt idx="35">
                  <c:v>42552</c:v>
                </c:pt>
                <c:pt idx="36">
                  <c:v>42522</c:v>
                </c:pt>
                <c:pt idx="37">
                  <c:v>42491</c:v>
                </c:pt>
                <c:pt idx="38">
                  <c:v>42461</c:v>
                </c:pt>
                <c:pt idx="39">
                  <c:v>42430</c:v>
                </c:pt>
                <c:pt idx="40">
                  <c:v>42401</c:v>
                </c:pt>
                <c:pt idx="41">
                  <c:v>42370</c:v>
                </c:pt>
                <c:pt idx="42">
                  <c:v>42339</c:v>
                </c:pt>
                <c:pt idx="43">
                  <c:v>42309</c:v>
                </c:pt>
                <c:pt idx="44">
                  <c:v>42278</c:v>
                </c:pt>
                <c:pt idx="45">
                  <c:v>42248</c:v>
                </c:pt>
                <c:pt idx="46">
                  <c:v>42217</c:v>
                </c:pt>
                <c:pt idx="47">
                  <c:v>42186</c:v>
                </c:pt>
                <c:pt idx="48">
                  <c:v>42156</c:v>
                </c:pt>
                <c:pt idx="49">
                  <c:v>42125</c:v>
                </c:pt>
                <c:pt idx="50">
                  <c:v>42095</c:v>
                </c:pt>
                <c:pt idx="51">
                  <c:v>42064</c:v>
                </c:pt>
                <c:pt idx="52">
                  <c:v>42036</c:v>
                </c:pt>
                <c:pt idx="53">
                  <c:v>42005</c:v>
                </c:pt>
                <c:pt idx="54">
                  <c:v>41974</c:v>
                </c:pt>
                <c:pt idx="55">
                  <c:v>41944</c:v>
                </c:pt>
                <c:pt idx="56">
                  <c:v>41913</c:v>
                </c:pt>
                <c:pt idx="57">
                  <c:v>41883</c:v>
                </c:pt>
                <c:pt idx="58">
                  <c:v>41852</c:v>
                </c:pt>
                <c:pt idx="59">
                  <c:v>41821</c:v>
                </c:pt>
                <c:pt idx="60">
                  <c:v>41791</c:v>
                </c:pt>
                <c:pt idx="61">
                  <c:v>41760</c:v>
                </c:pt>
                <c:pt idx="62">
                  <c:v>41730</c:v>
                </c:pt>
                <c:pt idx="63">
                  <c:v>41699</c:v>
                </c:pt>
                <c:pt idx="64">
                  <c:v>41671</c:v>
                </c:pt>
                <c:pt idx="65">
                  <c:v>41640</c:v>
                </c:pt>
                <c:pt idx="66">
                  <c:v>41609</c:v>
                </c:pt>
                <c:pt idx="67">
                  <c:v>41579</c:v>
                </c:pt>
                <c:pt idx="68">
                  <c:v>41548</c:v>
                </c:pt>
                <c:pt idx="69">
                  <c:v>41518</c:v>
                </c:pt>
                <c:pt idx="70">
                  <c:v>41487</c:v>
                </c:pt>
                <c:pt idx="71">
                  <c:v>41456</c:v>
                </c:pt>
                <c:pt idx="72">
                  <c:v>41426</c:v>
                </c:pt>
                <c:pt idx="73">
                  <c:v>41395</c:v>
                </c:pt>
                <c:pt idx="74">
                  <c:v>41365</c:v>
                </c:pt>
                <c:pt idx="75">
                  <c:v>41334</c:v>
                </c:pt>
                <c:pt idx="76">
                  <c:v>41306</c:v>
                </c:pt>
                <c:pt idx="77">
                  <c:v>41275</c:v>
                </c:pt>
                <c:pt idx="78">
                  <c:v>41244</c:v>
                </c:pt>
                <c:pt idx="79">
                  <c:v>41214</c:v>
                </c:pt>
                <c:pt idx="80">
                  <c:v>41183</c:v>
                </c:pt>
                <c:pt idx="81">
                  <c:v>41153</c:v>
                </c:pt>
                <c:pt idx="82">
                  <c:v>41122</c:v>
                </c:pt>
                <c:pt idx="83">
                  <c:v>41091</c:v>
                </c:pt>
                <c:pt idx="84">
                  <c:v>41061</c:v>
                </c:pt>
                <c:pt idx="85">
                  <c:v>41030</c:v>
                </c:pt>
                <c:pt idx="86">
                  <c:v>41000</c:v>
                </c:pt>
                <c:pt idx="87">
                  <c:v>40969</c:v>
                </c:pt>
                <c:pt idx="88">
                  <c:v>40940</c:v>
                </c:pt>
                <c:pt idx="89">
                  <c:v>40909</c:v>
                </c:pt>
                <c:pt idx="90">
                  <c:v>40878</c:v>
                </c:pt>
                <c:pt idx="91">
                  <c:v>40848</c:v>
                </c:pt>
                <c:pt idx="92">
                  <c:v>40817</c:v>
                </c:pt>
                <c:pt idx="93">
                  <c:v>40787</c:v>
                </c:pt>
                <c:pt idx="94">
                  <c:v>40756</c:v>
                </c:pt>
                <c:pt idx="95">
                  <c:v>40725</c:v>
                </c:pt>
                <c:pt idx="96">
                  <c:v>40695</c:v>
                </c:pt>
                <c:pt idx="97">
                  <c:v>40664</c:v>
                </c:pt>
                <c:pt idx="98">
                  <c:v>40634</c:v>
                </c:pt>
                <c:pt idx="99">
                  <c:v>40603</c:v>
                </c:pt>
                <c:pt idx="100">
                  <c:v>40575</c:v>
                </c:pt>
                <c:pt idx="101">
                  <c:v>40544</c:v>
                </c:pt>
                <c:pt idx="102">
                  <c:v>40513</c:v>
                </c:pt>
                <c:pt idx="103">
                  <c:v>40483</c:v>
                </c:pt>
                <c:pt idx="104">
                  <c:v>40452</c:v>
                </c:pt>
                <c:pt idx="105">
                  <c:v>40422</c:v>
                </c:pt>
                <c:pt idx="106">
                  <c:v>40391</c:v>
                </c:pt>
                <c:pt idx="107">
                  <c:v>40360</c:v>
                </c:pt>
                <c:pt idx="108">
                  <c:v>40330</c:v>
                </c:pt>
                <c:pt idx="109">
                  <c:v>40299</c:v>
                </c:pt>
                <c:pt idx="110">
                  <c:v>40269</c:v>
                </c:pt>
                <c:pt idx="111">
                  <c:v>40238</c:v>
                </c:pt>
                <c:pt idx="112">
                  <c:v>40210</c:v>
                </c:pt>
                <c:pt idx="113">
                  <c:v>40179</c:v>
                </c:pt>
                <c:pt idx="114">
                  <c:v>40148</c:v>
                </c:pt>
                <c:pt idx="115">
                  <c:v>40118</c:v>
                </c:pt>
                <c:pt idx="116">
                  <c:v>40087</c:v>
                </c:pt>
                <c:pt idx="117">
                  <c:v>40057</c:v>
                </c:pt>
                <c:pt idx="118">
                  <c:v>40026</c:v>
                </c:pt>
                <c:pt idx="119">
                  <c:v>39995</c:v>
                </c:pt>
                <c:pt idx="120">
                  <c:v>39965</c:v>
                </c:pt>
                <c:pt idx="121">
                  <c:v>39934</c:v>
                </c:pt>
                <c:pt idx="122">
                  <c:v>39904</c:v>
                </c:pt>
                <c:pt idx="123">
                  <c:v>39873</c:v>
                </c:pt>
                <c:pt idx="124">
                  <c:v>39845</c:v>
                </c:pt>
                <c:pt idx="125">
                  <c:v>39814</c:v>
                </c:pt>
                <c:pt idx="126">
                  <c:v>39783</c:v>
                </c:pt>
                <c:pt idx="127">
                  <c:v>39753</c:v>
                </c:pt>
                <c:pt idx="128">
                  <c:v>39722</c:v>
                </c:pt>
                <c:pt idx="129">
                  <c:v>39692</c:v>
                </c:pt>
                <c:pt idx="130">
                  <c:v>39661</c:v>
                </c:pt>
                <c:pt idx="131">
                  <c:v>39630</c:v>
                </c:pt>
                <c:pt idx="132">
                  <c:v>39600</c:v>
                </c:pt>
                <c:pt idx="133">
                  <c:v>39569</c:v>
                </c:pt>
                <c:pt idx="134">
                  <c:v>39539</c:v>
                </c:pt>
                <c:pt idx="135">
                  <c:v>39508</c:v>
                </c:pt>
                <c:pt idx="136">
                  <c:v>39479</c:v>
                </c:pt>
                <c:pt idx="137">
                  <c:v>39448</c:v>
                </c:pt>
                <c:pt idx="138">
                  <c:v>39417</c:v>
                </c:pt>
                <c:pt idx="139">
                  <c:v>39387</c:v>
                </c:pt>
                <c:pt idx="140">
                  <c:v>39356</c:v>
                </c:pt>
                <c:pt idx="141">
                  <c:v>39326</c:v>
                </c:pt>
                <c:pt idx="142">
                  <c:v>39295</c:v>
                </c:pt>
                <c:pt idx="143">
                  <c:v>39264</c:v>
                </c:pt>
                <c:pt idx="144">
                  <c:v>39234</c:v>
                </c:pt>
                <c:pt idx="145">
                  <c:v>39203</c:v>
                </c:pt>
                <c:pt idx="146">
                  <c:v>39173</c:v>
                </c:pt>
                <c:pt idx="147">
                  <c:v>39142</c:v>
                </c:pt>
                <c:pt idx="148">
                  <c:v>39114</c:v>
                </c:pt>
                <c:pt idx="149">
                  <c:v>39083</c:v>
                </c:pt>
                <c:pt idx="150">
                  <c:v>39052</c:v>
                </c:pt>
                <c:pt idx="151">
                  <c:v>39022</c:v>
                </c:pt>
                <c:pt idx="152">
                  <c:v>38991</c:v>
                </c:pt>
                <c:pt idx="153">
                  <c:v>38961</c:v>
                </c:pt>
                <c:pt idx="154">
                  <c:v>38930</c:v>
                </c:pt>
                <c:pt idx="155">
                  <c:v>38899</c:v>
                </c:pt>
                <c:pt idx="156">
                  <c:v>38869</c:v>
                </c:pt>
                <c:pt idx="157">
                  <c:v>38838</c:v>
                </c:pt>
                <c:pt idx="158">
                  <c:v>38808</c:v>
                </c:pt>
                <c:pt idx="159">
                  <c:v>38777</c:v>
                </c:pt>
                <c:pt idx="160">
                  <c:v>38749</c:v>
                </c:pt>
                <c:pt idx="161">
                  <c:v>38718</c:v>
                </c:pt>
                <c:pt idx="162">
                  <c:v>38687</c:v>
                </c:pt>
                <c:pt idx="163">
                  <c:v>38657</c:v>
                </c:pt>
                <c:pt idx="164">
                  <c:v>38626</c:v>
                </c:pt>
                <c:pt idx="165">
                  <c:v>38596</c:v>
                </c:pt>
                <c:pt idx="166">
                  <c:v>38565</c:v>
                </c:pt>
                <c:pt idx="167">
                  <c:v>38534</c:v>
                </c:pt>
                <c:pt idx="168">
                  <c:v>38504</c:v>
                </c:pt>
                <c:pt idx="169">
                  <c:v>38473</c:v>
                </c:pt>
                <c:pt idx="170">
                  <c:v>38443</c:v>
                </c:pt>
                <c:pt idx="171">
                  <c:v>38412</c:v>
                </c:pt>
                <c:pt idx="172">
                  <c:v>38384</c:v>
                </c:pt>
                <c:pt idx="173">
                  <c:v>38353</c:v>
                </c:pt>
                <c:pt idx="174">
                  <c:v>38322</c:v>
                </c:pt>
                <c:pt idx="175">
                  <c:v>38292</c:v>
                </c:pt>
                <c:pt idx="176">
                  <c:v>38261</c:v>
                </c:pt>
                <c:pt idx="177">
                  <c:v>38231</c:v>
                </c:pt>
                <c:pt idx="178">
                  <c:v>38200</c:v>
                </c:pt>
                <c:pt idx="179">
                  <c:v>38169</c:v>
                </c:pt>
                <c:pt idx="180">
                  <c:v>38139</c:v>
                </c:pt>
                <c:pt idx="181">
                  <c:v>38108</c:v>
                </c:pt>
                <c:pt idx="182">
                  <c:v>38078</c:v>
                </c:pt>
                <c:pt idx="183">
                  <c:v>38047</c:v>
                </c:pt>
                <c:pt idx="184">
                  <c:v>38018</c:v>
                </c:pt>
                <c:pt idx="185">
                  <c:v>37987</c:v>
                </c:pt>
                <c:pt idx="186">
                  <c:v>37956</c:v>
                </c:pt>
                <c:pt idx="187">
                  <c:v>37926</c:v>
                </c:pt>
                <c:pt idx="188">
                  <c:v>37895</c:v>
                </c:pt>
                <c:pt idx="189">
                  <c:v>37865</c:v>
                </c:pt>
                <c:pt idx="190">
                  <c:v>37834</c:v>
                </c:pt>
                <c:pt idx="191">
                  <c:v>37803</c:v>
                </c:pt>
                <c:pt idx="192">
                  <c:v>37773</c:v>
                </c:pt>
                <c:pt idx="193">
                  <c:v>37742</c:v>
                </c:pt>
                <c:pt idx="194">
                  <c:v>37712</c:v>
                </c:pt>
                <c:pt idx="195">
                  <c:v>37681</c:v>
                </c:pt>
                <c:pt idx="196">
                  <c:v>37653</c:v>
                </c:pt>
                <c:pt idx="197">
                  <c:v>37622</c:v>
                </c:pt>
                <c:pt idx="198">
                  <c:v>37591</c:v>
                </c:pt>
                <c:pt idx="199">
                  <c:v>37561</c:v>
                </c:pt>
                <c:pt idx="200">
                  <c:v>37530</c:v>
                </c:pt>
                <c:pt idx="201">
                  <c:v>37500</c:v>
                </c:pt>
                <c:pt idx="202">
                  <c:v>37469</c:v>
                </c:pt>
                <c:pt idx="203">
                  <c:v>37438</c:v>
                </c:pt>
                <c:pt idx="204">
                  <c:v>37408</c:v>
                </c:pt>
                <c:pt idx="205">
                  <c:v>37377</c:v>
                </c:pt>
                <c:pt idx="206">
                  <c:v>37347</c:v>
                </c:pt>
                <c:pt idx="207">
                  <c:v>37316</c:v>
                </c:pt>
                <c:pt idx="208">
                  <c:v>37288</c:v>
                </c:pt>
                <c:pt idx="209">
                  <c:v>37257</c:v>
                </c:pt>
                <c:pt idx="210">
                  <c:v>37226</c:v>
                </c:pt>
                <c:pt idx="211">
                  <c:v>37196</c:v>
                </c:pt>
                <c:pt idx="212">
                  <c:v>37165</c:v>
                </c:pt>
                <c:pt idx="213">
                  <c:v>37135</c:v>
                </c:pt>
                <c:pt idx="214">
                  <c:v>37104</c:v>
                </c:pt>
                <c:pt idx="215">
                  <c:v>37073</c:v>
                </c:pt>
                <c:pt idx="216">
                  <c:v>37043</c:v>
                </c:pt>
                <c:pt idx="217">
                  <c:v>37012</c:v>
                </c:pt>
                <c:pt idx="218">
                  <c:v>36982</c:v>
                </c:pt>
                <c:pt idx="219">
                  <c:v>36951</c:v>
                </c:pt>
                <c:pt idx="220">
                  <c:v>36923</c:v>
                </c:pt>
                <c:pt idx="221">
                  <c:v>36892</c:v>
                </c:pt>
                <c:pt idx="222">
                  <c:v>36861</c:v>
                </c:pt>
                <c:pt idx="223">
                  <c:v>36831</c:v>
                </c:pt>
                <c:pt idx="224">
                  <c:v>36800</c:v>
                </c:pt>
                <c:pt idx="225">
                  <c:v>36770</c:v>
                </c:pt>
                <c:pt idx="226">
                  <c:v>36739</c:v>
                </c:pt>
                <c:pt idx="227">
                  <c:v>36708</c:v>
                </c:pt>
                <c:pt idx="228">
                  <c:v>36678</c:v>
                </c:pt>
                <c:pt idx="229">
                  <c:v>36647</c:v>
                </c:pt>
                <c:pt idx="230">
                  <c:v>36617</c:v>
                </c:pt>
                <c:pt idx="231">
                  <c:v>36586</c:v>
                </c:pt>
                <c:pt idx="232">
                  <c:v>36557</c:v>
                </c:pt>
                <c:pt idx="233">
                  <c:v>36526</c:v>
                </c:pt>
                <c:pt idx="234">
                  <c:v>36495</c:v>
                </c:pt>
                <c:pt idx="235">
                  <c:v>36465</c:v>
                </c:pt>
                <c:pt idx="236">
                  <c:v>36434</c:v>
                </c:pt>
                <c:pt idx="237">
                  <c:v>36404</c:v>
                </c:pt>
                <c:pt idx="238">
                  <c:v>36373</c:v>
                </c:pt>
                <c:pt idx="239">
                  <c:v>36342</c:v>
                </c:pt>
                <c:pt idx="240">
                  <c:v>36312</c:v>
                </c:pt>
                <c:pt idx="241">
                  <c:v>36281</c:v>
                </c:pt>
                <c:pt idx="242">
                  <c:v>36251</c:v>
                </c:pt>
                <c:pt idx="243">
                  <c:v>36220</c:v>
                </c:pt>
                <c:pt idx="244">
                  <c:v>36192</c:v>
                </c:pt>
                <c:pt idx="245">
                  <c:v>36161</c:v>
                </c:pt>
                <c:pt idx="246">
                  <c:v>36130</c:v>
                </c:pt>
                <c:pt idx="247">
                  <c:v>36100</c:v>
                </c:pt>
                <c:pt idx="248">
                  <c:v>36069</c:v>
                </c:pt>
                <c:pt idx="249">
                  <c:v>36039</c:v>
                </c:pt>
                <c:pt idx="250">
                  <c:v>36008</c:v>
                </c:pt>
                <c:pt idx="251">
                  <c:v>35977</c:v>
                </c:pt>
                <c:pt idx="252">
                  <c:v>35947</c:v>
                </c:pt>
                <c:pt idx="253">
                  <c:v>35916</c:v>
                </c:pt>
                <c:pt idx="254">
                  <c:v>35886</c:v>
                </c:pt>
                <c:pt idx="255">
                  <c:v>35855</c:v>
                </c:pt>
                <c:pt idx="256">
                  <c:v>35827</c:v>
                </c:pt>
                <c:pt idx="257">
                  <c:v>35796</c:v>
                </c:pt>
                <c:pt idx="258">
                  <c:v>35765</c:v>
                </c:pt>
                <c:pt idx="259">
                  <c:v>35735</c:v>
                </c:pt>
                <c:pt idx="260">
                  <c:v>35704</c:v>
                </c:pt>
                <c:pt idx="261">
                  <c:v>35674</c:v>
                </c:pt>
                <c:pt idx="262">
                  <c:v>35643</c:v>
                </c:pt>
                <c:pt idx="263">
                  <c:v>35612</c:v>
                </c:pt>
                <c:pt idx="264">
                  <c:v>35582</c:v>
                </c:pt>
                <c:pt idx="265">
                  <c:v>35551</c:v>
                </c:pt>
                <c:pt idx="266">
                  <c:v>35521</c:v>
                </c:pt>
                <c:pt idx="267">
                  <c:v>35490</c:v>
                </c:pt>
                <c:pt idx="268">
                  <c:v>35462</c:v>
                </c:pt>
                <c:pt idx="269">
                  <c:v>35431</c:v>
                </c:pt>
                <c:pt idx="270">
                  <c:v>35400</c:v>
                </c:pt>
                <c:pt idx="271">
                  <c:v>35370</c:v>
                </c:pt>
                <c:pt idx="272">
                  <c:v>35339</c:v>
                </c:pt>
                <c:pt idx="273">
                  <c:v>35309</c:v>
                </c:pt>
                <c:pt idx="274">
                  <c:v>35278</c:v>
                </c:pt>
                <c:pt idx="275">
                  <c:v>35247</c:v>
                </c:pt>
                <c:pt idx="276">
                  <c:v>35217</c:v>
                </c:pt>
                <c:pt idx="277">
                  <c:v>35186</c:v>
                </c:pt>
                <c:pt idx="278">
                  <c:v>35156</c:v>
                </c:pt>
                <c:pt idx="279">
                  <c:v>35125</c:v>
                </c:pt>
                <c:pt idx="280">
                  <c:v>35096</c:v>
                </c:pt>
                <c:pt idx="281">
                  <c:v>35065</c:v>
                </c:pt>
                <c:pt idx="282">
                  <c:v>35034</c:v>
                </c:pt>
                <c:pt idx="283">
                  <c:v>35004</c:v>
                </c:pt>
                <c:pt idx="284">
                  <c:v>34973</c:v>
                </c:pt>
                <c:pt idx="285">
                  <c:v>34943</c:v>
                </c:pt>
                <c:pt idx="286">
                  <c:v>34912</c:v>
                </c:pt>
                <c:pt idx="287">
                  <c:v>34881</c:v>
                </c:pt>
                <c:pt idx="288">
                  <c:v>34851</c:v>
                </c:pt>
                <c:pt idx="289">
                  <c:v>34820</c:v>
                </c:pt>
                <c:pt idx="290">
                  <c:v>34790</c:v>
                </c:pt>
                <c:pt idx="291">
                  <c:v>34759</c:v>
                </c:pt>
                <c:pt idx="292">
                  <c:v>34731</c:v>
                </c:pt>
                <c:pt idx="293">
                  <c:v>34700</c:v>
                </c:pt>
                <c:pt idx="294">
                  <c:v>34669</c:v>
                </c:pt>
                <c:pt idx="295">
                  <c:v>34639</c:v>
                </c:pt>
                <c:pt idx="296">
                  <c:v>34608</c:v>
                </c:pt>
                <c:pt idx="297">
                  <c:v>34578</c:v>
                </c:pt>
                <c:pt idx="298">
                  <c:v>34547</c:v>
                </c:pt>
                <c:pt idx="299">
                  <c:v>34516</c:v>
                </c:pt>
                <c:pt idx="300">
                  <c:v>34486</c:v>
                </c:pt>
                <c:pt idx="301">
                  <c:v>34455</c:v>
                </c:pt>
                <c:pt idx="302">
                  <c:v>34425</c:v>
                </c:pt>
                <c:pt idx="303">
                  <c:v>34394</c:v>
                </c:pt>
                <c:pt idx="304">
                  <c:v>34366</c:v>
                </c:pt>
                <c:pt idx="305">
                  <c:v>34335</c:v>
                </c:pt>
                <c:pt idx="306">
                  <c:v>34304</c:v>
                </c:pt>
                <c:pt idx="307">
                  <c:v>34274</c:v>
                </c:pt>
                <c:pt idx="308">
                  <c:v>34243</c:v>
                </c:pt>
                <c:pt idx="309">
                  <c:v>34213</c:v>
                </c:pt>
                <c:pt idx="310">
                  <c:v>34182</c:v>
                </c:pt>
                <c:pt idx="311">
                  <c:v>34151</c:v>
                </c:pt>
                <c:pt idx="312">
                  <c:v>34121</c:v>
                </c:pt>
                <c:pt idx="313">
                  <c:v>34090</c:v>
                </c:pt>
                <c:pt idx="314">
                  <c:v>34060</c:v>
                </c:pt>
                <c:pt idx="315">
                  <c:v>34029</c:v>
                </c:pt>
                <c:pt idx="316">
                  <c:v>34001</c:v>
                </c:pt>
                <c:pt idx="317">
                  <c:v>33970</c:v>
                </c:pt>
                <c:pt idx="318">
                  <c:v>33939</c:v>
                </c:pt>
                <c:pt idx="319">
                  <c:v>33909</c:v>
                </c:pt>
                <c:pt idx="320">
                  <c:v>33878</c:v>
                </c:pt>
                <c:pt idx="321">
                  <c:v>33848</c:v>
                </c:pt>
                <c:pt idx="322">
                  <c:v>33817</c:v>
                </c:pt>
                <c:pt idx="323">
                  <c:v>33786</c:v>
                </c:pt>
                <c:pt idx="324">
                  <c:v>33756</c:v>
                </c:pt>
                <c:pt idx="325">
                  <c:v>33725</c:v>
                </c:pt>
                <c:pt idx="326">
                  <c:v>33695</c:v>
                </c:pt>
                <c:pt idx="327">
                  <c:v>33664</c:v>
                </c:pt>
                <c:pt idx="328">
                  <c:v>33635</c:v>
                </c:pt>
                <c:pt idx="329">
                  <c:v>33604</c:v>
                </c:pt>
                <c:pt idx="330">
                  <c:v>33573</c:v>
                </c:pt>
                <c:pt idx="331">
                  <c:v>33543</c:v>
                </c:pt>
                <c:pt idx="332">
                  <c:v>33512</c:v>
                </c:pt>
                <c:pt idx="333">
                  <c:v>33482</c:v>
                </c:pt>
                <c:pt idx="334">
                  <c:v>33451</c:v>
                </c:pt>
                <c:pt idx="335">
                  <c:v>33420</c:v>
                </c:pt>
                <c:pt idx="336">
                  <c:v>33390</c:v>
                </c:pt>
                <c:pt idx="337">
                  <c:v>33359</c:v>
                </c:pt>
                <c:pt idx="338">
                  <c:v>33329</c:v>
                </c:pt>
                <c:pt idx="339">
                  <c:v>33298</c:v>
                </c:pt>
                <c:pt idx="340">
                  <c:v>33270</c:v>
                </c:pt>
                <c:pt idx="341">
                  <c:v>33239</c:v>
                </c:pt>
                <c:pt idx="342">
                  <c:v>33208</c:v>
                </c:pt>
                <c:pt idx="343">
                  <c:v>33178</c:v>
                </c:pt>
                <c:pt idx="344">
                  <c:v>33147</c:v>
                </c:pt>
                <c:pt idx="345">
                  <c:v>33117</c:v>
                </c:pt>
                <c:pt idx="346">
                  <c:v>33086</c:v>
                </c:pt>
                <c:pt idx="347">
                  <c:v>33055</c:v>
                </c:pt>
                <c:pt idx="348">
                  <c:v>33025</c:v>
                </c:pt>
                <c:pt idx="349">
                  <c:v>32994</c:v>
                </c:pt>
                <c:pt idx="350">
                  <c:v>32964</c:v>
                </c:pt>
                <c:pt idx="351">
                  <c:v>32933</c:v>
                </c:pt>
                <c:pt idx="352">
                  <c:v>32905</c:v>
                </c:pt>
                <c:pt idx="353">
                  <c:v>32874</c:v>
                </c:pt>
                <c:pt idx="354">
                  <c:v>32843</c:v>
                </c:pt>
                <c:pt idx="355">
                  <c:v>32813</c:v>
                </c:pt>
                <c:pt idx="356">
                  <c:v>32782</c:v>
                </c:pt>
                <c:pt idx="357">
                  <c:v>32752</c:v>
                </c:pt>
                <c:pt idx="358">
                  <c:v>32721</c:v>
                </c:pt>
                <c:pt idx="359">
                  <c:v>32690</c:v>
                </c:pt>
                <c:pt idx="360">
                  <c:v>32660</c:v>
                </c:pt>
                <c:pt idx="361">
                  <c:v>32629</c:v>
                </c:pt>
                <c:pt idx="362">
                  <c:v>32599</c:v>
                </c:pt>
                <c:pt idx="363">
                  <c:v>32568</c:v>
                </c:pt>
                <c:pt idx="364">
                  <c:v>32540</c:v>
                </c:pt>
                <c:pt idx="365">
                  <c:v>32509</c:v>
                </c:pt>
                <c:pt idx="366">
                  <c:v>32478</c:v>
                </c:pt>
                <c:pt idx="367">
                  <c:v>32448</c:v>
                </c:pt>
                <c:pt idx="368">
                  <c:v>32417</c:v>
                </c:pt>
                <c:pt idx="369">
                  <c:v>32387</c:v>
                </c:pt>
                <c:pt idx="370">
                  <c:v>32356</c:v>
                </c:pt>
                <c:pt idx="371">
                  <c:v>32325</c:v>
                </c:pt>
                <c:pt idx="372">
                  <c:v>32295</c:v>
                </c:pt>
                <c:pt idx="373">
                  <c:v>32264</c:v>
                </c:pt>
                <c:pt idx="374">
                  <c:v>32234</c:v>
                </c:pt>
                <c:pt idx="375">
                  <c:v>32203</c:v>
                </c:pt>
                <c:pt idx="376">
                  <c:v>32174</c:v>
                </c:pt>
                <c:pt idx="377">
                  <c:v>32143</c:v>
                </c:pt>
                <c:pt idx="378">
                  <c:v>32112</c:v>
                </c:pt>
                <c:pt idx="379">
                  <c:v>32082</c:v>
                </c:pt>
                <c:pt idx="380">
                  <c:v>32051</c:v>
                </c:pt>
                <c:pt idx="381">
                  <c:v>32021</c:v>
                </c:pt>
                <c:pt idx="382">
                  <c:v>31990</c:v>
                </c:pt>
                <c:pt idx="383">
                  <c:v>31959</c:v>
                </c:pt>
                <c:pt idx="384">
                  <c:v>31929</c:v>
                </c:pt>
                <c:pt idx="385">
                  <c:v>31898</c:v>
                </c:pt>
                <c:pt idx="386">
                  <c:v>31868</c:v>
                </c:pt>
                <c:pt idx="387">
                  <c:v>31837</c:v>
                </c:pt>
                <c:pt idx="388">
                  <c:v>31809</c:v>
                </c:pt>
                <c:pt idx="389">
                  <c:v>31778</c:v>
                </c:pt>
                <c:pt idx="390">
                  <c:v>31747</c:v>
                </c:pt>
                <c:pt idx="391">
                  <c:v>31717</c:v>
                </c:pt>
                <c:pt idx="392">
                  <c:v>31686</c:v>
                </c:pt>
                <c:pt idx="393">
                  <c:v>31656</c:v>
                </c:pt>
                <c:pt idx="394">
                  <c:v>31625</c:v>
                </c:pt>
                <c:pt idx="395">
                  <c:v>31594</c:v>
                </c:pt>
                <c:pt idx="396">
                  <c:v>31564</c:v>
                </c:pt>
                <c:pt idx="397">
                  <c:v>31533</c:v>
                </c:pt>
                <c:pt idx="398">
                  <c:v>31503</c:v>
                </c:pt>
                <c:pt idx="399">
                  <c:v>31472</c:v>
                </c:pt>
                <c:pt idx="400">
                  <c:v>31444</c:v>
                </c:pt>
                <c:pt idx="401">
                  <c:v>31413</c:v>
                </c:pt>
                <c:pt idx="402">
                  <c:v>31382</c:v>
                </c:pt>
                <c:pt idx="403">
                  <c:v>31352</c:v>
                </c:pt>
                <c:pt idx="404">
                  <c:v>31321</c:v>
                </c:pt>
                <c:pt idx="405">
                  <c:v>31291</c:v>
                </c:pt>
                <c:pt idx="406">
                  <c:v>31260</c:v>
                </c:pt>
                <c:pt idx="407">
                  <c:v>31229</c:v>
                </c:pt>
                <c:pt idx="408">
                  <c:v>31199</c:v>
                </c:pt>
                <c:pt idx="409">
                  <c:v>31168</c:v>
                </c:pt>
                <c:pt idx="410">
                  <c:v>31138</c:v>
                </c:pt>
                <c:pt idx="411">
                  <c:v>31107</c:v>
                </c:pt>
                <c:pt idx="412">
                  <c:v>31079</c:v>
                </c:pt>
                <c:pt idx="413">
                  <c:v>31048</c:v>
                </c:pt>
                <c:pt idx="414">
                  <c:v>31017</c:v>
                </c:pt>
                <c:pt idx="415">
                  <c:v>30987</c:v>
                </c:pt>
                <c:pt idx="416">
                  <c:v>30956</c:v>
                </c:pt>
                <c:pt idx="417">
                  <c:v>30926</c:v>
                </c:pt>
                <c:pt idx="418">
                  <c:v>30895</c:v>
                </c:pt>
                <c:pt idx="419">
                  <c:v>30864</c:v>
                </c:pt>
                <c:pt idx="420">
                  <c:v>30834</c:v>
                </c:pt>
                <c:pt idx="421">
                  <c:v>30803</c:v>
                </c:pt>
                <c:pt idx="422">
                  <c:v>30773</c:v>
                </c:pt>
                <c:pt idx="423">
                  <c:v>30742</c:v>
                </c:pt>
                <c:pt idx="424">
                  <c:v>30713</c:v>
                </c:pt>
                <c:pt idx="425">
                  <c:v>30682</c:v>
                </c:pt>
                <c:pt idx="426">
                  <c:v>30651</c:v>
                </c:pt>
                <c:pt idx="427">
                  <c:v>30621</c:v>
                </c:pt>
                <c:pt idx="428">
                  <c:v>30590</c:v>
                </c:pt>
                <c:pt idx="429">
                  <c:v>30560</c:v>
                </c:pt>
                <c:pt idx="430">
                  <c:v>30529</c:v>
                </c:pt>
                <c:pt idx="431">
                  <c:v>30498</c:v>
                </c:pt>
                <c:pt idx="432">
                  <c:v>30468</c:v>
                </c:pt>
                <c:pt idx="433">
                  <c:v>30437</c:v>
                </c:pt>
                <c:pt idx="434">
                  <c:v>30407</c:v>
                </c:pt>
                <c:pt idx="435">
                  <c:v>30376</c:v>
                </c:pt>
                <c:pt idx="436">
                  <c:v>30348</c:v>
                </c:pt>
                <c:pt idx="437">
                  <c:v>30317</c:v>
                </c:pt>
                <c:pt idx="438">
                  <c:v>30286</c:v>
                </c:pt>
                <c:pt idx="439">
                  <c:v>30256</c:v>
                </c:pt>
                <c:pt idx="440">
                  <c:v>30225</c:v>
                </c:pt>
                <c:pt idx="441">
                  <c:v>30195</c:v>
                </c:pt>
                <c:pt idx="442">
                  <c:v>30164</c:v>
                </c:pt>
                <c:pt idx="443">
                  <c:v>30133</c:v>
                </c:pt>
                <c:pt idx="444">
                  <c:v>30103</c:v>
                </c:pt>
                <c:pt idx="445">
                  <c:v>30072</c:v>
                </c:pt>
                <c:pt idx="446">
                  <c:v>30042</c:v>
                </c:pt>
                <c:pt idx="447">
                  <c:v>30011</c:v>
                </c:pt>
                <c:pt idx="448">
                  <c:v>29983</c:v>
                </c:pt>
                <c:pt idx="449">
                  <c:v>29952</c:v>
                </c:pt>
                <c:pt idx="450">
                  <c:v>29921</c:v>
                </c:pt>
                <c:pt idx="451">
                  <c:v>29891</c:v>
                </c:pt>
                <c:pt idx="452">
                  <c:v>29860</c:v>
                </c:pt>
                <c:pt idx="453">
                  <c:v>29830</c:v>
                </c:pt>
                <c:pt idx="454">
                  <c:v>29799</c:v>
                </c:pt>
                <c:pt idx="455">
                  <c:v>29768</c:v>
                </c:pt>
                <c:pt idx="456">
                  <c:v>29738</c:v>
                </c:pt>
                <c:pt idx="457">
                  <c:v>29707</c:v>
                </c:pt>
                <c:pt idx="458">
                  <c:v>29677</c:v>
                </c:pt>
                <c:pt idx="459">
                  <c:v>29646</c:v>
                </c:pt>
                <c:pt idx="460">
                  <c:v>29618</c:v>
                </c:pt>
                <c:pt idx="461">
                  <c:v>29587</c:v>
                </c:pt>
              </c:numCache>
            </c:numRef>
          </c:cat>
          <c:val>
            <c:numRef>
              <c:f>U.S._Gas_Plant_Production_of_Hy!$B$6:$B$467</c:f>
              <c:numCache>
                <c:formatCode>General</c:formatCode>
                <c:ptCount val="462"/>
                <c:pt idx="0">
                  <c:v>143778</c:v>
                </c:pt>
                <c:pt idx="1">
                  <c:v>149975</c:v>
                </c:pt>
                <c:pt idx="2">
                  <c:v>143597</c:v>
                </c:pt>
                <c:pt idx="3">
                  <c:v>146573</c:v>
                </c:pt>
                <c:pt idx="4">
                  <c:v>131767</c:v>
                </c:pt>
                <c:pt idx="5">
                  <c:v>140896</c:v>
                </c:pt>
                <c:pt idx="6">
                  <c:v>138839</c:v>
                </c:pt>
                <c:pt idx="7">
                  <c:v>137123</c:v>
                </c:pt>
                <c:pt idx="8">
                  <c:v>141994</c:v>
                </c:pt>
                <c:pt idx="9">
                  <c:v>138936</c:v>
                </c:pt>
                <c:pt idx="10">
                  <c:v>141670</c:v>
                </c:pt>
                <c:pt idx="11">
                  <c:v>136750</c:v>
                </c:pt>
                <c:pt idx="12">
                  <c:v>129769</c:v>
                </c:pt>
                <c:pt idx="13">
                  <c:v>133966</c:v>
                </c:pt>
                <c:pt idx="14">
                  <c:v>127795</c:v>
                </c:pt>
                <c:pt idx="15">
                  <c:v>129370</c:v>
                </c:pt>
                <c:pt idx="16">
                  <c:v>112651</c:v>
                </c:pt>
                <c:pt idx="17">
                  <c:v>118564</c:v>
                </c:pt>
                <c:pt idx="18">
                  <c:v>123038</c:v>
                </c:pt>
                <c:pt idx="19">
                  <c:v>123170</c:v>
                </c:pt>
                <c:pt idx="20">
                  <c:v>124612</c:v>
                </c:pt>
                <c:pt idx="21">
                  <c:v>111931</c:v>
                </c:pt>
                <c:pt idx="22">
                  <c:v>116669</c:v>
                </c:pt>
                <c:pt idx="23">
                  <c:v>118485</c:v>
                </c:pt>
                <c:pt idx="24">
                  <c:v>114219</c:v>
                </c:pt>
                <c:pt idx="25">
                  <c:v>116904</c:v>
                </c:pt>
                <c:pt idx="26">
                  <c:v>110467</c:v>
                </c:pt>
                <c:pt idx="27">
                  <c:v>114243</c:v>
                </c:pt>
                <c:pt idx="28">
                  <c:v>101718</c:v>
                </c:pt>
                <c:pt idx="29">
                  <c:v>105246</c:v>
                </c:pt>
                <c:pt idx="30">
                  <c:v>103918</c:v>
                </c:pt>
                <c:pt idx="31">
                  <c:v>107873</c:v>
                </c:pt>
                <c:pt idx="32">
                  <c:v>109874</c:v>
                </c:pt>
                <c:pt idx="33">
                  <c:v>102820</c:v>
                </c:pt>
                <c:pt idx="34">
                  <c:v>105720</c:v>
                </c:pt>
                <c:pt idx="35">
                  <c:v>111719</c:v>
                </c:pt>
                <c:pt idx="36">
                  <c:v>109873</c:v>
                </c:pt>
                <c:pt idx="37">
                  <c:v>113822</c:v>
                </c:pt>
                <c:pt idx="38">
                  <c:v>107112</c:v>
                </c:pt>
                <c:pt idx="39">
                  <c:v>110227</c:v>
                </c:pt>
                <c:pt idx="40">
                  <c:v>97711</c:v>
                </c:pt>
                <c:pt idx="41">
                  <c:v>103688</c:v>
                </c:pt>
                <c:pt idx="42">
                  <c:v>105935</c:v>
                </c:pt>
                <c:pt idx="43">
                  <c:v>104944</c:v>
                </c:pt>
                <c:pt idx="44">
                  <c:v>108144</c:v>
                </c:pt>
                <c:pt idx="45">
                  <c:v>103111</c:v>
                </c:pt>
                <c:pt idx="46">
                  <c:v>105981</c:v>
                </c:pt>
                <c:pt idx="47">
                  <c:v>104007</c:v>
                </c:pt>
                <c:pt idx="48">
                  <c:v>99563</c:v>
                </c:pt>
                <c:pt idx="49">
                  <c:v>103438</c:v>
                </c:pt>
                <c:pt idx="50">
                  <c:v>101260</c:v>
                </c:pt>
                <c:pt idx="51">
                  <c:v>100340</c:v>
                </c:pt>
                <c:pt idx="52">
                  <c:v>88528</c:v>
                </c:pt>
                <c:pt idx="53">
                  <c:v>94698</c:v>
                </c:pt>
                <c:pt idx="54">
                  <c:v>97847</c:v>
                </c:pt>
                <c:pt idx="55">
                  <c:v>93460</c:v>
                </c:pt>
                <c:pt idx="56">
                  <c:v>99086</c:v>
                </c:pt>
                <c:pt idx="57">
                  <c:v>95843</c:v>
                </c:pt>
                <c:pt idx="58">
                  <c:v>97397</c:v>
                </c:pt>
                <c:pt idx="59">
                  <c:v>96559</c:v>
                </c:pt>
                <c:pt idx="60">
                  <c:v>92821</c:v>
                </c:pt>
                <c:pt idx="61">
                  <c:v>91622</c:v>
                </c:pt>
                <c:pt idx="62">
                  <c:v>88506</c:v>
                </c:pt>
                <c:pt idx="63">
                  <c:v>87712</c:v>
                </c:pt>
                <c:pt idx="64">
                  <c:v>75885</c:v>
                </c:pt>
                <c:pt idx="65">
                  <c:v>83560</c:v>
                </c:pt>
                <c:pt idx="66">
                  <c:v>82454</c:v>
                </c:pt>
                <c:pt idx="67">
                  <c:v>82407</c:v>
                </c:pt>
                <c:pt idx="68">
                  <c:v>85760</c:v>
                </c:pt>
                <c:pt idx="69">
                  <c:v>83735</c:v>
                </c:pt>
                <c:pt idx="70">
                  <c:v>84168</c:v>
                </c:pt>
                <c:pt idx="71">
                  <c:v>81170</c:v>
                </c:pt>
                <c:pt idx="72">
                  <c:v>76247</c:v>
                </c:pt>
                <c:pt idx="73">
                  <c:v>79247</c:v>
                </c:pt>
                <c:pt idx="74">
                  <c:v>75396</c:v>
                </c:pt>
                <c:pt idx="75">
                  <c:v>77021</c:v>
                </c:pt>
                <c:pt idx="76">
                  <c:v>69711</c:v>
                </c:pt>
                <c:pt idx="77">
                  <c:v>73741</c:v>
                </c:pt>
                <c:pt idx="78">
                  <c:v>74877</c:v>
                </c:pt>
                <c:pt idx="79">
                  <c:v>76078</c:v>
                </c:pt>
                <c:pt idx="80">
                  <c:v>77710</c:v>
                </c:pt>
                <c:pt idx="81">
                  <c:v>73858</c:v>
                </c:pt>
                <c:pt idx="82">
                  <c:v>73500</c:v>
                </c:pt>
                <c:pt idx="83">
                  <c:v>72124</c:v>
                </c:pt>
                <c:pt idx="84">
                  <c:v>70143</c:v>
                </c:pt>
                <c:pt idx="85">
                  <c:v>74195</c:v>
                </c:pt>
                <c:pt idx="86">
                  <c:v>71365</c:v>
                </c:pt>
                <c:pt idx="87">
                  <c:v>73931</c:v>
                </c:pt>
                <c:pt idx="88">
                  <c:v>69620</c:v>
                </c:pt>
                <c:pt idx="89">
                  <c:v>73905</c:v>
                </c:pt>
                <c:pt idx="90">
                  <c:v>73113</c:v>
                </c:pt>
                <c:pt idx="91">
                  <c:v>71192</c:v>
                </c:pt>
                <c:pt idx="92">
                  <c:v>71706</c:v>
                </c:pt>
                <c:pt idx="93">
                  <c:v>65117</c:v>
                </c:pt>
                <c:pt idx="94">
                  <c:v>69047</c:v>
                </c:pt>
                <c:pt idx="95">
                  <c:v>68394</c:v>
                </c:pt>
                <c:pt idx="96">
                  <c:v>65638</c:v>
                </c:pt>
                <c:pt idx="97">
                  <c:v>69243</c:v>
                </c:pt>
                <c:pt idx="98">
                  <c:v>65594</c:v>
                </c:pt>
                <c:pt idx="99">
                  <c:v>68032</c:v>
                </c:pt>
                <c:pt idx="100">
                  <c:v>56240</c:v>
                </c:pt>
                <c:pt idx="101">
                  <c:v>65549</c:v>
                </c:pt>
                <c:pt idx="102">
                  <c:v>65858</c:v>
                </c:pt>
                <c:pt idx="103">
                  <c:v>64080</c:v>
                </c:pt>
                <c:pt idx="104">
                  <c:v>65868</c:v>
                </c:pt>
                <c:pt idx="105">
                  <c:v>63106</c:v>
                </c:pt>
                <c:pt idx="106">
                  <c:v>64192</c:v>
                </c:pt>
                <c:pt idx="107">
                  <c:v>61799</c:v>
                </c:pt>
                <c:pt idx="108">
                  <c:v>61385</c:v>
                </c:pt>
                <c:pt idx="109">
                  <c:v>64810</c:v>
                </c:pt>
                <c:pt idx="110">
                  <c:v>61827</c:v>
                </c:pt>
                <c:pt idx="111">
                  <c:v>64356</c:v>
                </c:pt>
                <c:pt idx="112">
                  <c:v>57207</c:v>
                </c:pt>
                <c:pt idx="113">
                  <c:v>62531</c:v>
                </c:pt>
                <c:pt idx="114">
                  <c:v>60741</c:v>
                </c:pt>
                <c:pt idx="115">
                  <c:v>59879</c:v>
                </c:pt>
                <c:pt idx="116">
                  <c:v>61260</c:v>
                </c:pt>
                <c:pt idx="117">
                  <c:v>58872</c:v>
                </c:pt>
                <c:pt idx="118">
                  <c:v>59511</c:v>
                </c:pt>
                <c:pt idx="119">
                  <c:v>59145</c:v>
                </c:pt>
                <c:pt idx="120">
                  <c:v>57796</c:v>
                </c:pt>
                <c:pt idx="121">
                  <c:v>60572</c:v>
                </c:pt>
                <c:pt idx="122">
                  <c:v>56637</c:v>
                </c:pt>
                <c:pt idx="123">
                  <c:v>58611</c:v>
                </c:pt>
                <c:pt idx="124">
                  <c:v>51060</c:v>
                </c:pt>
                <c:pt idx="125">
                  <c:v>53040</c:v>
                </c:pt>
                <c:pt idx="126">
                  <c:v>49812</c:v>
                </c:pt>
                <c:pt idx="127">
                  <c:v>52201</c:v>
                </c:pt>
                <c:pt idx="128">
                  <c:v>54215</c:v>
                </c:pt>
                <c:pt idx="129">
                  <c:v>45423</c:v>
                </c:pt>
                <c:pt idx="130">
                  <c:v>56253</c:v>
                </c:pt>
                <c:pt idx="131">
                  <c:v>57686</c:v>
                </c:pt>
                <c:pt idx="132">
                  <c:v>55091</c:v>
                </c:pt>
                <c:pt idx="133">
                  <c:v>58438</c:v>
                </c:pt>
                <c:pt idx="134">
                  <c:v>56550</c:v>
                </c:pt>
                <c:pt idx="135">
                  <c:v>58123</c:v>
                </c:pt>
                <c:pt idx="136">
                  <c:v>53510</c:v>
                </c:pt>
                <c:pt idx="137">
                  <c:v>55520</c:v>
                </c:pt>
                <c:pt idx="138">
                  <c:v>56681</c:v>
                </c:pt>
                <c:pt idx="139">
                  <c:v>56566</c:v>
                </c:pt>
                <c:pt idx="140">
                  <c:v>57052</c:v>
                </c:pt>
                <c:pt idx="141">
                  <c:v>53797</c:v>
                </c:pt>
                <c:pt idx="142">
                  <c:v>54820</c:v>
                </c:pt>
                <c:pt idx="143">
                  <c:v>55338</c:v>
                </c:pt>
                <c:pt idx="144">
                  <c:v>53409</c:v>
                </c:pt>
                <c:pt idx="145">
                  <c:v>55571</c:v>
                </c:pt>
                <c:pt idx="146">
                  <c:v>52656</c:v>
                </c:pt>
                <c:pt idx="147">
                  <c:v>55045</c:v>
                </c:pt>
                <c:pt idx="148">
                  <c:v>47881</c:v>
                </c:pt>
                <c:pt idx="149">
                  <c:v>51978</c:v>
                </c:pt>
                <c:pt idx="150">
                  <c:v>53831</c:v>
                </c:pt>
                <c:pt idx="151">
                  <c:v>53096</c:v>
                </c:pt>
                <c:pt idx="152">
                  <c:v>54971</c:v>
                </c:pt>
                <c:pt idx="153">
                  <c:v>53292</c:v>
                </c:pt>
                <c:pt idx="154">
                  <c:v>53707</c:v>
                </c:pt>
                <c:pt idx="155">
                  <c:v>54538</c:v>
                </c:pt>
                <c:pt idx="156">
                  <c:v>52668</c:v>
                </c:pt>
                <c:pt idx="157">
                  <c:v>54399</c:v>
                </c:pt>
                <c:pt idx="158">
                  <c:v>52118</c:v>
                </c:pt>
                <c:pt idx="159">
                  <c:v>52775</c:v>
                </c:pt>
                <c:pt idx="160">
                  <c:v>47108</c:v>
                </c:pt>
                <c:pt idx="161">
                  <c:v>52151</c:v>
                </c:pt>
                <c:pt idx="162">
                  <c:v>45223</c:v>
                </c:pt>
                <c:pt idx="163">
                  <c:v>48635</c:v>
                </c:pt>
                <c:pt idx="164">
                  <c:v>47877</c:v>
                </c:pt>
                <c:pt idx="165">
                  <c:v>44738</c:v>
                </c:pt>
                <c:pt idx="166">
                  <c:v>53455</c:v>
                </c:pt>
                <c:pt idx="167">
                  <c:v>54190</c:v>
                </c:pt>
                <c:pt idx="168">
                  <c:v>53553</c:v>
                </c:pt>
                <c:pt idx="169">
                  <c:v>57314</c:v>
                </c:pt>
                <c:pt idx="170">
                  <c:v>55211</c:v>
                </c:pt>
                <c:pt idx="171">
                  <c:v>58021</c:v>
                </c:pt>
                <c:pt idx="172">
                  <c:v>52317</c:v>
                </c:pt>
                <c:pt idx="173">
                  <c:v>56169</c:v>
                </c:pt>
                <c:pt idx="174">
                  <c:v>56339</c:v>
                </c:pt>
                <c:pt idx="175">
                  <c:v>56038</c:v>
                </c:pt>
                <c:pt idx="176">
                  <c:v>56432</c:v>
                </c:pt>
                <c:pt idx="177">
                  <c:v>53916</c:v>
                </c:pt>
                <c:pt idx="178">
                  <c:v>57763</c:v>
                </c:pt>
                <c:pt idx="179">
                  <c:v>56163</c:v>
                </c:pt>
                <c:pt idx="180">
                  <c:v>52130</c:v>
                </c:pt>
                <c:pt idx="181">
                  <c:v>55194</c:v>
                </c:pt>
                <c:pt idx="182">
                  <c:v>53487</c:v>
                </c:pt>
                <c:pt idx="183">
                  <c:v>56662</c:v>
                </c:pt>
                <c:pt idx="184">
                  <c:v>52159</c:v>
                </c:pt>
                <c:pt idx="185">
                  <c:v>55868</c:v>
                </c:pt>
                <c:pt idx="186">
                  <c:v>53409</c:v>
                </c:pt>
                <c:pt idx="187">
                  <c:v>55170</c:v>
                </c:pt>
                <c:pt idx="188">
                  <c:v>56363</c:v>
                </c:pt>
                <c:pt idx="189">
                  <c:v>52833</c:v>
                </c:pt>
                <c:pt idx="190">
                  <c:v>52806</c:v>
                </c:pt>
                <c:pt idx="191">
                  <c:v>51116</c:v>
                </c:pt>
                <c:pt idx="192">
                  <c:v>47471</c:v>
                </c:pt>
                <c:pt idx="193">
                  <c:v>48477</c:v>
                </c:pt>
                <c:pt idx="194">
                  <c:v>51032</c:v>
                </c:pt>
                <c:pt idx="195">
                  <c:v>53593</c:v>
                </c:pt>
                <c:pt idx="196">
                  <c:v>50746</c:v>
                </c:pt>
                <c:pt idx="197">
                  <c:v>54494</c:v>
                </c:pt>
                <c:pt idx="198">
                  <c:v>54558</c:v>
                </c:pt>
                <c:pt idx="199">
                  <c:v>56728</c:v>
                </c:pt>
                <c:pt idx="200">
                  <c:v>58112</c:v>
                </c:pt>
                <c:pt idx="201">
                  <c:v>56947</c:v>
                </c:pt>
                <c:pt idx="202">
                  <c:v>60050</c:v>
                </c:pt>
                <c:pt idx="203">
                  <c:v>57232</c:v>
                </c:pt>
                <c:pt idx="204">
                  <c:v>56106</c:v>
                </c:pt>
                <c:pt idx="205">
                  <c:v>60027</c:v>
                </c:pt>
                <c:pt idx="206">
                  <c:v>57748</c:v>
                </c:pt>
                <c:pt idx="207">
                  <c:v>58943</c:v>
                </c:pt>
                <c:pt idx="208">
                  <c:v>53200</c:v>
                </c:pt>
                <c:pt idx="209">
                  <c:v>56637</c:v>
                </c:pt>
                <c:pt idx="210">
                  <c:v>58570</c:v>
                </c:pt>
                <c:pt idx="211">
                  <c:v>60038</c:v>
                </c:pt>
                <c:pt idx="212">
                  <c:v>62781</c:v>
                </c:pt>
                <c:pt idx="213">
                  <c:v>61005</c:v>
                </c:pt>
                <c:pt idx="214">
                  <c:v>60603</c:v>
                </c:pt>
                <c:pt idx="215">
                  <c:v>58860</c:v>
                </c:pt>
                <c:pt idx="216">
                  <c:v>57234</c:v>
                </c:pt>
                <c:pt idx="217">
                  <c:v>59286</c:v>
                </c:pt>
                <c:pt idx="218">
                  <c:v>54923</c:v>
                </c:pt>
                <c:pt idx="219">
                  <c:v>56819</c:v>
                </c:pt>
                <c:pt idx="220">
                  <c:v>48500</c:v>
                </c:pt>
                <c:pt idx="221">
                  <c:v>43345</c:v>
                </c:pt>
                <c:pt idx="222">
                  <c:v>49079</c:v>
                </c:pt>
                <c:pt idx="223">
                  <c:v>56276</c:v>
                </c:pt>
                <c:pt idx="224">
                  <c:v>59481</c:v>
                </c:pt>
                <c:pt idx="225">
                  <c:v>57683</c:v>
                </c:pt>
                <c:pt idx="226">
                  <c:v>60162</c:v>
                </c:pt>
                <c:pt idx="227">
                  <c:v>59962</c:v>
                </c:pt>
                <c:pt idx="228">
                  <c:v>57660</c:v>
                </c:pt>
                <c:pt idx="229">
                  <c:v>60220</c:v>
                </c:pt>
                <c:pt idx="230">
                  <c:v>59042</c:v>
                </c:pt>
                <c:pt idx="231">
                  <c:v>61591</c:v>
                </c:pt>
                <c:pt idx="232">
                  <c:v>57632</c:v>
                </c:pt>
                <c:pt idx="233">
                  <c:v>60627</c:v>
                </c:pt>
                <c:pt idx="234">
                  <c:v>60665</c:v>
                </c:pt>
                <c:pt idx="235">
                  <c:v>58483</c:v>
                </c:pt>
                <c:pt idx="236">
                  <c:v>60538</c:v>
                </c:pt>
                <c:pt idx="237">
                  <c:v>57511</c:v>
                </c:pt>
                <c:pt idx="238">
                  <c:v>58090</c:v>
                </c:pt>
                <c:pt idx="239">
                  <c:v>58960</c:v>
                </c:pt>
                <c:pt idx="240">
                  <c:v>56221</c:v>
                </c:pt>
                <c:pt idx="241">
                  <c:v>55490</c:v>
                </c:pt>
                <c:pt idx="242">
                  <c:v>54182</c:v>
                </c:pt>
                <c:pt idx="243">
                  <c:v>55410</c:v>
                </c:pt>
                <c:pt idx="244">
                  <c:v>48229</c:v>
                </c:pt>
                <c:pt idx="245">
                  <c:v>51341</c:v>
                </c:pt>
                <c:pt idx="246">
                  <c:v>50233</c:v>
                </c:pt>
                <c:pt idx="247">
                  <c:v>53035</c:v>
                </c:pt>
                <c:pt idx="248">
                  <c:v>54065</c:v>
                </c:pt>
                <c:pt idx="249">
                  <c:v>51485</c:v>
                </c:pt>
                <c:pt idx="250">
                  <c:v>53374</c:v>
                </c:pt>
                <c:pt idx="251">
                  <c:v>49172</c:v>
                </c:pt>
                <c:pt idx="252">
                  <c:v>52446</c:v>
                </c:pt>
                <c:pt idx="253">
                  <c:v>56887</c:v>
                </c:pt>
                <c:pt idx="254">
                  <c:v>56079</c:v>
                </c:pt>
                <c:pt idx="255">
                  <c:v>57455</c:v>
                </c:pt>
                <c:pt idx="256">
                  <c:v>52008</c:v>
                </c:pt>
                <c:pt idx="257">
                  <c:v>55963</c:v>
                </c:pt>
                <c:pt idx="258">
                  <c:v>54972</c:v>
                </c:pt>
                <c:pt idx="259">
                  <c:v>51846</c:v>
                </c:pt>
                <c:pt idx="260">
                  <c:v>56203</c:v>
                </c:pt>
                <c:pt idx="261">
                  <c:v>55344</c:v>
                </c:pt>
                <c:pt idx="262">
                  <c:v>56763</c:v>
                </c:pt>
                <c:pt idx="263">
                  <c:v>56448</c:v>
                </c:pt>
                <c:pt idx="264">
                  <c:v>54797</c:v>
                </c:pt>
                <c:pt idx="265">
                  <c:v>56480</c:v>
                </c:pt>
                <c:pt idx="266">
                  <c:v>54729</c:v>
                </c:pt>
                <c:pt idx="267">
                  <c:v>58145</c:v>
                </c:pt>
                <c:pt idx="268">
                  <c:v>52285</c:v>
                </c:pt>
                <c:pt idx="269">
                  <c:v>55254</c:v>
                </c:pt>
                <c:pt idx="270">
                  <c:v>58162</c:v>
                </c:pt>
                <c:pt idx="271">
                  <c:v>57443</c:v>
                </c:pt>
                <c:pt idx="272">
                  <c:v>59280</c:v>
                </c:pt>
                <c:pt idx="273">
                  <c:v>56153</c:v>
                </c:pt>
                <c:pt idx="274">
                  <c:v>57598</c:v>
                </c:pt>
                <c:pt idx="275">
                  <c:v>56710</c:v>
                </c:pt>
                <c:pt idx="276">
                  <c:v>54980</c:v>
                </c:pt>
                <c:pt idx="277">
                  <c:v>55998</c:v>
                </c:pt>
                <c:pt idx="278">
                  <c:v>55339</c:v>
                </c:pt>
                <c:pt idx="279">
                  <c:v>56241</c:v>
                </c:pt>
                <c:pt idx="280">
                  <c:v>48728</c:v>
                </c:pt>
                <c:pt idx="281">
                  <c:v>53188</c:v>
                </c:pt>
                <c:pt idx="282">
                  <c:v>52406</c:v>
                </c:pt>
                <c:pt idx="283">
                  <c:v>53896</c:v>
                </c:pt>
                <c:pt idx="284">
                  <c:v>54467</c:v>
                </c:pt>
                <c:pt idx="285">
                  <c:v>52706</c:v>
                </c:pt>
                <c:pt idx="286">
                  <c:v>53622</c:v>
                </c:pt>
                <c:pt idx="287">
                  <c:v>54285</c:v>
                </c:pt>
                <c:pt idx="288">
                  <c:v>52185</c:v>
                </c:pt>
                <c:pt idx="289">
                  <c:v>55503</c:v>
                </c:pt>
                <c:pt idx="290">
                  <c:v>53815</c:v>
                </c:pt>
                <c:pt idx="291">
                  <c:v>55060</c:v>
                </c:pt>
                <c:pt idx="292">
                  <c:v>49853</c:v>
                </c:pt>
                <c:pt idx="293">
                  <c:v>55401</c:v>
                </c:pt>
                <c:pt idx="294">
                  <c:v>56022</c:v>
                </c:pt>
                <c:pt idx="295">
                  <c:v>54451</c:v>
                </c:pt>
                <c:pt idx="296">
                  <c:v>54198</c:v>
                </c:pt>
                <c:pt idx="297">
                  <c:v>53750</c:v>
                </c:pt>
                <c:pt idx="298">
                  <c:v>54568</c:v>
                </c:pt>
                <c:pt idx="299">
                  <c:v>54331</c:v>
                </c:pt>
                <c:pt idx="300">
                  <c:v>51982</c:v>
                </c:pt>
                <c:pt idx="301">
                  <c:v>53028</c:v>
                </c:pt>
                <c:pt idx="302">
                  <c:v>50362</c:v>
                </c:pt>
                <c:pt idx="303">
                  <c:v>51699</c:v>
                </c:pt>
                <c:pt idx="304">
                  <c:v>45730</c:v>
                </c:pt>
                <c:pt idx="305">
                  <c:v>50079</c:v>
                </c:pt>
                <c:pt idx="306">
                  <c:v>48964</c:v>
                </c:pt>
                <c:pt idx="307">
                  <c:v>50085</c:v>
                </c:pt>
                <c:pt idx="308">
                  <c:v>54818</c:v>
                </c:pt>
                <c:pt idx="309">
                  <c:v>51969</c:v>
                </c:pt>
                <c:pt idx="310">
                  <c:v>54156</c:v>
                </c:pt>
                <c:pt idx="311">
                  <c:v>53974</c:v>
                </c:pt>
                <c:pt idx="312">
                  <c:v>52599</c:v>
                </c:pt>
                <c:pt idx="313">
                  <c:v>53698</c:v>
                </c:pt>
                <c:pt idx="314">
                  <c:v>54062</c:v>
                </c:pt>
                <c:pt idx="315">
                  <c:v>55598</c:v>
                </c:pt>
                <c:pt idx="316">
                  <c:v>49747</c:v>
                </c:pt>
                <c:pt idx="317">
                  <c:v>53848</c:v>
                </c:pt>
                <c:pt idx="318">
                  <c:v>54068</c:v>
                </c:pt>
                <c:pt idx="319">
                  <c:v>52618</c:v>
                </c:pt>
                <c:pt idx="320">
                  <c:v>53383</c:v>
                </c:pt>
                <c:pt idx="321">
                  <c:v>49800</c:v>
                </c:pt>
                <c:pt idx="322">
                  <c:v>50766</c:v>
                </c:pt>
                <c:pt idx="323">
                  <c:v>52161</c:v>
                </c:pt>
                <c:pt idx="324">
                  <c:v>51044</c:v>
                </c:pt>
                <c:pt idx="325">
                  <c:v>52536</c:v>
                </c:pt>
                <c:pt idx="326">
                  <c:v>50783</c:v>
                </c:pt>
                <c:pt idx="327">
                  <c:v>52507</c:v>
                </c:pt>
                <c:pt idx="328">
                  <c:v>49175</c:v>
                </c:pt>
                <c:pt idx="329">
                  <c:v>52337</c:v>
                </c:pt>
                <c:pt idx="330">
                  <c:v>52278</c:v>
                </c:pt>
                <c:pt idx="331">
                  <c:v>50921</c:v>
                </c:pt>
                <c:pt idx="332">
                  <c:v>52264</c:v>
                </c:pt>
                <c:pt idx="333">
                  <c:v>48687</c:v>
                </c:pt>
                <c:pt idx="334">
                  <c:v>50434</c:v>
                </c:pt>
                <c:pt idx="335">
                  <c:v>50272</c:v>
                </c:pt>
                <c:pt idx="336">
                  <c:v>48821</c:v>
                </c:pt>
                <c:pt idx="337">
                  <c:v>51354</c:v>
                </c:pt>
                <c:pt idx="338">
                  <c:v>49936</c:v>
                </c:pt>
                <c:pt idx="339">
                  <c:v>52185</c:v>
                </c:pt>
                <c:pt idx="340">
                  <c:v>47462</c:v>
                </c:pt>
                <c:pt idx="341">
                  <c:v>51044</c:v>
                </c:pt>
                <c:pt idx="342">
                  <c:v>49716</c:v>
                </c:pt>
                <c:pt idx="343">
                  <c:v>50709</c:v>
                </c:pt>
                <c:pt idx="344">
                  <c:v>51691</c:v>
                </c:pt>
                <c:pt idx="345">
                  <c:v>47908</c:v>
                </c:pt>
                <c:pt idx="346">
                  <c:v>48816</c:v>
                </c:pt>
                <c:pt idx="347">
                  <c:v>46011</c:v>
                </c:pt>
                <c:pt idx="348">
                  <c:v>43741</c:v>
                </c:pt>
                <c:pt idx="349">
                  <c:v>46573</c:v>
                </c:pt>
                <c:pt idx="350">
                  <c:v>44777</c:v>
                </c:pt>
                <c:pt idx="351">
                  <c:v>47318</c:v>
                </c:pt>
                <c:pt idx="352">
                  <c:v>43966</c:v>
                </c:pt>
                <c:pt idx="353">
                  <c:v>47773</c:v>
                </c:pt>
                <c:pt idx="354">
                  <c:v>41625</c:v>
                </c:pt>
                <c:pt idx="355">
                  <c:v>44485</c:v>
                </c:pt>
                <c:pt idx="356">
                  <c:v>45816</c:v>
                </c:pt>
                <c:pt idx="357">
                  <c:v>44410</c:v>
                </c:pt>
                <c:pt idx="358">
                  <c:v>46612</c:v>
                </c:pt>
                <c:pt idx="359">
                  <c:v>47786</c:v>
                </c:pt>
                <c:pt idx="360">
                  <c:v>45207</c:v>
                </c:pt>
                <c:pt idx="361">
                  <c:v>50219</c:v>
                </c:pt>
                <c:pt idx="362">
                  <c:v>50221</c:v>
                </c:pt>
                <c:pt idx="363">
                  <c:v>51152</c:v>
                </c:pt>
                <c:pt idx="364">
                  <c:v>44995</c:v>
                </c:pt>
                <c:pt idx="365">
                  <c:v>51597</c:v>
                </c:pt>
                <c:pt idx="366">
                  <c:v>50539</c:v>
                </c:pt>
                <c:pt idx="367">
                  <c:v>49881</c:v>
                </c:pt>
                <c:pt idx="368">
                  <c:v>51371</c:v>
                </c:pt>
                <c:pt idx="369">
                  <c:v>48522</c:v>
                </c:pt>
                <c:pt idx="370">
                  <c:v>49977</c:v>
                </c:pt>
                <c:pt idx="371">
                  <c:v>50054</c:v>
                </c:pt>
                <c:pt idx="372">
                  <c:v>48345</c:v>
                </c:pt>
                <c:pt idx="373">
                  <c:v>50324</c:v>
                </c:pt>
                <c:pt idx="374">
                  <c:v>48408</c:v>
                </c:pt>
                <c:pt idx="375">
                  <c:v>50615</c:v>
                </c:pt>
                <c:pt idx="376">
                  <c:v>46432</c:v>
                </c:pt>
                <c:pt idx="377">
                  <c:v>48815</c:v>
                </c:pt>
                <c:pt idx="378">
                  <c:v>50116</c:v>
                </c:pt>
                <c:pt idx="379">
                  <c:v>48967</c:v>
                </c:pt>
                <c:pt idx="380">
                  <c:v>49549</c:v>
                </c:pt>
                <c:pt idx="381">
                  <c:v>47320</c:v>
                </c:pt>
                <c:pt idx="382">
                  <c:v>48577</c:v>
                </c:pt>
                <c:pt idx="383">
                  <c:v>48919</c:v>
                </c:pt>
                <c:pt idx="384">
                  <c:v>47221</c:v>
                </c:pt>
                <c:pt idx="385">
                  <c:v>49014</c:v>
                </c:pt>
                <c:pt idx="386">
                  <c:v>47557</c:v>
                </c:pt>
                <c:pt idx="387">
                  <c:v>49386</c:v>
                </c:pt>
                <c:pt idx="388">
                  <c:v>45177</c:v>
                </c:pt>
                <c:pt idx="389">
                  <c:v>48911</c:v>
                </c:pt>
                <c:pt idx="390">
                  <c:v>48546</c:v>
                </c:pt>
                <c:pt idx="391">
                  <c:v>46965</c:v>
                </c:pt>
                <c:pt idx="392">
                  <c:v>45653</c:v>
                </c:pt>
                <c:pt idx="393">
                  <c:v>43922</c:v>
                </c:pt>
                <c:pt idx="394">
                  <c:v>44659</c:v>
                </c:pt>
                <c:pt idx="395">
                  <c:v>46597</c:v>
                </c:pt>
                <c:pt idx="396">
                  <c:v>44988</c:v>
                </c:pt>
                <c:pt idx="397">
                  <c:v>47684</c:v>
                </c:pt>
                <c:pt idx="398">
                  <c:v>45548</c:v>
                </c:pt>
                <c:pt idx="399">
                  <c:v>49598</c:v>
                </c:pt>
                <c:pt idx="400">
                  <c:v>47362</c:v>
                </c:pt>
                <c:pt idx="401">
                  <c:v>52879</c:v>
                </c:pt>
                <c:pt idx="402">
                  <c:v>51674</c:v>
                </c:pt>
                <c:pt idx="403">
                  <c:v>49356</c:v>
                </c:pt>
                <c:pt idx="404">
                  <c:v>49444</c:v>
                </c:pt>
                <c:pt idx="405">
                  <c:v>46806</c:v>
                </c:pt>
                <c:pt idx="406">
                  <c:v>48920</c:v>
                </c:pt>
                <c:pt idx="407">
                  <c:v>48127</c:v>
                </c:pt>
                <c:pt idx="408">
                  <c:v>47528</c:v>
                </c:pt>
                <c:pt idx="409">
                  <c:v>48962</c:v>
                </c:pt>
                <c:pt idx="410">
                  <c:v>47020</c:v>
                </c:pt>
                <c:pt idx="411">
                  <c:v>49202</c:v>
                </c:pt>
                <c:pt idx="412">
                  <c:v>45114</c:v>
                </c:pt>
                <c:pt idx="413">
                  <c:v>50053</c:v>
                </c:pt>
                <c:pt idx="414">
                  <c:v>51029</c:v>
                </c:pt>
                <c:pt idx="415">
                  <c:v>50236</c:v>
                </c:pt>
                <c:pt idx="416">
                  <c:v>51009</c:v>
                </c:pt>
                <c:pt idx="417">
                  <c:v>49679</c:v>
                </c:pt>
                <c:pt idx="418">
                  <c:v>50628</c:v>
                </c:pt>
                <c:pt idx="419">
                  <c:v>50530</c:v>
                </c:pt>
                <c:pt idx="420">
                  <c:v>48279</c:v>
                </c:pt>
                <c:pt idx="421">
                  <c:v>49925</c:v>
                </c:pt>
                <c:pt idx="422">
                  <c:v>48460</c:v>
                </c:pt>
                <c:pt idx="423">
                  <c:v>49452</c:v>
                </c:pt>
                <c:pt idx="424">
                  <c:v>47318</c:v>
                </c:pt>
                <c:pt idx="425">
                  <c:v>48607</c:v>
                </c:pt>
                <c:pt idx="426">
                  <c:v>47655</c:v>
                </c:pt>
                <c:pt idx="427">
                  <c:v>48900</c:v>
                </c:pt>
                <c:pt idx="428">
                  <c:v>49377</c:v>
                </c:pt>
                <c:pt idx="429">
                  <c:v>47695</c:v>
                </c:pt>
                <c:pt idx="430">
                  <c:v>47907</c:v>
                </c:pt>
                <c:pt idx="431">
                  <c:v>47357</c:v>
                </c:pt>
                <c:pt idx="432">
                  <c:v>45307</c:v>
                </c:pt>
                <c:pt idx="433">
                  <c:v>45980</c:v>
                </c:pt>
                <c:pt idx="434">
                  <c:v>44752</c:v>
                </c:pt>
                <c:pt idx="435">
                  <c:v>47306</c:v>
                </c:pt>
                <c:pt idx="436">
                  <c:v>43832</c:v>
                </c:pt>
                <c:pt idx="437">
                  <c:v>48631</c:v>
                </c:pt>
                <c:pt idx="438">
                  <c:v>50133</c:v>
                </c:pt>
                <c:pt idx="439">
                  <c:v>47951</c:v>
                </c:pt>
                <c:pt idx="440">
                  <c:v>47163</c:v>
                </c:pt>
                <c:pt idx="441">
                  <c:v>45307</c:v>
                </c:pt>
                <c:pt idx="442">
                  <c:v>46865</c:v>
                </c:pt>
                <c:pt idx="443">
                  <c:v>46557</c:v>
                </c:pt>
                <c:pt idx="444">
                  <c:v>44956</c:v>
                </c:pt>
                <c:pt idx="445">
                  <c:v>46685</c:v>
                </c:pt>
                <c:pt idx="446">
                  <c:v>45944</c:v>
                </c:pt>
                <c:pt idx="447">
                  <c:v>48334</c:v>
                </c:pt>
                <c:pt idx="448">
                  <c:v>43460</c:v>
                </c:pt>
                <c:pt idx="449">
                  <c:v>48553</c:v>
                </c:pt>
                <c:pt idx="450">
                  <c:v>48918</c:v>
                </c:pt>
                <c:pt idx="451">
                  <c:v>48570</c:v>
                </c:pt>
                <c:pt idx="452">
                  <c:v>49102</c:v>
                </c:pt>
                <c:pt idx="453">
                  <c:v>47909</c:v>
                </c:pt>
                <c:pt idx="454">
                  <c:v>49500</c:v>
                </c:pt>
                <c:pt idx="455">
                  <c:v>47459</c:v>
                </c:pt>
                <c:pt idx="456">
                  <c:v>47304</c:v>
                </c:pt>
                <c:pt idx="457">
                  <c:v>48874</c:v>
                </c:pt>
                <c:pt idx="458">
                  <c:v>47443</c:v>
                </c:pt>
                <c:pt idx="459">
                  <c:v>49488</c:v>
                </c:pt>
                <c:pt idx="460">
                  <c:v>45546</c:v>
                </c:pt>
                <c:pt idx="461">
                  <c:v>50416</c:v>
                </c:pt>
              </c:numCache>
            </c:numRef>
          </c:val>
          <c:smooth val="0"/>
          <c:extLst>
            <c:ext xmlns:c16="http://schemas.microsoft.com/office/drawing/2014/chart" uri="{C3380CC4-5D6E-409C-BE32-E72D297353CC}">
              <c16:uniqueId val="{00000000-5042-4AD4-B61E-C418A551EFD6}"/>
            </c:ext>
          </c:extLst>
        </c:ser>
        <c:dLbls>
          <c:showLegendKey val="0"/>
          <c:showVal val="0"/>
          <c:showCatName val="0"/>
          <c:showSerName val="0"/>
          <c:showPercent val="0"/>
          <c:showBubbleSize val="0"/>
        </c:dLbls>
        <c:smooth val="0"/>
        <c:axId val="426955024"/>
        <c:axId val="426955352"/>
      </c:lineChart>
      <c:dateAx>
        <c:axId val="426955024"/>
        <c:scaling>
          <c:orientation val="minMax"/>
          <c:max val="43831"/>
          <c:min val="29221"/>
        </c:scaling>
        <c:delete val="0"/>
        <c:axPos val="b"/>
        <c:majorGridlines>
          <c:spPr>
            <a:ln w="9525" cap="flat" cmpd="sng" algn="ctr">
              <a:no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6955352"/>
        <c:crosses val="autoZero"/>
        <c:auto val="1"/>
        <c:lblOffset val="100"/>
        <c:baseTimeUnit val="months"/>
        <c:majorUnit val="120"/>
        <c:majorTimeUnit val="months"/>
      </c:dateAx>
      <c:valAx>
        <c:axId val="42695535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6955024"/>
        <c:crosses val="autoZero"/>
        <c:crossBetween val="between"/>
        <c:majorUnit val="4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3467139645387"/>
          <c:y val="0.13575361117298704"/>
          <c:w val="0.64897235387982943"/>
          <c:h val="0.72957985308829598"/>
        </c:manualLayout>
      </c:layout>
      <c:lineChart>
        <c:grouping val="standard"/>
        <c:varyColors val="0"/>
        <c:ser>
          <c:idx val="4"/>
          <c:order val="0"/>
          <c:tx>
            <c:strRef>
              <c:f>'Port-level Exports (57)'!$B$36</c:f>
              <c:strCache>
                <c:ptCount val="1"/>
                <c:pt idx="0">
                  <c:v>PE</c:v>
                </c:pt>
              </c:strCache>
            </c:strRef>
          </c:tx>
          <c:spPr>
            <a:ln>
              <a:solidFill>
                <a:srgbClr val="FF0000"/>
              </a:solidFill>
            </a:ln>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(57)'!$I$36:$BK$36</c:f>
              <c:numCache>
                <c:formatCode>#,##0</c:formatCode>
                <c:ptCount val="55"/>
                <c:pt idx="0">
                  <c:v>162123.408</c:v>
                </c:pt>
                <c:pt idx="1">
                  <c:v>177826.39600000001</c:v>
                </c:pt>
                <c:pt idx="2">
                  <c:v>261973.514</c:v>
                </c:pt>
                <c:pt idx="3">
                  <c:v>262189.88199999998</c:v>
                </c:pt>
                <c:pt idx="4">
                  <c:v>299427.95</c:v>
                </c:pt>
                <c:pt idx="5">
                  <c:v>275723.43800000002</c:v>
                </c:pt>
                <c:pt idx="6">
                  <c:v>268096.90299999999</c:v>
                </c:pt>
                <c:pt idx="7">
                  <c:v>250167.57699999999</c:v>
                </c:pt>
                <c:pt idx="8">
                  <c:v>275335.652</c:v>
                </c:pt>
                <c:pt idx="9">
                  <c:v>285382.43699999998</c:v>
                </c:pt>
                <c:pt idx="10">
                  <c:v>298104.31199999998</c:v>
                </c:pt>
                <c:pt idx="11">
                  <c:v>290967.40399999998</c:v>
                </c:pt>
                <c:pt idx="12">
                  <c:v>265265.859</c:v>
                </c:pt>
                <c:pt idx="13">
                  <c:v>299013.60700000002</c:v>
                </c:pt>
                <c:pt idx="14">
                  <c:v>341831.516</c:v>
                </c:pt>
                <c:pt idx="15">
                  <c:v>337342.96100000001</c:v>
                </c:pt>
                <c:pt idx="16">
                  <c:v>310673.554</c:v>
                </c:pt>
                <c:pt idx="17">
                  <c:v>244219.742</c:v>
                </c:pt>
                <c:pt idx="18">
                  <c:v>258929.598</c:v>
                </c:pt>
                <c:pt idx="19">
                  <c:v>259240.83300000001</c:v>
                </c:pt>
                <c:pt idx="20">
                  <c:v>230766.40400000001</c:v>
                </c:pt>
                <c:pt idx="21">
                  <c:v>232648.63699999999</c:v>
                </c:pt>
                <c:pt idx="22">
                  <c:v>222693.93</c:v>
                </c:pt>
                <c:pt idx="23">
                  <c:v>283005.53499999997</c:v>
                </c:pt>
                <c:pt idx="24">
                  <c:v>321916.82900000003</c:v>
                </c:pt>
                <c:pt idx="25">
                  <c:v>343421.10100000002</c:v>
                </c:pt>
                <c:pt idx="26">
                  <c:v>348332.77500000002</c:v>
                </c:pt>
                <c:pt idx="27">
                  <c:v>264256.995</c:v>
                </c:pt>
                <c:pt idx="28">
                  <c:v>254927.89199999999</c:v>
                </c:pt>
                <c:pt idx="29">
                  <c:v>249519.33</c:v>
                </c:pt>
                <c:pt idx="30">
                  <c:v>254933.283</c:v>
                </c:pt>
                <c:pt idx="31">
                  <c:v>236691.52600000001</c:v>
                </c:pt>
                <c:pt idx="32">
                  <c:v>225122.128</c:v>
                </c:pt>
                <c:pt idx="33">
                  <c:v>252491.55100000001</c:v>
                </c:pt>
                <c:pt idx="34">
                  <c:v>235997.96900000001</c:v>
                </c:pt>
                <c:pt idx="35">
                  <c:v>303271.45699999999</c:v>
                </c:pt>
                <c:pt idx="36">
                  <c:v>309680.36900000001</c:v>
                </c:pt>
                <c:pt idx="37">
                  <c:v>356062.59899999999</c:v>
                </c:pt>
                <c:pt idx="38">
                  <c:v>371412.51799999998</c:v>
                </c:pt>
                <c:pt idx="39">
                  <c:v>359790.55599999998</c:v>
                </c:pt>
                <c:pt idx="40">
                  <c:v>367155.31699999998</c:v>
                </c:pt>
                <c:pt idx="41">
                  <c:v>415849.13099999999</c:v>
                </c:pt>
                <c:pt idx="42">
                  <c:v>423990.891</c:v>
                </c:pt>
                <c:pt idx="43">
                  <c:v>426945.23300000001</c:v>
                </c:pt>
                <c:pt idx="44">
                  <c:v>472431.74699999997</c:v>
                </c:pt>
                <c:pt idx="45">
                  <c:v>525930.33499999996</c:v>
                </c:pt>
                <c:pt idx="46">
                  <c:v>469203.83500000002</c:v>
                </c:pt>
                <c:pt idx="47">
                  <c:v>504547.93300000002</c:v>
                </c:pt>
                <c:pt idx="48">
                  <c:v>536407.10800000001</c:v>
                </c:pt>
                <c:pt idx="49">
                  <c:v>533785.07400000002</c:v>
                </c:pt>
                <c:pt idx="50">
                  <c:v>608445.87</c:v>
                </c:pt>
                <c:pt idx="51">
                  <c:v>636513.77899999998</c:v>
                </c:pt>
                <c:pt idx="52">
                  <c:v>651380.40899999999</c:v>
                </c:pt>
                <c:pt idx="53">
                  <c:v>657225.22400000005</c:v>
                </c:pt>
                <c:pt idx="54">
                  <c:v>650631.19200000004</c:v>
                </c:pt>
              </c:numCache>
            </c:numRef>
          </c:val>
          <c:smooth val="0"/>
          <c:extLst>
            <c:ext xmlns:c16="http://schemas.microsoft.com/office/drawing/2014/chart" uri="{C3380CC4-5D6E-409C-BE32-E72D297353CC}">
              <c16:uniqueId val="{00000000-36A4-40A1-884E-8126151A086A}"/>
            </c:ext>
          </c:extLst>
        </c:ser>
        <c:ser>
          <c:idx val="5"/>
          <c:order val="1"/>
          <c:tx>
            <c:strRef>
              <c:f>'Port-level Exports (57)'!$B$37</c:f>
              <c:strCache>
                <c:ptCount val="1"/>
                <c:pt idx="0">
                  <c:v>PVC</c:v>
                </c:pt>
              </c:strCache>
            </c:strRef>
          </c:tx>
          <c:spPr>
            <a:ln>
              <a:solidFill>
                <a:srgbClr val="00B050"/>
              </a:solidFill>
            </a:ln>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(57)'!$I$37:$BK$37</c:f>
              <c:numCache>
                <c:formatCode>#,##0</c:formatCode>
                <c:ptCount val="55"/>
                <c:pt idx="0">
                  <c:v>185732.764</c:v>
                </c:pt>
                <c:pt idx="1">
                  <c:v>129387.27800000001</c:v>
                </c:pt>
                <c:pt idx="2">
                  <c:v>147537.92000000001</c:v>
                </c:pt>
                <c:pt idx="3">
                  <c:v>147493.81299999999</c:v>
                </c:pt>
                <c:pt idx="4">
                  <c:v>185120.155</c:v>
                </c:pt>
                <c:pt idx="5">
                  <c:v>204811.18100000001</c:v>
                </c:pt>
                <c:pt idx="6">
                  <c:v>231023.639</c:v>
                </c:pt>
                <c:pt idx="7">
                  <c:v>203550.02600000001</c:v>
                </c:pt>
                <c:pt idx="8">
                  <c:v>180738.10399999999</c:v>
                </c:pt>
                <c:pt idx="9">
                  <c:v>148676.15</c:v>
                </c:pt>
                <c:pt idx="10">
                  <c:v>163144.65299999999</c:v>
                </c:pt>
                <c:pt idx="11">
                  <c:v>197881.55600000001</c:v>
                </c:pt>
                <c:pt idx="12">
                  <c:v>195756.80499999999</c:v>
                </c:pt>
                <c:pt idx="13">
                  <c:v>194512.101</c:v>
                </c:pt>
                <c:pt idx="14">
                  <c:v>203607.38399999999</c:v>
                </c:pt>
                <c:pt idx="15">
                  <c:v>219446.25099999999</c:v>
                </c:pt>
                <c:pt idx="16">
                  <c:v>218615.05499999999</c:v>
                </c:pt>
                <c:pt idx="17">
                  <c:v>189730.57399999999</c:v>
                </c:pt>
                <c:pt idx="18">
                  <c:v>180663.21</c:v>
                </c:pt>
                <c:pt idx="19">
                  <c:v>168393.72099999999</c:v>
                </c:pt>
                <c:pt idx="20">
                  <c:v>193065.492</c:v>
                </c:pt>
                <c:pt idx="21">
                  <c:v>155233.698</c:v>
                </c:pt>
                <c:pt idx="22">
                  <c:v>158435.88800000001</c:v>
                </c:pt>
                <c:pt idx="23">
                  <c:v>186557.96599999999</c:v>
                </c:pt>
                <c:pt idx="24">
                  <c:v>202649.99799999999</c:v>
                </c:pt>
                <c:pt idx="25">
                  <c:v>183663.71799999999</c:v>
                </c:pt>
                <c:pt idx="26">
                  <c:v>211363.44699999999</c:v>
                </c:pt>
                <c:pt idx="27">
                  <c:v>179087.18400000001</c:v>
                </c:pt>
                <c:pt idx="28">
                  <c:v>162544.951</c:v>
                </c:pt>
                <c:pt idx="29">
                  <c:v>174724.296</c:v>
                </c:pt>
                <c:pt idx="30">
                  <c:v>183685.978</c:v>
                </c:pt>
                <c:pt idx="31">
                  <c:v>171463.23</c:v>
                </c:pt>
                <c:pt idx="32">
                  <c:v>163274.826</c:v>
                </c:pt>
                <c:pt idx="33">
                  <c:v>185507.492</c:v>
                </c:pt>
                <c:pt idx="34">
                  <c:v>166449.17499999999</c:v>
                </c:pt>
                <c:pt idx="35">
                  <c:v>214639.46100000001</c:v>
                </c:pt>
                <c:pt idx="36">
                  <c:v>194992.51800000001</c:v>
                </c:pt>
                <c:pt idx="37">
                  <c:v>188956.372</c:v>
                </c:pt>
                <c:pt idx="38">
                  <c:v>225406.818</c:v>
                </c:pt>
                <c:pt idx="39">
                  <c:v>205095.37599999999</c:v>
                </c:pt>
                <c:pt idx="40">
                  <c:v>242261.42199999999</c:v>
                </c:pt>
                <c:pt idx="41">
                  <c:v>205852.465</c:v>
                </c:pt>
                <c:pt idx="42">
                  <c:v>185063.67199999999</c:v>
                </c:pt>
                <c:pt idx="43">
                  <c:v>191902.38800000001</c:v>
                </c:pt>
                <c:pt idx="44">
                  <c:v>185899.61600000001</c:v>
                </c:pt>
                <c:pt idx="45">
                  <c:v>203774.33499999999</c:v>
                </c:pt>
                <c:pt idx="46">
                  <c:v>174432.83600000001</c:v>
                </c:pt>
                <c:pt idx="47">
                  <c:v>187428.766</c:v>
                </c:pt>
                <c:pt idx="48">
                  <c:v>210674.73800000001</c:v>
                </c:pt>
                <c:pt idx="49">
                  <c:v>193269.70600000001</c:v>
                </c:pt>
                <c:pt idx="50">
                  <c:v>239001.807</c:v>
                </c:pt>
                <c:pt idx="51">
                  <c:v>215333.54199999999</c:v>
                </c:pt>
                <c:pt idx="52">
                  <c:v>227879.155</c:v>
                </c:pt>
                <c:pt idx="53">
                  <c:v>226211.85800000001</c:v>
                </c:pt>
                <c:pt idx="54">
                  <c:v>175423.84099999999</c:v>
                </c:pt>
              </c:numCache>
            </c:numRef>
          </c:val>
          <c:smooth val="0"/>
          <c:extLst>
            <c:ext xmlns:c16="http://schemas.microsoft.com/office/drawing/2014/chart" uri="{C3380CC4-5D6E-409C-BE32-E72D297353CC}">
              <c16:uniqueId val="{00000001-36A4-40A1-884E-8126151A086A}"/>
            </c:ext>
          </c:extLst>
        </c:ser>
        <c:ser>
          <c:idx val="6"/>
          <c:order val="2"/>
          <c:tx>
            <c:strRef>
              <c:f>'Port-level Exports (57)'!$B$38</c:f>
              <c:strCache>
                <c:ptCount val="1"/>
                <c:pt idx="0">
                  <c:v>PP</c:v>
                </c:pt>
              </c:strCache>
            </c:strRef>
          </c:tx>
          <c:spPr>
            <a:ln>
              <a:solidFill>
                <a:schemeClr val="bg1">
                  <a:lumMod val="50000"/>
                </a:schemeClr>
              </a:solidFill>
            </a:ln>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(57)'!$I$38:$BK$38</c:f>
              <c:numCache>
                <c:formatCode>#,##0</c:formatCode>
                <c:ptCount val="55"/>
                <c:pt idx="0">
                  <c:v>34811.591</c:v>
                </c:pt>
                <c:pt idx="1">
                  <c:v>30250.623</c:v>
                </c:pt>
                <c:pt idx="2">
                  <c:v>46084.92</c:v>
                </c:pt>
                <c:pt idx="3">
                  <c:v>49883.233999999997</c:v>
                </c:pt>
                <c:pt idx="4">
                  <c:v>46648.603000000003</c:v>
                </c:pt>
                <c:pt idx="5">
                  <c:v>43939.343999999997</c:v>
                </c:pt>
                <c:pt idx="6">
                  <c:v>44509.463000000003</c:v>
                </c:pt>
                <c:pt idx="7">
                  <c:v>37176.788</c:v>
                </c:pt>
                <c:pt idx="8">
                  <c:v>34682.025000000001</c:v>
                </c:pt>
                <c:pt idx="9">
                  <c:v>29278.420999999998</c:v>
                </c:pt>
                <c:pt idx="10">
                  <c:v>24481.727999999999</c:v>
                </c:pt>
                <c:pt idx="11">
                  <c:v>31164.226999999999</c:v>
                </c:pt>
                <c:pt idx="12">
                  <c:v>25680.534</c:v>
                </c:pt>
                <c:pt idx="13">
                  <c:v>27298.431</c:v>
                </c:pt>
                <c:pt idx="14">
                  <c:v>39085.945</c:v>
                </c:pt>
                <c:pt idx="15">
                  <c:v>29359.321</c:v>
                </c:pt>
                <c:pt idx="16">
                  <c:v>37411.713000000003</c:v>
                </c:pt>
                <c:pt idx="17">
                  <c:v>39812.216999999997</c:v>
                </c:pt>
                <c:pt idx="18">
                  <c:v>42370.883999999998</c:v>
                </c:pt>
                <c:pt idx="19">
                  <c:v>58301.608</c:v>
                </c:pt>
                <c:pt idx="20">
                  <c:v>60453.523999999998</c:v>
                </c:pt>
                <c:pt idx="21">
                  <c:v>50378.972000000002</c:v>
                </c:pt>
                <c:pt idx="22">
                  <c:v>44101.275999999998</c:v>
                </c:pt>
                <c:pt idx="23">
                  <c:v>77186.192999999999</c:v>
                </c:pt>
                <c:pt idx="24">
                  <c:v>98576.854999999996</c:v>
                </c:pt>
                <c:pt idx="25">
                  <c:v>76062.649000000005</c:v>
                </c:pt>
                <c:pt idx="26">
                  <c:v>74952.641000000003</c:v>
                </c:pt>
                <c:pt idx="27">
                  <c:v>39853.025000000001</c:v>
                </c:pt>
                <c:pt idx="28">
                  <c:v>40148.19</c:v>
                </c:pt>
                <c:pt idx="29">
                  <c:v>39394.550999999999</c:v>
                </c:pt>
                <c:pt idx="30">
                  <c:v>42964.468999999997</c:v>
                </c:pt>
                <c:pt idx="31">
                  <c:v>36730.864999999998</c:v>
                </c:pt>
                <c:pt idx="32">
                  <c:v>41502.385999999999</c:v>
                </c:pt>
                <c:pt idx="33">
                  <c:v>39949.807000000001</c:v>
                </c:pt>
                <c:pt idx="34">
                  <c:v>33426.517999999996</c:v>
                </c:pt>
                <c:pt idx="35">
                  <c:v>33036.945</c:v>
                </c:pt>
                <c:pt idx="36">
                  <c:v>34719.377</c:v>
                </c:pt>
                <c:pt idx="37">
                  <c:v>44255.264000000003</c:v>
                </c:pt>
                <c:pt idx="38">
                  <c:v>46051.373</c:v>
                </c:pt>
                <c:pt idx="39">
                  <c:v>48342.673999999999</c:v>
                </c:pt>
                <c:pt idx="40">
                  <c:v>40430.614999999998</c:v>
                </c:pt>
                <c:pt idx="41">
                  <c:v>42834.834000000003</c:v>
                </c:pt>
                <c:pt idx="42">
                  <c:v>36336.360999999997</c:v>
                </c:pt>
                <c:pt idx="43">
                  <c:v>36538.786999999997</c:v>
                </c:pt>
                <c:pt idx="44">
                  <c:v>35791.966</c:v>
                </c:pt>
                <c:pt idx="45">
                  <c:v>33057.642</c:v>
                </c:pt>
                <c:pt idx="46">
                  <c:v>30695.418000000001</c:v>
                </c:pt>
                <c:pt idx="47">
                  <c:v>36825.741000000002</c:v>
                </c:pt>
                <c:pt idx="48">
                  <c:v>45066.330999999998</c:v>
                </c:pt>
                <c:pt idx="49">
                  <c:v>43133.194000000003</c:v>
                </c:pt>
                <c:pt idx="50">
                  <c:v>54321.375</c:v>
                </c:pt>
                <c:pt idx="51">
                  <c:v>63905.925000000003</c:v>
                </c:pt>
                <c:pt idx="52">
                  <c:v>70684.792000000001</c:v>
                </c:pt>
                <c:pt idx="53">
                  <c:v>58617.006999999998</c:v>
                </c:pt>
                <c:pt idx="54">
                  <c:v>50689.930999999997</c:v>
                </c:pt>
              </c:numCache>
            </c:numRef>
          </c:val>
          <c:smooth val="0"/>
          <c:extLst>
            <c:ext xmlns:c16="http://schemas.microsoft.com/office/drawing/2014/chart" uri="{C3380CC4-5D6E-409C-BE32-E72D297353CC}">
              <c16:uniqueId val="{00000002-36A4-40A1-884E-8126151A086A}"/>
            </c:ext>
          </c:extLst>
        </c:ser>
        <c:ser>
          <c:idx val="7"/>
          <c:order val="3"/>
          <c:tx>
            <c:strRef>
              <c:f>'Port-level Exports (57)'!$B$39</c:f>
              <c:strCache>
                <c:ptCount val="1"/>
                <c:pt idx="0">
                  <c:v>Others</c:v>
                </c:pt>
              </c:strCache>
            </c:strRef>
          </c:tx>
          <c:spPr>
            <a:ln>
              <a:solidFill>
                <a:schemeClr val="bg1">
                  <a:lumMod val="75000"/>
                </a:schemeClr>
              </a:solidFill>
            </a:ln>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(57)'!$I$39:$BK$39</c:f>
              <c:numCache>
                <c:formatCode>#,##0</c:formatCode>
                <c:ptCount val="55"/>
                <c:pt idx="0">
                  <c:v>274556.41700000002</c:v>
                </c:pt>
                <c:pt idx="1">
                  <c:v>265429.28600000002</c:v>
                </c:pt>
                <c:pt idx="2">
                  <c:v>280291.49300000002</c:v>
                </c:pt>
                <c:pt idx="3">
                  <c:v>288190.10499999998</c:v>
                </c:pt>
                <c:pt idx="4">
                  <c:v>282860.98</c:v>
                </c:pt>
                <c:pt idx="5">
                  <c:v>261283.83</c:v>
                </c:pt>
                <c:pt idx="6">
                  <c:v>281311.13400000002</c:v>
                </c:pt>
                <c:pt idx="7">
                  <c:v>260909.68599999999</c:v>
                </c:pt>
                <c:pt idx="8">
                  <c:v>260653.823</c:v>
                </c:pt>
                <c:pt idx="9">
                  <c:v>232634.07699999999</c:v>
                </c:pt>
                <c:pt idx="10">
                  <c:v>222971.073</c:v>
                </c:pt>
                <c:pt idx="11">
                  <c:v>251764.432</c:v>
                </c:pt>
                <c:pt idx="12">
                  <c:v>264967.57</c:v>
                </c:pt>
                <c:pt idx="13">
                  <c:v>267190.90899999999</c:v>
                </c:pt>
                <c:pt idx="14">
                  <c:v>282156.68199999997</c:v>
                </c:pt>
                <c:pt idx="15">
                  <c:v>280380.41800000001</c:v>
                </c:pt>
                <c:pt idx="16">
                  <c:v>272095.03700000001</c:v>
                </c:pt>
                <c:pt idx="17">
                  <c:v>242447.204</c:v>
                </c:pt>
                <c:pt idx="18">
                  <c:v>284863.94799999997</c:v>
                </c:pt>
                <c:pt idx="19">
                  <c:v>265340.99699999997</c:v>
                </c:pt>
                <c:pt idx="20">
                  <c:v>265529.64600000001</c:v>
                </c:pt>
                <c:pt idx="21">
                  <c:v>263416.29200000002</c:v>
                </c:pt>
                <c:pt idx="22">
                  <c:v>254280.49900000001</c:v>
                </c:pt>
                <c:pt idx="23">
                  <c:v>258429.28200000001</c:v>
                </c:pt>
                <c:pt idx="24">
                  <c:v>268630.93</c:v>
                </c:pt>
                <c:pt idx="25">
                  <c:v>271673.00199999998</c:v>
                </c:pt>
                <c:pt idx="26">
                  <c:v>298394.13</c:v>
                </c:pt>
                <c:pt idx="27">
                  <c:v>268949.576</c:v>
                </c:pt>
                <c:pt idx="28">
                  <c:v>266222.62699999998</c:v>
                </c:pt>
                <c:pt idx="29">
                  <c:v>248751.71799999999</c:v>
                </c:pt>
                <c:pt idx="30">
                  <c:v>249142.065</c:v>
                </c:pt>
                <c:pt idx="31">
                  <c:v>272582.57400000002</c:v>
                </c:pt>
                <c:pt idx="32">
                  <c:v>266300.12</c:v>
                </c:pt>
                <c:pt idx="33">
                  <c:v>272589.40600000002</c:v>
                </c:pt>
                <c:pt idx="34">
                  <c:v>242808.92499999999</c:v>
                </c:pt>
                <c:pt idx="35">
                  <c:v>275719.19</c:v>
                </c:pt>
                <c:pt idx="36">
                  <c:v>238717.17300000001</c:v>
                </c:pt>
                <c:pt idx="37">
                  <c:v>250722.079</c:v>
                </c:pt>
                <c:pt idx="38">
                  <c:v>286084.53899999999</c:v>
                </c:pt>
                <c:pt idx="39">
                  <c:v>268311.28100000002</c:v>
                </c:pt>
                <c:pt idx="40">
                  <c:v>298036.174</c:v>
                </c:pt>
                <c:pt idx="41">
                  <c:v>272672.114</c:v>
                </c:pt>
                <c:pt idx="42">
                  <c:v>278670.31400000001</c:v>
                </c:pt>
                <c:pt idx="43">
                  <c:v>274052.40600000002</c:v>
                </c:pt>
                <c:pt idx="44">
                  <c:v>251007.5</c:v>
                </c:pt>
                <c:pt idx="45">
                  <c:v>249939.12100000001</c:v>
                </c:pt>
                <c:pt idx="46">
                  <c:v>238590.01199999999</c:v>
                </c:pt>
                <c:pt idx="47">
                  <c:v>248296.416</c:v>
                </c:pt>
                <c:pt idx="48">
                  <c:v>268152.413</c:v>
                </c:pt>
                <c:pt idx="49">
                  <c:v>248566.27499999999</c:v>
                </c:pt>
                <c:pt idx="50">
                  <c:v>285818.82699999999</c:v>
                </c:pt>
                <c:pt idx="51">
                  <c:v>272303.027</c:v>
                </c:pt>
                <c:pt idx="52">
                  <c:v>264007.65500000003</c:v>
                </c:pt>
                <c:pt idx="53">
                  <c:v>274676.27</c:v>
                </c:pt>
                <c:pt idx="54">
                  <c:v>273652.41499999998</c:v>
                </c:pt>
              </c:numCache>
            </c:numRef>
          </c:val>
          <c:smooth val="0"/>
          <c:extLst>
            <c:ext xmlns:c16="http://schemas.microsoft.com/office/drawing/2014/chart" uri="{C3380CC4-5D6E-409C-BE32-E72D297353CC}">
              <c16:uniqueId val="{00000003-36A4-40A1-884E-8126151A086A}"/>
            </c:ext>
          </c:extLst>
        </c:ser>
        <c:ser>
          <c:idx val="0"/>
          <c:order val="4"/>
          <c:tx>
            <c:strRef>
              <c:f>'Port-level Exports (57)'!$B$36</c:f>
              <c:strCache>
                <c:ptCount val="1"/>
                <c:pt idx="0">
                  <c:v>PE</c:v>
                </c:pt>
              </c:strCache>
            </c:strRef>
          </c:tx>
          <c:spPr>
            <a:ln w="38100" cap="rnd">
              <a:solidFill>
                <a:srgbClr val="FF0000"/>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(57)'!$I$36:$BK$36</c:f>
              <c:numCache>
                <c:formatCode>#,##0</c:formatCode>
                <c:ptCount val="55"/>
                <c:pt idx="0">
                  <c:v>162123.408</c:v>
                </c:pt>
                <c:pt idx="1">
                  <c:v>177826.39600000001</c:v>
                </c:pt>
                <c:pt idx="2">
                  <c:v>261973.514</c:v>
                </c:pt>
                <c:pt idx="3">
                  <c:v>262189.88199999998</c:v>
                </c:pt>
                <c:pt idx="4">
                  <c:v>299427.95</c:v>
                </c:pt>
                <c:pt idx="5">
                  <c:v>275723.43800000002</c:v>
                </c:pt>
                <c:pt idx="6">
                  <c:v>268096.90299999999</c:v>
                </c:pt>
                <c:pt idx="7">
                  <c:v>250167.57699999999</c:v>
                </c:pt>
                <c:pt idx="8">
                  <c:v>275335.652</c:v>
                </c:pt>
                <c:pt idx="9">
                  <c:v>285382.43699999998</c:v>
                </c:pt>
                <c:pt idx="10">
                  <c:v>298104.31199999998</c:v>
                </c:pt>
                <c:pt idx="11">
                  <c:v>290967.40399999998</c:v>
                </c:pt>
                <c:pt idx="12">
                  <c:v>265265.859</c:v>
                </c:pt>
                <c:pt idx="13">
                  <c:v>299013.60700000002</c:v>
                </c:pt>
                <c:pt idx="14">
                  <c:v>341831.516</c:v>
                </c:pt>
                <c:pt idx="15">
                  <c:v>337342.96100000001</c:v>
                </c:pt>
                <c:pt idx="16">
                  <c:v>310673.554</c:v>
                </c:pt>
                <c:pt idx="17">
                  <c:v>244219.742</c:v>
                </c:pt>
                <c:pt idx="18">
                  <c:v>258929.598</c:v>
                </c:pt>
                <c:pt idx="19">
                  <c:v>259240.83300000001</c:v>
                </c:pt>
                <c:pt idx="20">
                  <c:v>230766.40400000001</c:v>
                </c:pt>
                <c:pt idx="21">
                  <c:v>232648.63699999999</c:v>
                </c:pt>
                <c:pt idx="22">
                  <c:v>222693.93</c:v>
                </c:pt>
                <c:pt idx="23">
                  <c:v>283005.53499999997</c:v>
                </c:pt>
                <c:pt idx="24">
                  <c:v>321916.82900000003</c:v>
                </c:pt>
                <c:pt idx="25">
                  <c:v>343421.10100000002</c:v>
                </c:pt>
                <c:pt idx="26">
                  <c:v>348332.77500000002</c:v>
                </c:pt>
                <c:pt idx="27">
                  <c:v>264256.995</c:v>
                </c:pt>
                <c:pt idx="28">
                  <c:v>254927.89199999999</c:v>
                </c:pt>
                <c:pt idx="29">
                  <c:v>249519.33</c:v>
                </c:pt>
                <c:pt idx="30">
                  <c:v>254933.283</c:v>
                </c:pt>
                <c:pt idx="31">
                  <c:v>236691.52600000001</c:v>
                </c:pt>
                <c:pt idx="32">
                  <c:v>225122.128</c:v>
                </c:pt>
                <c:pt idx="33">
                  <c:v>252491.55100000001</c:v>
                </c:pt>
                <c:pt idx="34">
                  <c:v>235997.96900000001</c:v>
                </c:pt>
                <c:pt idx="35">
                  <c:v>303271.45699999999</c:v>
                </c:pt>
                <c:pt idx="36">
                  <c:v>309680.36900000001</c:v>
                </c:pt>
                <c:pt idx="37">
                  <c:v>356062.59899999999</c:v>
                </c:pt>
                <c:pt idx="38">
                  <c:v>371412.51799999998</c:v>
                </c:pt>
                <c:pt idx="39">
                  <c:v>359790.55599999998</c:v>
                </c:pt>
                <c:pt idx="40">
                  <c:v>367155.31699999998</c:v>
                </c:pt>
                <c:pt idx="41">
                  <c:v>415849.13099999999</c:v>
                </c:pt>
                <c:pt idx="42">
                  <c:v>423990.891</c:v>
                </c:pt>
                <c:pt idx="43">
                  <c:v>426945.23300000001</c:v>
                </c:pt>
                <c:pt idx="44">
                  <c:v>472431.74699999997</c:v>
                </c:pt>
                <c:pt idx="45">
                  <c:v>525930.33499999996</c:v>
                </c:pt>
                <c:pt idx="46">
                  <c:v>469203.83500000002</c:v>
                </c:pt>
                <c:pt idx="47">
                  <c:v>504547.93300000002</c:v>
                </c:pt>
                <c:pt idx="48">
                  <c:v>536407.10800000001</c:v>
                </c:pt>
                <c:pt idx="49">
                  <c:v>533785.07400000002</c:v>
                </c:pt>
                <c:pt idx="50">
                  <c:v>608445.87</c:v>
                </c:pt>
                <c:pt idx="51">
                  <c:v>636513.77899999998</c:v>
                </c:pt>
                <c:pt idx="52">
                  <c:v>651380.40899999999</c:v>
                </c:pt>
                <c:pt idx="53">
                  <c:v>657225.22400000005</c:v>
                </c:pt>
                <c:pt idx="54">
                  <c:v>650631.19200000004</c:v>
                </c:pt>
              </c:numCache>
            </c:numRef>
          </c:val>
          <c:smooth val="0"/>
          <c:extLst>
            <c:ext xmlns:c16="http://schemas.microsoft.com/office/drawing/2014/chart" uri="{C3380CC4-5D6E-409C-BE32-E72D297353CC}">
              <c16:uniqueId val="{00000004-36A4-40A1-884E-8126151A086A}"/>
            </c:ext>
          </c:extLst>
        </c:ser>
        <c:ser>
          <c:idx val="1"/>
          <c:order val="5"/>
          <c:tx>
            <c:strRef>
              <c:f>'Port-level Exports (57)'!$B$37</c:f>
              <c:strCache>
                <c:ptCount val="1"/>
                <c:pt idx="0">
                  <c:v>PVC</c:v>
                </c:pt>
              </c:strCache>
            </c:strRef>
          </c:tx>
          <c:spPr>
            <a:ln w="38100" cap="rnd">
              <a:solidFill>
                <a:srgbClr val="00B050"/>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(57)'!$I$37:$BK$37</c:f>
              <c:numCache>
                <c:formatCode>#,##0</c:formatCode>
                <c:ptCount val="55"/>
                <c:pt idx="0">
                  <c:v>185732.764</c:v>
                </c:pt>
                <c:pt idx="1">
                  <c:v>129387.27800000001</c:v>
                </c:pt>
                <c:pt idx="2">
                  <c:v>147537.92000000001</c:v>
                </c:pt>
                <c:pt idx="3">
                  <c:v>147493.81299999999</c:v>
                </c:pt>
                <c:pt idx="4">
                  <c:v>185120.155</c:v>
                </c:pt>
                <c:pt idx="5">
                  <c:v>204811.18100000001</c:v>
                </c:pt>
                <c:pt idx="6">
                  <c:v>231023.639</c:v>
                </c:pt>
                <c:pt idx="7">
                  <c:v>203550.02600000001</c:v>
                </c:pt>
                <c:pt idx="8">
                  <c:v>180738.10399999999</c:v>
                </c:pt>
                <c:pt idx="9">
                  <c:v>148676.15</c:v>
                </c:pt>
                <c:pt idx="10">
                  <c:v>163144.65299999999</c:v>
                </c:pt>
                <c:pt idx="11">
                  <c:v>197881.55600000001</c:v>
                </c:pt>
                <c:pt idx="12">
                  <c:v>195756.80499999999</c:v>
                </c:pt>
                <c:pt idx="13">
                  <c:v>194512.101</c:v>
                </c:pt>
                <c:pt idx="14">
                  <c:v>203607.38399999999</c:v>
                </c:pt>
                <c:pt idx="15">
                  <c:v>219446.25099999999</c:v>
                </c:pt>
                <c:pt idx="16">
                  <c:v>218615.05499999999</c:v>
                </c:pt>
                <c:pt idx="17">
                  <c:v>189730.57399999999</c:v>
                </c:pt>
                <c:pt idx="18">
                  <c:v>180663.21</c:v>
                </c:pt>
                <c:pt idx="19">
                  <c:v>168393.72099999999</c:v>
                </c:pt>
                <c:pt idx="20">
                  <c:v>193065.492</c:v>
                </c:pt>
                <c:pt idx="21">
                  <c:v>155233.698</c:v>
                </c:pt>
                <c:pt idx="22">
                  <c:v>158435.88800000001</c:v>
                </c:pt>
                <c:pt idx="23">
                  <c:v>186557.96599999999</c:v>
                </c:pt>
                <c:pt idx="24">
                  <c:v>202649.99799999999</c:v>
                </c:pt>
                <c:pt idx="25">
                  <c:v>183663.71799999999</c:v>
                </c:pt>
                <c:pt idx="26">
                  <c:v>211363.44699999999</c:v>
                </c:pt>
                <c:pt idx="27">
                  <c:v>179087.18400000001</c:v>
                </c:pt>
                <c:pt idx="28">
                  <c:v>162544.951</c:v>
                </c:pt>
                <c:pt idx="29">
                  <c:v>174724.296</c:v>
                </c:pt>
                <c:pt idx="30">
                  <c:v>183685.978</c:v>
                </c:pt>
                <c:pt idx="31">
                  <c:v>171463.23</c:v>
                </c:pt>
                <c:pt idx="32">
                  <c:v>163274.826</c:v>
                </c:pt>
                <c:pt idx="33">
                  <c:v>185507.492</c:v>
                </c:pt>
                <c:pt idx="34">
                  <c:v>166449.17499999999</c:v>
                </c:pt>
                <c:pt idx="35">
                  <c:v>214639.46100000001</c:v>
                </c:pt>
                <c:pt idx="36">
                  <c:v>194992.51800000001</c:v>
                </c:pt>
                <c:pt idx="37">
                  <c:v>188956.372</c:v>
                </c:pt>
                <c:pt idx="38">
                  <c:v>225406.818</c:v>
                </c:pt>
                <c:pt idx="39">
                  <c:v>205095.37599999999</c:v>
                </c:pt>
                <c:pt idx="40">
                  <c:v>242261.42199999999</c:v>
                </c:pt>
                <c:pt idx="41">
                  <c:v>205852.465</c:v>
                </c:pt>
                <c:pt idx="42">
                  <c:v>185063.67199999999</c:v>
                </c:pt>
                <c:pt idx="43">
                  <c:v>191902.38800000001</c:v>
                </c:pt>
                <c:pt idx="44">
                  <c:v>185899.61600000001</c:v>
                </c:pt>
                <c:pt idx="45">
                  <c:v>203774.33499999999</c:v>
                </c:pt>
                <c:pt idx="46">
                  <c:v>174432.83600000001</c:v>
                </c:pt>
                <c:pt idx="47">
                  <c:v>187428.766</c:v>
                </c:pt>
                <c:pt idx="48">
                  <c:v>210674.73800000001</c:v>
                </c:pt>
                <c:pt idx="49">
                  <c:v>193269.70600000001</c:v>
                </c:pt>
                <c:pt idx="50">
                  <c:v>239001.807</c:v>
                </c:pt>
                <c:pt idx="51">
                  <c:v>215333.54199999999</c:v>
                </c:pt>
                <c:pt idx="52">
                  <c:v>227879.155</c:v>
                </c:pt>
                <c:pt idx="53">
                  <c:v>226211.85800000001</c:v>
                </c:pt>
                <c:pt idx="54">
                  <c:v>175423.84099999999</c:v>
                </c:pt>
              </c:numCache>
            </c:numRef>
          </c:val>
          <c:smooth val="0"/>
          <c:extLst>
            <c:ext xmlns:c16="http://schemas.microsoft.com/office/drawing/2014/chart" uri="{C3380CC4-5D6E-409C-BE32-E72D297353CC}">
              <c16:uniqueId val="{00000005-36A4-40A1-884E-8126151A086A}"/>
            </c:ext>
          </c:extLst>
        </c:ser>
        <c:ser>
          <c:idx val="2"/>
          <c:order val="6"/>
          <c:tx>
            <c:strRef>
              <c:f>'Port-level Exports (57)'!$B$38</c:f>
              <c:strCache>
                <c:ptCount val="1"/>
                <c:pt idx="0">
                  <c:v>PP</c:v>
                </c:pt>
              </c:strCache>
            </c:strRef>
          </c:tx>
          <c:spPr>
            <a:ln w="38100" cap="rnd">
              <a:solidFill>
                <a:srgbClr val="00B0F0"/>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(57)'!$I$38:$BK$38</c:f>
              <c:numCache>
                <c:formatCode>#,##0</c:formatCode>
                <c:ptCount val="55"/>
                <c:pt idx="0">
                  <c:v>34811.591</c:v>
                </c:pt>
                <c:pt idx="1">
                  <c:v>30250.623</c:v>
                </c:pt>
                <c:pt idx="2">
                  <c:v>46084.92</c:v>
                </c:pt>
                <c:pt idx="3">
                  <c:v>49883.233999999997</c:v>
                </c:pt>
                <c:pt idx="4">
                  <c:v>46648.603000000003</c:v>
                </c:pt>
                <c:pt idx="5">
                  <c:v>43939.343999999997</c:v>
                </c:pt>
                <c:pt idx="6">
                  <c:v>44509.463000000003</c:v>
                </c:pt>
                <c:pt idx="7">
                  <c:v>37176.788</c:v>
                </c:pt>
                <c:pt idx="8">
                  <c:v>34682.025000000001</c:v>
                </c:pt>
                <c:pt idx="9">
                  <c:v>29278.420999999998</c:v>
                </c:pt>
                <c:pt idx="10">
                  <c:v>24481.727999999999</c:v>
                </c:pt>
                <c:pt idx="11">
                  <c:v>31164.226999999999</c:v>
                </c:pt>
                <c:pt idx="12">
                  <c:v>25680.534</c:v>
                </c:pt>
                <c:pt idx="13">
                  <c:v>27298.431</c:v>
                </c:pt>
                <c:pt idx="14">
                  <c:v>39085.945</c:v>
                </c:pt>
                <c:pt idx="15">
                  <c:v>29359.321</c:v>
                </c:pt>
                <c:pt idx="16">
                  <c:v>37411.713000000003</c:v>
                </c:pt>
                <c:pt idx="17">
                  <c:v>39812.216999999997</c:v>
                </c:pt>
                <c:pt idx="18">
                  <c:v>42370.883999999998</c:v>
                </c:pt>
                <c:pt idx="19">
                  <c:v>58301.608</c:v>
                </c:pt>
                <c:pt idx="20">
                  <c:v>60453.523999999998</c:v>
                </c:pt>
                <c:pt idx="21">
                  <c:v>50378.972000000002</c:v>
                </c:pt>
                <c:pt idx="22">
                  <c:v>44101.275999999998</c:v>
                </c:pt>
                <c:pt idx="23">
                  <c:v>77186.192999999999</c:v>
                </c:pt>
                <c:pt idx="24">
                  <c:v>98576.854999999996</c:v>
                </c:pt>
                <c:pt idx="25">
                  <c:v>76062.649000000005</c:v>
                </c:pt>
                <c:pt idx="26">
                  <c:v>74952.641000000003</c:v>
                </c:pt>
                <c:pt idx="27">
                  <c:v>39853.025000000001</c:v>
                </c:pt>
                <c:pt idx="28">
                  <c:v>40148.19</c:v>
                </c:pt>
                <c:pt idx="29">
                  <c:v>39394.550999999999</c:v>
                </c:pt>
                <c:pt idx="30">
                  <c:v>42964.468999999997</c:v>
                </c:pt>
                <c:pt idx="31">
                  <c:v>36730.864999999998</c:v>
                </c:pt>
                <c:pt idx="32">
                  <c:v>41502.385999999999</c:v>
                </c:pt>
                <c:pt idx="33">
                  <c:v>39949.807000000001</c:v>
                </c:pt>
                <c:pt idx="34">
                  <c:v>33426.517999999996</c:v>
                </c:pt>
                <c:pt idx="35">
                  <c:v>33036.945</c:v>
                </c:pt>
                <c:pt idx="36">
                  <c:v>34719.377</c:v>
                </c:pt>
                <c:pt idx="37">
                  <c:v>44255.264000000003</c:v>
                </c:pt>
                <c:pt idx="38">
                  <c:v>46051.373</c:v>
                </c:pt>
                <c:pt idx="39">
                  <c:v>48342.673999999999</c:v>
                </c:pt>
                <c:pt idx="40">
                  <c:v>40430.614999999998</c:v>
                </c:pt>
                <c:pt idx="41">
                  <c:v>42834.834000000003</c:v>
                </c:pt>
                <c:pt idx="42">
                  <c:v>36336.360999999997</c:v>
                </c:pt>
                <c:pt idx="43">
                  <c:v>36538.786999999997</c:v>
                </c:pt>
                <c:pt idx="44">
                  <c:v>35791.966</c:v>
                </c:pt>
                <c:pt idx="45">
                  <c:v>33057.642</c:v>
                </c:pt>
                <c:pt idx="46">
                  <c:v>30695.418000000001</c:v>
                </c:pt>
                <c:pt idx="47">
                  <c:v>36825.741000000002</c:v>
                </c:pt>
                <c:pt idx="48">
                  <c:v>45066.330999999998</c:v>
                </c:pt>
                <c:pt idx="49">
                  <c:v>43133.194000000003</c:v>
                </c:pt>
                <c:pt idx="50">
                  <c:v>54321.375</c:v>
                </c:pt>
                <c:pt idx="51">
                  <c:v>63905.925000000003</c:v>
                </c:pt>
                <c:pt idx="52">
                  <c:v>70684.792000000001</c:v>
                </c:pt>
                <c:pt idx="53">
                  <c:v>58617.006999999998</c:v>
                </c:pt>
                <c:pt idx="54">
                  <c:v>50689.930999999997</c:v>
                </c:pt>
              </c:numCache>
            </c:numRef>
          </c:val>
          <c:smooth val="0"/>
          <c:extLst>
            <c:ext xmlns:c16="http://schemas.microsoft.com/office/drawing/2014/chart" uri="{C3380CC4-5D6E-409C-BE32-E72D297353CC}">
              <c16:uniqueId val="{00000006-36A4-40A1-884E-8126151A086A}"/>
            </c:ext>
          </c:extLst>
        </c:ser>
        <c:ser>
          <c:idx val="3"/>
          <c:order val="7"/>
          <c:tx>
            <c:strRef>
              <c:f>'Port-level Exports (57)'!$B$39</c:f>
              <c:strCache>
                <c:ptCount val="1"/>
                <c:pt idx="0">
                  <c:v>Others</c:v>
                </c:pt>
              </c:strCache>
            </c:strRef>
          </c:tx>
          <c:spPr>
            <a:ln w="38100" cap="rnd">
              <a:solidFill>
                <a:schemeClr val="bg1">
                  <a:lumMod val="75000"/>
                </a:schemeClr>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(57)'!$I$39:$BK$39</c:f>
              <c:numCache>
                <c:formatCode>#,##0</c:formatCode>
                <c:ptCount val="55"/>
                <c:pt idx="0">
                  <c:v>274556.41700000002</c:v>
                </c:pt>
                <c:pt idx="1">
                  <c:v>265429.28600000002</c:v>
                </c:pt>
                <c:pt idx="2">
                  <c:v>280291.49300000002</c:v>
                </c:pt>
                <c:pt idx="3">
                  <c:v>288190.10499999998</c:v>
                </c:pt>
                <c:pt idx="4">
                  <c:v>282860.98</c:v>
                </c:pt>
                <c:pt idx="5">
                  <c:v>261283.83</c:v>
                </c:pt>
                <c:pt idx="6">
                  <c:v>281311.13400000002</c:v>
                </c:pt>
                <c:pt idx="7">
                  <c:v>260909.68599999999</c:v>
                </c:pt>
                <c:pt idx="8">
                  <c:v>260653.823</c:v>
                </c:pt>
                <c:pt idx="9">
                  <c:v>232634.07699999999</c:v>
                </c:pt>
                <c:pt idx="10">
                  <c:v>222971.073</c:v>
                </c:pt>
                <c:pt idx="11">
                  <c:v>251764.432</c:v>
                </c:pt>
                <c:pt idx="12">
                  <c:v>264967.57</c:v>
                </c:pt>
                <c:pt idx="13">
                  <c:v>267190.90899999999</c:v>
                </c:pt>
                <c:pt idx="14">
                  <c:v>282156.68199999997</c:v>
                </c:pt>
                <c:pt idx="15">
                  <c:v>280380.41800000001</c:v>
                </c:pt>
                <c:pt idx="16">
                  <c:v>272095.03700000001</c:v>
                </c:pt>
                <c:pt idx="17">
                  <c:v>242447.204</c:v>
                </c:pt>
                <c:pt idx="18">
                  <c:v>284863.94799999997</c:v>
                </c:pt>
                <c:pt idx="19">
                  <c:v>265340.99699999997</c:v>
                </c:pt>
                <c:pt idx="20">
                  <c:v>265529.64600000001</c:v>
                </c:pt>
                <c:pt idx="21">
                  <c:v>263416.29200000002</c:v>
                </c:pt>
                <c:pt idx="22">
                  <c:v>254280.49900000001</c:v>
                </c:pt>
                <c:pt idx="23">
                  <c:v>258429.28200000001</c:v>
                </c:pt>
                <c:pt idx="24">
                  <c:v>268630.93</c:v>
                </c:pt>
                <c:pt idx="25">
                  <c:v>271673.00199999998</c:v>
                </c:pt>
                <c:pt idx="26">
                  <c:v>298394.13</c:v>
                </c:pt>
                <c:pt idx="27">
                  <c:v>268949.576</c:v>
                </c:pt>
                <c:pt idx="28">
                  <c:v>266222.62699999998</c:v>
                </c:pt>
                <c:pt idx="29">
                  <c:v>248751.71799999999</c:v>
                </c:pt>
                <c:pt idx="30">
                  <c:v>249142.065</c:v>
                </c:pt>
                <c:pt idx="31">
                  <c:v>272582.57400000002</c:v>
                </c:pt>
                <c:pt idx="32">
                  <c:v>266300.12</c:v>
                </c:pt>
                <c:pt idx="33">
                  <c:v>272589.40600000002</c:v>
                </c:pt>
                <c:pt idx="34">
                  <c:v>242808.92499999999</c:v>
                </c:pt>
                <c:pt idx="35">
                  <c:v>275719.19</c:v>
                </c:pt>
                <c:pt idx="36">
                  <c:v>238717.17300000001</c:v>
                </c:pt>
                <c:pt idx="37">
                  <c:v>250722.079</c:v>
                </c:pt>
                <c:pt idx="38">
                  <c:v>286084.53899999999</c:v>
                </c:pt>
                <c:pt idx="39">
                  <c:v>268311.28100000002</c:v>
                </c:pt>
                <c:pt idx="40">
                  <c:v>298036.174</c:v>
                </c:pt>
                <c:pt idx="41">
                  <c:v>272672.114</c:v>
                </c:pt>
                <c:pt idx="42">
                  <c:v>278670.31400000001</c:v>
                </c:pt>
                <c:pt idx="43">
                  <c:v>274052.40600000002</c:v>
                </c:pt>
                <c:pt idx="44">
                  <c:v>251007.5</c:v>
                </c:pt>
                <c:pt idx="45">
                  <c:v>249939.12100000001</c:v>
                </c:pt>
                <c:pt idx="46">
                  <c:v>238590.01199999999</c:v>
                </c:pt>
                <c:pt idx="47">
                  <c:v>248296.416</c:v>
                </c:pt>
                <c:pt idx="48">
                  <c:v>268152.413</c:v>
                </c:pt>
                <c:pt idx="49">
                  <c:v>248566.27499999999</c:v>
                </c:pt>
                <c:pt idx="50">
                  <c:v>285818.82699999999</c:v>
                </c:pt>
                <c:pt idx="51">
                  <c:v>272303.027</c:v>
                </c:pt>
                <c:pt idx="52">
                  <c:v>264007.65500000003</c:v>
                </c:pt>
                <c:pt idx="53">
                  <c:v>274676.27</c:v>
                </c:pt>
                <c:pt idx="54">
                  <c:v>273652.41499999998</c:v>
                </c:pt>
              </c:numCache>
            </c:numRef>
          </c:val>
          <c:smooth val="0"/>
          <c:extLst>
            <c:ext xmlns:c16="http://schemas.microsoft.com/office/drawing/2014/chart" uri="{C3380CC4-5D6E-409C-BE32-E72D297353CC}">
              <c16:uniqueId val="{00000007-36A4-40A1-884E-8126151A086A}"/>
            </c:ext>
          </c:extLst>
        </c:ser>
        <c:dLbls>
          <c:showLegendKey val="0"/>
          <c:showVal val="0"/>
          <c:showCatName val="0"/>
          <c:showSerName val="0"/>
          <c:showPercent val="0"/>
          <c:showBubbleSize val="0"/>
        </c:dLbls>
        <c:smooth val="0"/>
        <c:axId val="287806400"/>
        <c:axId val="1716178160"/>
      </c:lineChart>
      <c:catAx>
        <c:axId val="28780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716178160"/>
        <c:crosses val="autoZero"/>
        <c:auto val="1"/>
        <c:lblAlgn val="ctr"/>
        <c:lblOffset val="100"/>
        <c:noMultiLvlLbl val="0"/>
      </c:catAx>
      <c:valAx>
        <c:axId val="171617816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287806400"/>
        <c:crosses val="autoZero"/>
        <c:crossBetween val="between"/>
      </c:valAx>
    </c:plotArea>
    <c:plotVisOnly val="1"/>
    <c:dispBlanksAs val="gap"/>
    <c:showDLblsOverMax val="0"/>
    <c:extLst/>
  </c:chart>
  <c:spPr>
    <a:noFill/>
    <a:ln w="9525" cap="flat" cmpd="sng" algn="ctr">
      <a:noFill/>
      <a:round/>
    </a:ln>
    <a:effectLst/>
  </c:spPr>
  <c:txPr>
    <a:bodyPr/>
    <a:lstStyle/>
    <a:p>
      <a:pPr>
        <a:defRPr sz="14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75407500760141"/>
          <c:y val="9.5347120644404135E-2"/>
          <c:w val="0.61785291848104551"/>
          <c:h val="0.7699863572537039"/>
        </c:manualLayout>
      </c:layout>
      <c:lineChart>
        <c:grouping val="standard"/>
        <c:varyColors val="0"/>
        <c:ser>
          <c:idx val="4"/>
          <c:order val="0"/>
          <c:tx>
            <c:strRef>
              <c:f>'Port-level Exports (57)'!$B$46</c:f>
              <c:strCache>
                <c:ptCount val="1"/>
                <c:pt idx="0">
                  <c:v>PE</c:v>
                </c:pt>
              </c:strCache>
            </c:strRef>
          </c:tx>
          <c:spPr>
            <a:ln w="38100" cap="rnd">
              <a:solidFill>
                <a:schemeClr val="bg1">
                  <a:lumMod val="50000"/>
                </a:schemeClr>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(57)'!$I$46:$BK$46</c:f>
              <c:numCache>
                <c:formatCode>#,##0</c:formatCode>
                <c:ptCount val="55"/>
                <c:pt idx="0">
                  <c:v>48405.61099999999</c:v>
                </c:pt>
                <c:pt idx="1">
                  <c:v>52286.701000000001</c:v>
                </c:pt>
                <c:pt idx="2">
                  <c:v>70247.965999999986</c:v>
                </c:pt>
                <c:pt idx="3">
                  <c:v>60445.723999999987</c:v>
                </c:pt>
                <c:pt idx="4">
                  <c:v>64610.085000000021</c:v>
                </c:pt>
                <c:pt idx="5">
                  <c:v>65737.907000000036</c:v>
                </c:pt>
                <c:pt idx="6">
                  <c:v>75110.524999999994</c:v>
                </c:pt>
                <c:pt idx="7">
                  <c:v>66253.03</c:v>
                </c:pt>
                <c:pt idx="8">
                  <c:v>73154.831000000006</c:v>
                </c:pt>
                <c:pt idx="9">
                  <c:v>70973.13499999998</c:v>
                </c:pt>
                <c:pt idx="10">
                  <c:v>69202.18299999999</c:v>
                </c:pt>
                <c:pt idx="11">
                  <c:v>72781.149999999994</c:v>
                </c:pt>
                <c:pt idx="12">
                  <c:v>69077.916999999987</c:v>
                </c:pt>
                <c:pt idx="13">
                  <c:v>69227.614000000031</c:v>
                </c:pt>
                <c:pt idx="14">
                  <c:v>73378.085000000021</c:v>
                </c:pt>
                <c:pt idx="15">
                  <c:v>85011.982000000018</c:v>
                </c:pt>
                <c:pt idx="16">
                  <c:v>79225.641999999993</c:v>
                </c:pt>
                <c:pt idx="17">
                  <c:v>66843.111000000004</c:v>
                </c:pt>
                <c:pt idx="18">
                  <c:v>71994.953000000009</c:v>
                </c:pt>
                <c:pt idx="19">
                  <c:v>69769.591000000015</c:v>
                </c:pt>
                <c:pt idx="20">
                  <c:v>63961.42200000002</c:v>
                </c:pt>
                <c:pt idx="21">
                  <c:v>75094.880999999994</c:v>
                </c:pt>
                <c:pt idx="22">
                  <c:v>63315.570000000007</c:v>
                </c:pt>
                <c:pt idx="23">
                  <c:v>67832.389999999985</c:v>
                </c:pt>
                <c:pt idx="24">
                  <c:v>77489.465000000026</c:v>
                </c:pt>
                <c:pt idx="25">
                  <c:v>72756.646000000008</c:v>
                </c:pt>
                <c:pt idx="26">
                  <c:v>84372.900000000023</c:v>
                </c:pt>
                <c:pt idx="27">
                  <c:v>76944.217000000004</c:v>
                </c:pt>
                <c:pt idx="28">
                  <c:v>66267.25</c:v>
                </c:pt>
                <c:pt idx="29">
                  <c:v>61825.95199999999</c:v>
                </c:pt>
                <c:pt idx="30">
                  <c:v>73276.91</c:v>
                </c:pt>
                <c:pt idx="31">
                  <c:v>77466.339000000007</c:v>
                </c:pt>
                <c:pt idx="32">
                  <c:v>65205.146000000008</c:v>
                </c:pt>
                <c:pt idx="33">
                  <c:v>78575.988000000012</c:v>
                </c:pt>
                <c:pt idx="34">
                  <c:v>73916.127000000008</c:v>
                </c:pt>
                <c:pt idx="35">
                  <c:v>88038.066999999981</c:v>
                </c:pt>
                <c:pt idx="36">
                  <c:v>84116.33600000001</c:v>
                </c:pt>
                <c:pt idx="37">
                  <c:v>93186.931999999972</c:v>
                </c:pt>
                <c:pt idx="38">
                  <c:v>102077.02999999997</c:v>
                </c:pt>
                <c:pt idx="39">
                  <c:v>93462.393999999971</c:v>
                </c:pt>
                <c:pt idx="40">
                  <c:v>93242.430999999982</c:v>
                </c:pt>
                <c:pt idx="41">
                  <c:v>107929.69099999999</c:v>
                </c:pt>
                <c:pt idx="42">
                  <c:v>128139.39400000003</c:v>
                </c:pt>
                <c:pt idx="43">
                  <c:v>126139.17600000004</c:v>
                </c:pt>
                <c:pt idx="44">
                  <c:v>137065.41199999995</c:v>
                </c:pt>
                <c:pt idx="45">
                  <c:v>146318.70899999997</c:v>
                </c:pt>
                <c:pt idx="46">
                  <c:v>133127.33500000002</c:v>
                </c:pt>
                <c:pt idx="47">
                  <c:v>149750.73500000004</c:v>
                </c:pt>
                <c:pt idx="48">
                  <c:v>140106.85700000002</c:v>
                </c:pt>
                <c:pt idx="49">
                  <c:v>150228.31300000002</c:v>
                </c:pt>
                <c:pt idx="50">
                  <c:v>158319.14899999998</c:v>
                </c:pt>
                <c:pt idx="51">
                  <c:v>168419.02100000001</c:v>
                </c:pt>
                <c:pt idx="52">
                  <c:v>151646.967</c:v>
                </c:pt>
                <c:pt idx="53">
                  <c:v>162080.46400000004</c:v>
                </c:pt>
                <c:pt idx="54">
                  <c:v>162833.38000000006</c:v>
                </c:pt>
              </c:numCache>
            </c:numRef>
          </c:val>
          <c:smooth val="0"/>
          <c:extLst>
            <c:ext xmlns:c16="http://schemas.microsoft.com/office/drawing/2014/chart" uri="{C3380CC4-5D6E-409C-BE32-E72D297353CC}">
              <c16:uniqueId val="{00000000-AAF1-47FF-AE3E-E0E03688BD04}"/>
            </c:ext>
          </c:extLst>
        </c:ser>
        <c:ser>
          <c:idx val="0"/>
          <c:order val="1"/>
          <c:tx>
            <c:strRef>
              <c:f>'Port-level Exports (57)'!$B$41</c:f>
              <c:strCache>
                <c:ptCount val="1"/>
                <c:pt idx="0">
                  <c:v>PE</c:v>
                </c:pt>
              </c:strCache>
            </c:strRef>
          </c:tx>
          <c:spPr>
            <a:ln w="38100" cap="rnd">
              <a:solidFill>
                <a:srgbClr val="C00000"/>
              </a:solidFill>
              <a:round/>
            </a:ln>
            <a:effectLst/>
          </c:spPr>
          <c:marker>
            <c:symbol val="none"/>
          </c:marker>
          <c:cat>
            <c:numRef>
              <c:f>'Port-level Exports (57)'!$I$4:$BK$4</c:f>
              <c:numCache>
                <c:formatCode>General</c:formatCode>
                <c:ptCount val="55"/>
                <c:pt idx="0">
                  <c:v>2015</c:v>
                </c:pt>
                <c:pt idx="12">
                  <c:v>2016</c:v>
                </c:pt>
                <c:pt idx="24">
                  <c:v>2017</c:v>
                </c:pt>
                <c:pt idx="36">
                  <c:v>2018</c:v>
                </c:pt>
                <c:pt idx="48">
                  <c:v>2019</c:v>
                </c:pt>
              </c:numCache>
            </c:numRef>
          </c:cat>
          <c:val>
            <c:numRef>
              <c:f>'Port-level Exports (57)'!$I$41:$BK$41</c:f>
              <c:numCache>
                <c:formatCode>#,##0</c:formatCode>
                <c:ptCount val="55"/>
                <c:pt idx="0">
                  <c:v>113717.79700000001</c:v>
                </c:pt>
                <c:pt idx="1">
                  <c:v>125539.69500000001</c:v>
                </c:pt>
                <c:pt idx="2">
                  <c:v>191725.54800000001</c:v>
                </c:pt>
                <c:pt idx="3">
                  <c:v>201744.158</c:v>
                </c:pt>
                <c:pt idx="4">
                  <c:v>234817.86499999999</c:v>
                </c:pt>
                <c:pt idx="5">
                  <c:v>209985.53099999999</c:v>
                </c:pt>
                <c:pt idx="6">
                  <c:v>192986.378</c:v>
                </c:pt>
                <c:pt idx="7">
                  <c:v>183914.54699999999</c:v>
                </c:pt>
                <c:pt idx="8">
                  <c:v>202180.821</c:v>
                </c:pt>
                <c:pt idx="9">
                  <c:v>214409.302</c:v>
                </c:pt>
                <c:pt idx="10">
                  <c:v>228902.12899999999</c:v>
                </c:pt>
                <c:pt idx="11">
                  <c:v>218186.25399999999</c:v>
                </c:pt>
                <c:pt idx="12">
                  <c:v>196187.94200000001</c:v>
                </c:pt>
                <c:pt idx="13">
                  <c:v>229785.99299999999</c:v>
                </c:pt>
                <c:pt idx="14">
                  <c:v>268453.43099999998</c:v>
                </c:pt>
                <c:pt idx="15">
                  <c:v>252330.97899999999</c:v>
                </c:pt>
                <c:pt idx="16">
                  <c:v>231447.91200000001</c:v>
                </c:pt>
                <c:pt idx="17">
                  <c:v>177376.63099999999</c:v>
                </c:pt>
                <c:pt idx="18">
                  <c:v>186934.64499999999</c:v>
                </c:pt>
                <c:pt idx="19">
                  <c:v>189471.242</c:v>
                </c:pt>
                <c:pt idx="20">
                  <c:v>166804.98199999999</c:v>
                </c:pt>
                <c:pt idx="21">
                  <c:v>157553.75599999999</c:v>
                </c:pt>
                <c:pt idx="22">
                  <c:v>159378.35999999999</c:v>
                </c:pt>
                <c:pt idx="23">
                  <c:v>215173.14499999999</c:v>
                </c:pt>
                <c:pt idx="24">
                  <c:v>244427.364</c:v>
                </c:pt>
                <c:pt idx="25">
                  <c:v>270664.45500000002</c:v>
                </c:pt>
                <c:pt idx="26">
                  <c:v>263959.875</c:v>
                </c:pt>
                <c:pt idx="27">
                  <c:v>187312.77799999999</c:v>
                </c:pt>
                <c:pt idx="28">
                  <c:v>188660.64199999999</c:v>
                </c:pt>
                <c:pt idx="29">
                  <c:v>187693.378</c:v>
                </c:pt>
                <c:pt idx="30">
                  <c:v>181656.37299999999</c:v>
                </c:pt>
                <c:pt idx="31">
                  <c:v>159225.18700000001</c:v>
                </c:pt>
                <c:pt idx="32">
                  <c:v>159916.98199999999</c:v>
                </c:pt>
                <c:pt idx="33">
                  <c:v>173915.56299999999</c:v>
                </c:pt>
                <c:pt idx="34">
                  <c:v>162081.842</c:v>
                </c:pt>
                <c:pt idx="35">
                  <c:v>215233.39</c:v>
                </c:pt>
                <c:pt idx="36">
                  <c:v>225564.033</c:v>
                </c:pt>
                <c:pt idx="37">
                  <c:v>262875.66700000002</c:v>
                </c:pt>
                <c:pt idx="38">
                  <c:v>269335.48800000001</c:v>
                </c:pt>
                <c:pt idx="39">
                  <c:v>266328.16200000001</c:v>
                </c:pt>
                <c:pt idx="40">
                  <c:v>273912.886</c:v>
                </c:pt>
                <c:pt idx="41">
                  <c:v>307919.44</c:v>
                </c:pt>
                <c:pt idx="42">
                  <c:v>295851.49699999997</c:v>
                </c:pt>
                <c:pt idx="43">
                  <c:v>300806.05699999997</c:v>
                </c:pt>
                <c:pt idx="44">
                  <c:v>335366.33500000002</c:v>
                </c:pt>
                <c:pt idx="45">
                  <c:v>379611.62599999999</c:v>
                </c:pt>
                <c:pt idx="46">
                  <c:v>336076.5</c:v>
                </c:pt>
                <c:pt idx="47">
                  <c:v>354797.19799999997</c:v>
                </c:pt>
                <c:pt idx="48">
                  <c:v>396300.25099999999</c:v>
                </c:pt>
                <c:pt idx="49">
                  <c:v>383556.761</c:v>
                </c:pt>
                <c:pt idx="50">
                  <c:v>450126.72100000002</c:v>
                </c:pt>
                <c:pt idx="51">
                  <c:v>468094.75799999997</c:v>
                </c:pt>
                <c:pt idx="52">
                  <c:v>499733.44199999998</c:v>
                </c:pt>
                <c:pt idx="53">
                  <c:v>495144.76</c:v>
                </c:pt>
                <c:pt idx="54">
                  <c:v>487797.81199999998</c:v>
                </c:pt>
              </c:numCache>
            </c:numRef>
          </c:val>
          <c:smooth val="0"/>
          <c:extLst>
            <c:ext xmlns:c16="http://schemas.microsoft.com/office/drawing/2014/chart" uri="{C3380CC4-5D6E-409C-BE32-E72D297353CC}">
              <c16:uniqueId val="{00000001-AAF1-47FF-AE3E-E0E03688BD04}"/>
            </c:ext>
          </c:extLst>
        </c:ser>
        <c:dLbls>
          <c:showLegendKey val="0"/>
          <c:showVal val="0"/>
          <c:showCatName val="0"/>
          <c:showSerName val="0"/>
          <c:showPercent val="0"/>
          <c:showBubbleSize val="0"/>
        </c:dLbls>
        <c:smooth val="0"/>
        <c:axId val="287806400"/>
        <c:axId val="1716178160"/>
      </c:lineChart>
      <c:catAx>
        <c:axId val="28780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6178160"/>
        <c:crosses val="autoZero"/>
        <c:auto val="1"/>
        <c:lblAlgn val="ctr"/>
        <c:lblOffset val="100"/>
        <c:noMultiLvlLbl val="0"/>
      </c:catAx>
      <c:valAx>
        <c:axId val="171617816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7806400"/>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40057989141252"/>
          <c:y val="0.22342430368930358"/>
          <c:w val="0.74091493978415146"/>
          <c:h val="0.6795957444977101"/>
        </c:manualLayout>
      </c:layout>
      <c:barChart>
        <c:barDir val="bar"/>
        <c:grouping val="clustered"/>
        <c:varyColors val="0"/>
        <c:ser>
          <c:idx val="1"/>
          <c:order val="0"/>
          <c:spPr>
            <a:solidFill>
              <a:srgbClr val="002060"/>
            </a:solidFill>
            <a:ln>
              <a:noFill/>
            </a:ln>
            <a:effectLst/>
          </c:spPr>
          <c:invertIfNegative val="0"/>
          <c:dLbls>
            <c:dLbl>
              <c:idx val="0"/>
              <c:tx>
                <c:rich>
                  <a:bodyPr/>
                  <a:lstStyle/>
                  <a:p>
                    <a:fld id="{4BB86451-92C7-4DB1-B51B-071AC95C80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E823-4F40-8E75-669129D4C804}"/>
                </c:ext>
              </c:extLst>
            </c:dLbl>
            <c:dLbl>
              <c:idx val="1"/>
              <c:tx>
                <c:rich>
                  <a:bodyPr/>
                  <a:lstStyle/>
                  <a:p>
                    <a:fld id="{7C9A4676-07E5-49AC-B0E2-E365E895E9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823-4F40-8E75-669129D4C804}"/>
                </c:ext>
              </c:extLst>
            </c:dLbl>
            <c:dLbl>
              <c:idx val="2"/>
              <c:tx>
                <c:rich>
                  <a:bodyPr/>
                  <a:lstStyle/>
                  <a:p>
                    <a:fld id="{E28C3B85-EE43-41AA-9567-7B5EA043F5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823-4F40-8E75-669129D4C804}"/>
                </c:ext>
              </c:extLst>
            </c:dLbl>
            <c:dLbl>
              <c:idx val="3"/>
              <c:tx>
                <c:rich>
                  <a:bodyPr/>
                  <a:lstStyle/>
                  <a:p>
                    <a:fld id="{0E345DAB-5E1C-4BA0-8568-8DBA80E7AE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823-4F40-8E75-669129D4C804}"/>
                </c:ext>
              </c:extLst>
            </c:dLbl>
            <c:dLbl>
              <c:idx val="4"/>
              <c:tx>
                <c:rich>
                  <a:bodyPr/>
                  <a:lstStyle/>
                  <a:p>
                    <a:fld id="{A26E7242-5972-4472-A41D-401F189258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823-4F40-8E75-669129D4C804}"/>
                </c:ext>
              </c:extLst>
            </c:dLbl>
            <c:dLbl>
              <c:idx val="5"/>
              <c:tx>
                <c:rich>
                  <a:bodyPr/>
                  <a:lstStyle/>
                  <a:p>
                    <a:fld id="{6E1D0CC2-4D89-4A67-B550-FDD36A6031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823-4F40-8E75-669129D4C804}"/>
                </c:ext>
              </c:extLst>
            </c:dLbl>
            <c:dLbl>
              <c:idx val="6"/>
              <c:tx>
                <c:rich>
                  <a:bodyPr/>
                  <a:lstStyle/>
                  <a:p>
                    <a:fld id="{43957DF5-5913-4BBA-BF4A-CD03254DBB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823-4F40-8E75-669129D4C804}"/>
                </c:ext>
              </c:extLst>
            </c:dLbl>
            <c:dLbl>
              <c:idx val="7"/>
              <c:tx>
                <c:rich>
                  <a:bodyPr/>
                  <a:lstStyle/>
                  <a:p>
                    <a:fld id="{DD71AFD6-C807-49FB-A1C0-D13A08DB0D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823-4F40-8E75-669129D4C804}"/>
                </c:ext>
              </c:extLst>
            </c:dLbl>
            <c:dLbl>
              <c:idx val="8"/>
              <c:tx>
                <c:rich>
                  <a:bodyPr/>
                  <a:lstStyle/>
                  <a:p>
                    <a:fld id="{04E5A051-B004-41A5-ABE7-DB5E48F504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E823-4F40-8E75-669129D4C80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'Port-level Exports (2)'!$D$9:$D$17</c:f>
              <c:strCache>
                <c:ptCount val="9"/>
                <c:pt idx="0">
                  <c:v>Houston</c:v>
                </c:pt>
                <c:pt idx="1">
                  <c:v>New Orleans</c:v>
                </c:pt>
                <c:pt idx="2">
                  <c:v>Charleston</c:v>
                </c:pt>
                <c:pt idx="3">
                  <c:v>Los Angeles</c:v>
                </c:pt>
                <c:pt idx="4">
                  <c:v>Long Beach</c:v>
                </c:pt>
                <c:pt idx="5">
                  <c:v>Savannah</c:v>
                </c:pt>
                <c:pt idx="6">
                  <c:v>Freeport TX</c:v>
                </c:pt>
                <c:pt idx="7">
                  <c:v>New York</c:v>
                </c:pt>
                <c:pt idx="8">
                  <c:v>Others</c:v>
                </c:pt>
              </c:strCache>
            </c:strRef>
          </c:cat>
          <c:val>
            <c:numRef>
              <c:f>'Port-level Exports (2)'!$E$9:$E$17</c:f>
              <c:numCache>
                <c:formatCode>#,##0</c:formatCode>
                <c:ptCount val="9"/>
                <c:pt idx="0">
                  <c:v>3180754.5049999999</c:v>
                </c:pt>
                <c:pt idx="1">
                  <c:v>349938.78</c:v>
                </c:pt>
                <c:pt idx="2">
                  <c:v>227330.49</c:v>
                </c:pt>
                <c:pt idx="3">
                  <c:v>223605.03200000001</c:v>
                </c:pt>
                <c:pt idx="4">
                  <c:v>86547.297999999995</c:v>
                </c:pt>
                <c:pt idx="5">
                  <c:v>82935.400999999998</c:v>
                </c:pt>
                <c:pt idx="6">
                  <c:v>50391.201999999997</c:v>
                </c:pt>
                <c:pt idx="7">
                  <c:v>30433.626</c:v>
                </c:pt>
                <c:pt idx="8">
                  <c:v>42452.321999999695</c:v>
                </c:pt>
              </c:numCache>
            </c:numRef>
          </c:val>
          <c:extLst>
            <c:ext xmlns:c15="http://schemas.microsoft.com/office/drawing/2012/chart" uri="{02D57815-91ED-43cb-92C2-25804820EDAC}">
              <c15:datalabelsRange>
                <c15:f>'Port-level Exports (2)'!$F$9:$F$17</c15:f>
                <c15:dlblRangeCache>
                  <c:ptCount val="9"/>
                  <c:pt idx="0">
                    <c:v>74%</c:v>
                  </c:pt>
                  <c:pt idx="1">
                    <c:v>8%</c:v>
                  </c:pt>
                  <c:pt idx="2">
                    <c:v>5%</c:v>
                  </c:pt>
                  <c:pt idx="3">
                    <c:v>5%</c:v>
                  </c:pt>
                  <c:pt idx="4">
                    <c:v>2%</c:v>
                  </c:pt>
                  <c:pt idx="5">
                    <c:v>2%</c:v>
                  </c:pt>
                  <c:pt idx="6">
                    <c:v>1%</c:v>
                  </c:pt>
                  <c:pt idx="7">
                    <c:v>1%</c:v>
                  </c:pt>
                  <c:pt idx="8">
                    <c:v>1%</c:v>
                  </c:pt>
                </c15:dlblRangeCache>
              </c15:datalabelsRange>
            </c:ext>
            <c:ext xmlns:c16="http://schemas.microsoft.com/office/drawing/2014/chart" uri="{C3380CC4-5D6E-409C-BE32-E72D297353CC}">
              <c16:uniqueId val="{00000009-E823-4F40-8E75-669129D4C804}"/>
            </c:ext>
          </c:extLst>
        </c:ser>
        <c:dLbls>
          <c:showLegendKey val="0"/>
          <c:showVal val="0"/>
          <c:showCatName val="0"/>
          <c:showSerName val="0"/>
          <c:showPercent val="0"/>
          <c:showBubbleSize val="0"/>
        </c:dLbls>
        <c:gapWidth val="50"/>
        <c:axId val="404423584"/>
        <c:axId val="404417680"/>
      </c:barChart>
      <c:catAx>
        <c:axId val="404423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4417680"/>
        <c:crosses val="autoZero"/>
        <c:auto val="1"/>
        <c:lblAlgn val="ctr"/>
        <c:lblOffset val="100"/>
        <c:noMultiLvlLbl val="0"/>
      </c:catAx>
      <c:valAx>
        <c:axId val="40441768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4423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00111792783827"/>
          <c:y val="0.20498903584829059"/>
          <c:w val="0.7618739999726859"/>
          <c:h val="0.71418181347346743"/>
        </c:manualLayout>
      </c:layout>
      <c:barChart>
        <c:barDir val="bar"/>
        <c:grouping val="clustered"/>
        <c:varyColors val="0"/>
        <c:ser>
          <c:idx val="0"/>
          <c:order val="0"/>
          <c:tx>
            <c:strRef>
              <c:f>'Port-level Exports (1)'!$A$9</c:f>
              <c:strCache>
                <c:ptCount val="1"/>
                <c:pt idx="0">
                  <c:v>East Asia</c:v>
                </c:pt>
              </c:strCache>
            </c:strRef>
          </c:tx>
          <c:spPr>
            <a:solidFill>
              <a:srgbClr val="00B0F0"/>
            </a:solidFill>
            <a:ln>
              <a:noFill/>
            </a:ln>
            <a:effectLst/>
          </c:spPr>
          <c:invertIfNegative val="0"/>
          <c:cat>
            <c:strRef>
              <c:f>'Port-level Exports (1)'!$G$6:$I$6</c:f>
              <c:strCache>
                <c:ptCount val="3"/>
                <c:pt idx="0">
                  <c:v>All Other US Ports</c:v>
                </c:pt>
                <c:pt idx="1">
                  <c:v>Port of LA/LB</c:v>
                </c:pt>
                <c:pt idx="2">
                  <c:v>Port Houston</c:v>
                </c:pt>
              </c:strCache>
            </c:strRef>
          </c:cat>
          <c:val>
            <c:numRef>
              <c:f>'Port-level Exports (1)'!$G$9:$I$9</c:f>
              <c:numCache>
                <c:formatCode>#,##0</c:formatCode>
                <c:ptCount val="3"/>
                <c:pt idx="0">
                  <c:v>229397.34099999999</c:v>
                </c:pt>
                <c:pt idx="1">
                  <c:v>297397.88900000002</c:v>
                </c:pt>
                <c:pt idx="2">
                  <c:v>900190.80799999996</c:v>
                </c:pt>
              </c:numCache>
            </c:numRef>
          </c:val>
          <c:extLst>
            <c:ext xmlns:c16="http://schemas.microsoft.com/office/drawing/2014/chart" uri="{C3380CC4-5D6E-409C-BE32-E72D297353CC}">
              <c16:uniqueId val="{00000000-2498-4643-8416-63982AD68988}"/>
            </c:ext>
          </c:extLst>
        </c:ser>
        <c:ser>
          <c:idx val="1"/>
          <c:order val="1"/>
          <c:tx>
            <c:strRef>
              <c:f>'Port-level Exports (1)'!$A$10</c:f>
              <c:strCache>
                <c:ptCount val="1"/>
                <c:pt idx="0">
                  <c:v>Rest of World</c:v>
                </c:pt>
              </c:strCache>
            </c:strRef>
          </c:tx>
          <c:spPr>
            <a:solidFill>
              <a:srgbClr val="002060"/>
            </a:solidFill>
            <a:ln>
              <a:noFill/>
            </a:ln>
            <a:effectLst/>
          </c:spPr>
          <c:invertIfNegative val="0"/>
          <c:cat>
            <c:strRef>
              <c:f>'Port-level Exports (1)'!$G$6:$I$6</c:f>
              <c:strCache>
                <c:ptCount val="3"/>
                <c:pt idx="0">
                  <c:v>All Other US Ports</c:v>
                </c:pt>
                <c:pt idx="1">
                  <c:v>Port of LA/LB</c:v>
                </c:pt>
                <c:pt idx="2">
                  <c:v>Port Houston</c:v>
                </c:pt>
              </c:strCache>
            </c:strRef>
          </c:cat>
          <c:val>
            <c:numRef>
              <c:f>'Port-level Exports (1)'!$G$10:$I$10</c:f>
              <c:numCache>
                <c:formatCode>#,##0</c:formatCode>
                <c:ptCount val="3"/>
                <c:pt idx="0">
                  <c:v>554084.48</c:v>
                </c:pt>
                <c:pt idx="1">
                  <c:v>12754.440999999992</c:v>
                </c:pt>
                <c:pt idx="2">
                  <c:v>2280563.6969999997</c:v>
                </c:pt>
              </c:numCache>
            </c:numRef>
          </c:val>
          <c:extLst>
            <c:ext xmlns:c16="http://schemas.microsoft.com/office/drawing/2014/chart" uri="{C3380CC4-5D6E-409C-BE32-E72D297353CC}">
              <c16:uniqueId val="{00000001-2498-4643-8416-63982AD68988}"/>
            </c:ext>
          </c:extLst>
        </c:ser>
        <c:dLbls>
          <c:showLegendKey val="0"/>
          <c:showVal val="0"/>
          <c:showCatName val="0"/>
          <c:showSerName val="0"/>
          <c:showPercent val="0"/>
          <c:showBubbleSize val="0"/>
        </c:dLbls>
        <c:gapWidth val="182"/>
        <c:axId val="404423584"/>
        <c:axId val="404417680"/>
      </c:barChart>
      <c:catAx>
        <c:axId val="404423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4417680"/>
        <c:crosses val="autoZero"/>
        <c:auto val="1"/>
        <c:lblAlgn val="ctr"/>
        <c:lblOffset val="100"/>
        <c:noMultiLvlLbl val="0"/>
      </c:catAx>
      <c:valAx>
        <c:axId val="4044176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4423584"/>
        <c:crosses val="autoZero"/>
        <c:crossBetween val="between"/>
      </c:valAx>
      <c:spPr>
        <a:noFill/>
        <a:ln>
          <a:noFill/>
        </a:ln>
        <a:effectLst/>
      </c:spPr>
    </c:plotArea>
    <c:legend>
      <c:legendPos val="r"/>
      <c:layout>
        <c:manualLayout>
          <c:xMode val="edge"/>
          <c:yMode val="edge"/>
          <c:x val="0.73661711177479117"/>
          <c:y val="0.60039991517583147"/>
          <c:w val="0.21043457845969615"/>
          <c:h val="0.19924827815188148"/>
        </c:manualLayout>
      </c:layout>
      <c:overlay val="0"/>
      <c:spPr>
        <a:solidFill>
          <a:schemeClr val="bg1">
            <a:lumMod val="85000"/>
          </a:schemeClr>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85633566637508"/>
          <c:y val="0.15900024889130238"/>
          <c:w val="0.68472112860892376"/>
          <c:h val="0.75907435061996564"/>
        </c:manualLayout>
      </c:layout>
      <c:barChart>
        <c:barDir val="bar"/>
        <c:grouping val="clustered"/>
        <c:varyColors val="0"/>
        <c:ser>
          <c:idx val="0"/>
          <c:order val="0"/>
          <c:tx>
            <c:strRef>
              <c:f>Total!$I$4</c:f>
              <c:strCache>
                <c:ptCount val="1"/>
                <c:pt idx="0">
                  <c:v>2018</c:v>
                </c:pt>
              </c:strCache>
            </c:strRef>
          </c:tx>
          <c:spPr>
            <a:solidFill>
              <a:schemeClr val="tx1"/>
            </a:solidFill>
            <a:ln>
              <a:noFill/>
            </a:ln>
            <a:effectLst/>
          </c:spPr>
          <c:invertIfNegative val="0"/>
          <c:dPt>
            <c:idx val="5"/>
            <c:invertIfNegative val="0"/>
            <c:bubble3D val="0"/>
            <c:spPr>
              <a:solidFill>
                <a:srgbClr val="FFC000"/>
              </a:solidFill>
              <a:ln>
                <a:noFill/>
              </a:ln>
              <a:effectLst/>
            </c:spPr>
            <c:extLst>
              <c:ext xmlns:c16="http://schemas.microsoft.com/office/drawing/2014/chart" uri="{C3380CC4-5D6E-409C-BE32-E72D297353CC}">
                <c16:uniqueId val="{00000001-048C-40E8-A970-DC69B24209E1}"/>
              </c:ext>
            </c:extLst>
          </c:dPt>
          <c:dLbls>
            <c:dLbl>
              <c:idx val="0"/>
              <c:tx>
                <c:rich>
                  <a:bodyPr/>
                  <a:lstStyle/>
                  <a:p>
                    <a:fld id="{83A6D258-361D-478F-8741-EE789AF029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048C-40E8-A970-DC69B24209E1}"/>
                </c:ext>
              </c:extLst>
            </c:dLbl>
            <c:dLbl>
              <c:idx val="1"/>
              <c:tx>
                <c:rich>
                  <a:bodyPr/>
                  <a:lstStyle/>
                  <a:p>
                    <a:fld id="{7D05CF0F-2A51-4A65-AB37-BEC1A9BE59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48C-40E8-A970-DC69B24209E1}"/>
                </c:ext>
              </c:extLst>
            </c:dLbl>
            <c:dLbl>
              <c:idx val="2"/>
              <c:tx>
                <c:rich>
                  <a:bodyPr/>
                  <a:lstStyle/>
                  <a:p>
                    <a:fld id="{C09B2230-D1C1-430A-8F4F-3FD58B775A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048C-40E8-A970-DC69B24209E1}"/>
                </c:ext>
              </c:extLst>
            </c:dLbl>
            <c:dLbl>
              <c:idx val="3"/>
              <c:tx>
                <c:rich>
                  <a:bodyPr/>
                  <a:lstStyle/>
                  <a:p>
                    <a:fld id="{5A5427FA-F125-4DF0-8868-1ED169BF08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048C-40E8-A970-DC69B24209E1}"/>
                </c:ext>
              </c:extLst>
            </c:dLbl>
            <c:dLbl>
              <c:idx val="4"/>
              <c:tx>
                <c:rich>
                  <a:bodyPr/>
                  <a:lstStyle/>
                  <a:p>
                    <a:fld id="{772E8034-A08B-4F02-AE45-3C869B3E47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48C-40E8-A970-DC69B24209E1}"/>
                </c:ext>
              </c:extLst>
            </c:dLbl>
            <c:dLbl>
              <c:idx val="5"/>
              <c:tx>
                <c:rich>
                  <a:bodyPr/>
                  <a:lstStyle/>
                  <a:p>
                    <a:fld id="{0742ADFD-835D-490C-A48E-78A2F52DEF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48C-40E8-A970-DC69B24209E1}"/>
                </c:ext>
              </c:extLst>
            </c:dLbl>
            <c:dLbl>
              <c:idx val="6"/>
              <c:tx>
                <c:rich>
                  <a:bodyPr/>
                  <a:lstStyle/>
                  <a:p>
                    <a:fld id="{EEDE3EE2-4C3C-4938-B6F7-A4563A91CD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48C-40E8-A970-DC69B24209E1}"/>
                </c:ext>
              </c:extLst>
            </c:dLbl>
            <c:dLbl>
              <c:idx val="7"/>
              <c:tx>
                <c:rich>
                  <a:bodyPr/>
                  <a:lstStyle/>
                  <a:p>
                    <a:fld id="{E8DF34A6-3BC9-4979-B580-F8C5E394F8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048C-40E8-A970-DC69B24209E1}"/>
                </c:ext>
              </c:extLst>
            </c:dLbl>
            <c:dLbl>
              <c:idx val="8"/>
              <c:tx>
                <c:rich>
                  <a:bodyPr/>
                  <a:lstStyle/>
                  <a:p>
                    <a:fld id="{C559B14D-AEA2-49A5-A503-1AF819C7D7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048C-40E8-A970-DC69B24209E1}"/>
                </c:ext>
              </c:extLst>
            </c:dLbl>
            <c:dLbl>
              <c:idx val="9"/>
              <c:tx>
                <c:rich>
                  <a:bodyPr/>
                  <a:lstStyle/>
                  <a:p>
                    <a:fld id="{74D87181-6F99-4677-82DF-304973623C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48C-40E8-A970-DC69B24209E1}"/>
                </c:ext>
              </c:extLst>
            </c:dLbl>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Total!$N$6:$N$15</c:f>
              <c:strCache>
                <c:ptCount val="10"/>
                <c:pt idx="0">
                  <c:v>(1) Los Angeles</c:v>
                </c:pt>
                <c:pt idx="1">
                  <c:v>(2) Long Beach</c:v>
                </c:pt>
                <c:pt idx="2">
                  <c:v>(3) New York</c:v>
                </c:pt>
                <c:pt idx="3">
                  <c:v>(4) Savannah</c:v>
                </c:pt>
                <c:pt idx="4">
                  <c:v>(5) SEATAC</c:v>
                </c:pt>
                <c:pt idx="5">
                  <c:v>(6) Houston</c:v>
                </c:pt>
                <c:pt idx="6">
                  <c:v>(7) Norfolk</c:v>
                </c:pt>
                <c:pt idx="7">
                  <c:v>(8) Charleston</c:v>
                </c:pt>
                <c:pt idx="8">
                  <c:v>(9) Oakland</c:v>
                </c:pt>
                <c:pt idx="9">
                  <c:v>(10) Jacksonville</c:v>
                </c:pt>
              </c:strCache>
            </c:strRef>
          </c:cat>
          <c:val>
            <c:numRef>
              <c:f>Total!$O$6:$O$15</c:f>
              <c:numCache>
                <c:formatCode>General</c:formatCode>
                <c:ptCount val="10"/>
                <c:pt idx="0">
                  <c:v>6.4094022500000012</c:v>
                </c:pt>
                <c:pt idx="1">
                  <c:v>5.3023118600000005</c:v>
                </c:pt>
                <c:pt idx="2">
                  <c:v>5.1092866300000006</c:v>
                </c:pt>
                <c:pt idx="3">
                  <c:v>3.4037178300000002</c:v>
                </c:pt>
                <c:pt idx="4">
                  <c:v>2.3873155800000001</c:v>
                </c:pt>
                <c:pt idx="5">
                  <c:v>2.2276520199999998</c:v>
                </c:pt>
                <c:pt idx="6">
                  <c:v>2.1660753100000001</c:v>
                </c:pt>
                <c:pt idx="7">
                  <c:v>1.7814987599999998</c:v>
                </c:pt>
                <c:pt idx="8">
                  <c:v>1.6936974000000002</c:v>
                </c:pt>
                <c:pt idx="9">
                  <c:v>0.88009176999999994</c:v>
                </c:pt>
              </c:numCache>
            </c:numRef>
          </c:val>
          <c:extLst>
            <c:ext xmlns:c15="http://schemas.microsoft.com/office/drawing/2012/chart" uri="{02D57815-91ED-43cb-92C2-25804820EDAC}">
              <c15:datalabelsRange>
                <c15:f>Total!$K$6:$K$20</c15:f>
                <c15:dlblRangeCache>
                  <c:ptCount val="15"/>
                  <c:pt idx="0">
                    <c:v>3%</c:v>
                  </c:pt>
                  <c:pt idx="1">
                    <c:v>5%</c:v>
                  </c:pt>
                  <c:pt idx="2">
                    <c:v>7%</c:v>
                  </c:pt>
                  <c:pt idx="3">
                    <c:v>7%</c:v>
                  </c:pt>
                  <c:pt idx="4">
                    <c:v>5%</c:v>
                  </c:pt>
                  <c:pt idx="5">
                    <c:v>10%</c:v>
                  </c:pt>
                  <c:pt idx="6">
                    <c:v>-1%</c:v>
                  </c:pt>
                  <c:pt idx="7">
                    <c:v>3%</c:v>
                  </c:pt>
                  <c:pt idx="8">
                    <c:v>1%</c:v>
                  </c:pt>
                  <c:pt idx="9">
                    <c:v>7%</c:v>
                  </c:pt>
                  <c:pt idx="10">
                    <c:v>2%</c:v>
                  </c:pt>
                  <c:pt idx="11">
                    <c:v>4%</c:v>
                  </c:pt>
                  <c:pt idx="12">
                    <c:v>2%</c:v>
                  </c:pt>
                  <c:pt idx="13">
                    <c:v>-2%</c:v>
                  </c:pt>
                  <c:pt idx="14">
                    <c:v>6%</c:v>
                  </c:pt>
                </c15:dlblRangeCache>
              </c15:datalabelsRange>
            </c:ext>
            <c:ext xmlns:c16="http://schemas.microsoft.com/office/drawing/2014/chart" uri="{C3380CC4-5D6E-409C-BE32-E72D297353CC}">
              <c16:uniqueId val="{0000000B-048C-40E8-A970-DC69B24209E1}"/>
            </c:ext>
          </c:extLst>
        </c:ser>
        <c:dLbls>
          <c:showLegendKey val="0"/>
          <c:showVal val="0"/>
          <c:showCatName val="0"/>
          <c:showSerName val="0"/>
          <c:showPercent val="0"/>
          <c:showBubbleSize val="0"/>
        </c:dLbls>
        <c:gapWidth val="75"/>
        <c:axId val="489688672"/>
        <c:axId val="547676376"/>
      </c:barChart>
      <c:catAx>
        <c:axId val="4896886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547676376"/>
        <c:crosses val="autoZero"/>
        <c:auto val="1"/>
        <c:lblAlgn val="ctr"/>
        <c:lblOffset val="100"/>
        <c:noMultiLvlLbl val="0"/>
      </c:catAx>
      <c:valAx>
        <c:axId val="54767637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48968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latin typeface="+mj-lt"/>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74091681935991E-2"/>
          <c:y val="0.14050217860698447"/>
          <c:w val="0.83748009486235597"/>
          <c:h val="0.63351848260346766"/>
        </c:manualLayout>
      </c:layout>
      <c:lineChart>
        <c:grouping val="standard"/>
        <c:varyColors val="0"/>
        <c:ser>
          <c:idx val="0"/>
          <c:order val="0"/>
          <c:tx>
            <c:strRef>
              <c:f>'Total Graph'!$A$10</c:f>
              <c:strCache>
                <c:ptCount val="1"/>
                <c:pt idx="0">
                  <c:v>Sum of Total Load</c:v>
                </c:pt>
              </c:strCache>
            </c:strRef>
          </c:tx>
          <c:spPr>
            <a:ln w="57150">
              <a:solidFill>
                <a:sysClr val="windowText" lastClr="0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E780-48EB-8F5D-A92087D7C351}"/>
                </c:ext>
              </c:extLst>
            </c:dLbl>
            <c:dLbl>
              <c:idx val="1"/>
              <c:layout>
                <c:manualLayout>
                  <c:x val="-8.9447938504542274E-2"/>
                  <c:y val="-0.11494252873563221"/>
                </c:manualLayout>
              </c:layout>
              <c:tx>
                <c:rich>
                  <a:bodyPr/>
                  <a:lstStyle/>
                  <a:p>
                    <a:fld id="{84A4A912-90A1-498D-98C0-4A40BA95F2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780-48EB-8F5D-A92087D7C351}"/>
                </c:ext>
              </c:extLst>
            </c:dLbl>
            <c:dLbl>
              <c:idx val="2"/>
              <c:tx>
                <c:rich>
                  <a:bodyPr/>
                  <a:lstStyle/>
                  <a:p>
                    <a:fld id="{A774C564-40BD-433B-801A-07D9B8CBEE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780-48EB-8F5D-A92087D7C351}"/>
                </c:ext>
              </c:extLst>
            </c:dLbl>
            <c:dLbl>
              <c:idx val="3"/>
              <c:tx>
                <c:rich>
                  <a:bodyPr/>
                  <a:lstStyle/>
                  <a:p>
                    <a:fld id="{4E90A7D3-B2FC-4877-9761-0B6472026F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780-48EB-8F5D-A92087D7C351}"/>
                </c:ext>
              </c:extLst>
            </c:dLbl>
            <c:dLbl>
              <c:idx val="4"/>
              <c:delete val="1"/>
              <c:extLst>
                <c:ext xmlns:c15="http://schemas.microsoft.com/office/drawing/2012/chart" uri="{CE6537A1-D6FC-4f65-9D91-7224C49458BB}"/>
                <c:ext xmlns:c16="http://schemas.microsoft.com/office/drawing/2014/chart" uri="{C3380CC4-5D6E-409C-BE32-E72D297353CC}">
                  <c16:uniqueId val="{00000004-E780-48EB-8F5D-A92087D7C351}"/>
                </c:ext>
              </c:extLst>
            </c:dLbl>
            <c:dLbl>
              <c:idx val="5"/>
              <c:layout>
                <c:manualLayout>
                  <c:x val="-8.6652690426275381E-2"/>
                  <c:y val="-9.8522167487684761E-2"/>
                </c:manualLayout>
              </c:layout>
              <c:tx>
                <c:rich>
                  <a:bodyPr/>
                  <a:lstStyle/>
                  <a:p>
                    <a:fld id="{F6A42024-02DE-4BD2-BA05-11AF04E5EB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780-48EB-8F5D-A92087D7C351}"/>
                </c:ext>
              </c:extLst>
            </c:dLbl>
            <c:dLbl>
              <c:idx val="6"/>
              <c:tx>
                <c:rich>
                  <a:bodyPr/>
                  <a:lstStyle/>
                  <a:p>
                    <a:fld id="{ECABC1B5-A766-4D0E-AAF3-0AA9971670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780-48EB-8F5D-A92087D7C351}"/>
                </c:ext>
              </c:extLst>
            </c:dLbl>
            <c:dLbl>
              <c:idx val="7"/>
              <c:tx>
                <c:rich>
                  <a:bodyPr/>
                  <a:lstStyle/>
                  <a:p>
                    <a:fld id="{50365EC1-6779-4857-AA16-5A6F9062A9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780-48EB-8F5D-A92087D7C351}"/>
                </c:ext>
              </c:extLst>
            </c:dLbl>
            <c:dLbl>
              <c:idx val="8"/>
              <c:delete val="1"/>
              <c:extLst>
                <c:ext xmlns:c15="http://schemas.microsoft.com/office/drawing/2012/chart" uri="{CE6537A1-D6FC-4f65-9D91-7224C49458BB}"/>
                <c:ext xmlns:c16="http://schemas.microsoft.com/office/drawing/2014/chart" uri="{C3380CC4-5D6E-409C-BE32-E72D297353CC}">
                  <c16:uniqueId val="{00000008-E780-48EB-8F5D-A92087D7C351}"/>
                </c:ext>
              </c:extLst>
            </c:dLbl>
            <c:dLbl>
              <c:idx val="9"/>
              <c:layout>
                <c:manualLayout>
                  <c:x val="-8.385744234800839E-2"/>
                  <c:y val="-9.5238095238095233E-2"/>
                </c:manualLayout>
              </c:layout>
              <c:tx>
                <c:rich>
                  <a:bodyPr/>
                  <a:lstStyle/>
                  <a:p>
                    <a:fld id="{762456A1-DD3E-4C01-A564-024BE6D472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780-48EB-8F5D-A92087D7C351}"/>
                </c:ext>
              </c:extLst>
            </c:dLbl>
            <c:dLbl>
              <c:idx val="10"/>
              <c:tx>
                <c:rich>
                  <a:bodyPr/>
                  <a:lstStyle/>
                  <a:p>
                    <a:fld id="{53EABD5E-9BCF-4430-A1FA-E276F3030B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780-48EB-8F5D-A92087D7C351}"/>
                </c:ext>
              </c:extLst>
            </c:dLbl>
            <c:dLbl>
              <c:idx val="11"/>
              <c:tx>
                <c:rich>
                  <a:bodyPr/>
                  <a:lstStyle/>
                  <a:p>
                    <a:fld id="{8A612FD7-CE03-4DC0-A6A2-1F8CFF597C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780-48EB-8F5D-A92087D7C351}"/>
                </c:ext>
              </c:extLst>
            </c:dLbl>
            <c:dLbl>
              <c:idx val="12"/>
              <c:delete val="1"/>
              <c:extLst>
                <c:ext xmlns:c15="http://schemas.microsoft.com/office/drawing/2012/chart" uri="{CE6537A1-D6FC-4f65-9D91-7224C49458BB}"/>
                <c:ext xmlns:c16="http://schemas.microsoft.com/office/drawing/2014/chart" uri="{C3380CC4-5D6E-409C-BE32-E72D297353CC}">
                  <c16:uniqueId val="{0000000C-E780-48EB-8F5D-A92087D7C351}"/>
                </c:ext>
              </c:extLst>
            </c:dLbl>
            <c:dLbl>
              <c:idx val="13"/>
              <c:layout>
                <c:manualLayout>
                  <c:x val="-8.6652690426275436E-2"/>
                  <c:y val="-0.10180623973727423"/>
                </c:manualLayout>
              </c:layout>
              <c:tx>
                <c:rich>
                  <a:bodyPr/>
                  <a:lstStyle/>
                  <a:p>
                    <a:fld id="{47CF80DC-B015-4851-AFE7-28E011AC34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E780-48EB-8F5D-A92087D7C351}"/>
                </c:ext>
              </c:extLst>
            </c:dLbl>
            <c:dLbl>
              <c:idx val="14"/>
              <c:tx>
                <c:rich>
                  <a:bodyPr/>
                  <a:lstStyle/>
                  <a:p>
                    <a:fld id="{50AEFCE0-B65A-46A6-9FC3-F9CD9807EB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E780-48EB-8F5D-A92087D7C351}"/>
                </c:ext>
              </c:extLst>
            </c:dLbl>
            <c:dLbl>
              <c:idx val="15"/>
              <c:tx>
                <c:rich>
                  <a:bodyPr/>
                  <a:lstStyle/>
                  <a:p>
                    <a:fld id="{4B6093BB-AFDA-4A04-8C12-42CEFDE8C8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E780-48EB-8F5D-A92087D7C351}"/>
                </c:ext>
              </c:extLst>
            </c:dLbl>
            <c:dLbl>
              <c:idx val="16"/>
              <c:delete val="1"/>
              <c:extLst>
                <c:ext xmlns:c15="http://schemas.microsoft.com/office/drawing/2012/chart" uri="{CE6537A1-D6FC-4f65-9D91-7224C49458BB}"/>
                <c:ext xmlns:c16="http://schemas.microsoft.com/office/drawing/2014/chart" uri="{C3380CC4-5D6E-409C-BE32-E72D297353CC}">
                  <c16:uniqueId val="{00000010-E780-48EB-8F5D-A92087D7C351}"/>
                </c:ext>
              </c:extLst>
            </c:dLbl>
            <c:dLbl>
              <c:idx val="17"/>
              <c:layout>
                <c:manualLayout>
                  <c:x val="-5.5904961565338925E-2"/>
                  <c:y val="-9.1954022988505746E-2"/>
                </c:manualLayout>
              </c:layout>
              <c:tx>
                <c:rich>
                  <a:bodyPr/>
                  <a:lstStyle/>
                  <a:p>
                    <a:fld id="{569B7495-C48B-43C5-917C-6E6964458F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E780-48EB-8F5D-A92087D7C351}"/>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'Total Graph'!$B$2:$S$2</c:f>
              <c:strCache>
                <c:ptCount val="18"/>
                <c:pt idx="1">
                  <c:v>Q2 2015</c:v>
                </c:pt>
                <c:pt idx="2">
                  <c:v> </c:v>
                </c:pt>
                <c:pt idx="3">
                  <c:v> </c:v>
                </c:pt>
                <c:pt idx="5">
                  <c:v>Q2 2016</c:v>
                </c:pt>
                <c:pt idx="6">
                  <c:v> </c:v>
                </c:pt>
                <c:pt idx="7">
                  <c:v> </c:v>
                </c:pt>
                <c:pt idx="9">
                  <c:v>Q2 2017</c:v>
                </c:pt>
                <c:pt idx="10">
                  <c:v> </c:v>
                </c:pt>
                <c:pt idx="11">
                  <c:v> </c:v>
                </c:pt>
                <c:pt idx="13">
                  <c:v>Q2 2018</c:v>
                </c:pt>
                <c:pt idx="14">
                  <c:v> </c:v>
                </c:pt>
                <c:pt idx="15">
                  <c:v> </c:v>
                </c:pt>
                <c:pt idx="17">
                  <c:v>Q2 2019</c:v>
                </c:pt>
              </c:strCache>
            </c:strRef>
          </c:cat>
          <c:val>
            <c:numRef>
              <c:f>'Total Graph'!$B$10:$S$10</c:f>
              <c:numCache>
                <c:formatCode>General</c:formatCode>
                <c:ptCount val="18"/>
                <c:pt idx="0">
                  <c:v>211978</c:v>
                </c:pt>
                <c:pt idx="1">
                  <c:v>235600</c:v>
                </c:pt>
                <c:pt idx="2">
                  <c:v>238467</c:v>
                </c:pt>
                <c:pt idx="3">
                  <c:v>234804</c:v>
                </c:pt>
                <c:pt idx="4">
                  <c:v>245173</c:v>
                </c:pt>
                <c:pt idx="5">
                  <c:v>264428</c:v>
                </c:pt>
                <c:pt idx="6">
                  <c:v>266015</c:v>
                </c:pt>
                <c:pt idx="7">
                  <c:v>257696</c:v>
                </c:pt>
                <c:pt idx="8">
                  <c:v>298123</c:v>
                </c:pt>
                <c:pt idx="9">
                  <c:v>298007</c:v>
                </c:pt>
                <c:pt idx="10">
                  <c:v>283337</c:v>
                </c:pt>
                <c:pt idx="11">
                  <c:v>295962</c:v>
                </c:pt>
                <c:pt idx="12">
                  <c:v>299448</c:v>
                </c:pt>
                <c:pt idx="13">
                  <c:v>329925</c:v>
                </c:pt>
                <c:pt idx="14">
                  <c:v>335881</c:v>
                </c:pt>
                <c:pt idx="15">
                  <c:v>332122</c:v>
                </c:pt>
                <c:pt idx="16">
                  <c:v>334621</c:v>
                </c:pt>
                <c:pt idx="17">
                  <c:v>363978</c:v>
                </c:pt>
              </c:numCache>
            </c:numRef>
          </c:val>
          <c:smooth val="1"/>
          <c:extLst>
            <c:ext xmlns:c15="http://schemas.microsoft.com/office/drawing/2012/chart" uri="{02D57815-91ED-43cb-92C2-25804820EDAC}">
              <c15:datalabelsRange>
                <c15:f>'Total Graph'!$B$3:$S$3</c15:f>
                <c15:dlblRangeCache>
                  <c:ptCount val="18"/>
                  <c:pt idx="1">
                    <c:v>235,600</c:v>
                  </c:pt>
                  <c:pt idx="5">
                    <c:v>264,428</c:v>
                  </c:pt>
                  <c:pt idx="9">
                    <c:v>298,007</c:v>
                  </c:pt>
                  <c:pt idx="13">
                    <c:v>329,925</c:v>
                  </c:pt>
                  <c:pt idx="17">
                    <c:v>363,978</c:v>
                  </c:pt>
                </c15:dlblRangeCache>
              </c15:datalabelsRange>
            </c:ext>
            <c:ext xmlns:c16="http://schemas.microsoft.com/office/drawing/2014/chart" uri="{C3380CC4-5D6E-409C-BE32-E72D297353CC}">
              <c16:uniqueId val="{00000012-E780-48EB-8F5D-A92087D7C351}"/>
            </c:ext>
          </c:extLst>
        </c:ser>
        <c:dLbls>
          <c:showLegendKey val="0"/>
          <c:showVal val="0"/>
          <c:showCatName val="0"/>
          <c:showSerName val="0"/>
          <c:showPercent val="0"/>
          <c:showBubbleSize val="0"/>
        </c:dLbls>
        <c:smooth val="0"/>
        <c:axId val="296639256"/>
        <c:axId val="296639648"/>
      </c:lineChart>
      <c:catAx>
        <c:axId val="296639256"/>
        <c:scaling>
          <c:orientation val="minMax"/>
        </c:scaling>
        <c:delete val="0"/>
        <c:axPos val="b"/>
        <c:majorGridlines>
          <c:spPr>
            <a:ln>
              <a:noFill/>
              <a:prstDash val="sysDot"/>
            </a:ln>
          </c:spPr>
        </c:majorGridlines>
        <c:numFmt formatCode="General" sourceLinked="0"/>
        <c:majorTickMark val="none"/>
        <c:minorTickMark val="none"/>
        <c:tickLblPos val="nextTo"/>
        <c:spPr>
          <a:ln>
            <a:solidFill>
              <a:schemeClr val="bg1">
                <a:lumMod val="50000"/>
              </a:schemeClr>
            </a:solidFill>
          </a:ln>
        </c:spPr>
        <c:txPr>
          <a:bodyPr rot="0" vert="horz"/>
          <a:lstStyle/>
          <a:p>
            <a:pPr>
              <a:defRPr/>
            </a:pPr>
            <a:endParaRPr lang="en-US"/>
          </a:p>
        </c:txPr>
        <c:crossAx val="296639648"/>
        <c:crosses val="autoZero"/>
        <c:auto val="1"/>
        <c:lblAlgn val="ctr"/>
        <c:lblOffset val="100"/>
        <c:tickMarkSkip val="4"/>
        <c:noMultiLvlLbl val="0"/>
      </c:catAx>
      <c:valAx>
        <c:axId val="296639648"/>
        <c:scaling>
          <c:orientation val="minMax"/>
        </c:scaling>
        <c:delete val="1"/>
        <c:axPos val="l"/>
        <c:majorGridlines>
          <c:spPr>
            <a:ln>
              <a:noFill/>
              <a:prstDash val="sysDot"/>
            </a:ln>
          </c:spPr>
        </c:majorGridlines>
        <c:numFmt formatCode="#,##0" sourceLinked="0"/>
        <c:majorTickMark val="none"/>
        <c:minorTickMark val="none"/>
        <c:tickLblPos val="nextTo"/>
        <c:crossAx val="296639256"/>
        <c:crosses val="autoZero"/>
        <c:crossBetween val="between"/>
        <c:majorUnit val="100000"/>
      </c:valAx>
    </c:plotArea>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74091681935991E-2"/>
          <c:y val="0.14050217860698447"/>
          <c:w val="0.83748009486235597"/>
          <c:h val="0.63351848260346766"/>
        </c:manualLayout>
      </c:layout>
      <c:lineChart>
        <c:grouping val="standard"/>
        <c:varyColors val="0"/>
        <c:ser>
          <c:idx val="0"/>
          <c:order val="0"/>
          <c:tx>
            <c:strRef>
              <c:f>'Total Graph'!$A$11</c:f>
              <c:strCache>
                <c:ptCount val="1"/>
                <c:pt idx="0">
                  <c:v>Sum of Im Load *</c:v>
                </c:pt>
              </c:strCache>
            </c:strRef>
          </c:tx>
          <c:spPr>
            <a:ln w="25400">
              <a:solidFill>
                <a:srgbClr val="00B0F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E11D-4D15-83D1-16E6B311BBEC}"/>
                </c:ext>
              </c:extLst>
            </c:dLbl>
            <c:dLbl>
              <c:idx val="1"/>
              <c:layout>
                <c:manualLayout>
                  <c:x val="-9.6618357487922718E-2"/>
                  <c:y val="-8.2101806239737271E-2"/>
                </c:manualLayout>
              </c:layout>
              <c:tx>
                <c:rich>
                  <a:bodyPr/>
                  <a:lstStyle/>
                  <a:p>
                    <a:fld id="{F9913F00-21EC-4E53-9F85-7BC8DC9974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11D-4D15-83D1-16E6B311BBEC}"/>
                </c:ext>
              </c:extLst>
            </c:dLbl>
            <c:dLbl>
              <c:idx val="2"/>
              <c:tx>
                <c:rich>
                  <a:bodyPr/>
                  <a:lstStyle/>
                  <a:p>
                    <a:fld id="{B048CC7B-6A5D-4C06-BC6F-893535D20A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11D-4D15-83D1-16E6B311BBEC}"/>
                </c:ext>
              </c:extLst>
            </c:dLbl>
            <c:dLbl>
              <c:idx val="3"/>
              <c:tx>
                <c:rich>
                  <a:bodyPr/>
                  <a:lstStyle/>
                  <a:p>
                    <a:fld id="{9CC36E26-7603-4580-B980-B9D40B507A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11D-4D15-83D1-16E6B311BBEC}"/>
                </c:ext>
              </c:extLst>
            </c:dLbl>
            <c:dLbl>
              <c:idx val="4"/>
              <c:delete val="1"/>
              <c:extLst>
                <c:ext xmlns:c15="http://schemas.microsoft.com/office/drawing/2012/chart" uri="{CE6537A1-D6FC-4f65-9D91-7224C49458BB}"/>
                <c:ext xmlns:c16="http://schemas.microsoft.com/office/drawing/2014/chart" uri="{C3380CC4-5D6E-409C-BE32-E72D297353CC}">
                  <c16:uniqueId val="{00000004-E11D-4D15-83D1-16E6B311BBEC}"/>
                </c:ext>
              </c:extLst>
            </c:dLbl>
            <c:dLbl>
              <c:idx val="5"/>
              <c:layout>
                <c:manualLayout>
                  <c:x val="-0.11318150448585231"/>
                  <c:y val="-0.11822660098522174"/>
                </c:manualLayout>
              </c:layout>
              <c:tx>
                <c:rich>
                  <a:bodyPr/>
                  <a:lstStyle/>
                  <a:p>
                    <a:fld id="{EDB5B641-71CF-46C6-AD9F-30A3D89399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11D-4D15-83D1-16E6B311BBEC}"/>
                </c:ext>
              </c:extLst>
            </c:dLbl>
            <c:dLbl>
              <c:idx val="6"/>
              <c:tx>
                <c:rich>
                  <a:bodyPr/>
                  <a:lstStyle/>
                  <a:p>
                    <a:fld id="{98573C8B-6F17-4813-B4E9-B436CB6B8A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11D-4D15-83D1-16E6B311BBEC}"/>
                </c:ext>
              </c:extLst>
            </c:dLbl>
            <c:dLbl>
              <c:idx val="7"/>
              <c:tx>
                <c:rich>
                  <a:bodyPr/>
                  <a:lstStyle/>
                  <a:p>
                    <a:fld id="{8E861829-57A3-47A4-BFB3-A5D9D6CED0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11D-4D15-83D1-16E6B311BBEC}"/>
                </c:ext>
              </c:extLst>
            </c:dLbl>
            <c:dLbl>
              <c:idx val="8"/>
              <c:delete val="1"/>
              <c:extLst>
                <c:ext xmlns:c15="http://schemas.microsoft.com/office/drawing/2012/chart" uri="{CE6537A1-D6FC-4f65-9D91-7224C49458BB}"/>
                <c:ext xmlns:c16="http://schemas.microsoft.com/office/drawing/2014/chart" uri="{C3380CC4-5D6E-409C-BE32-E72D297353CC}">
                  <c16:uniqueId val="{00000008-E11D-4D15-83D1-16E6B311BBEC}"/>
                </c:ext>
              </c:extLst>
            </c:dLbl>
            <c:dLbl>
              <c:idx val="9"/>
              <c:layout>
                <c:manualLayout>
                  <c:x val="-9.6618357487922704E-2"/>
                  <c:y val="-0.10509031198686371"/>
                </c:manualLayout>
              </c:layout>
              <c:tx>
                <c:rich>
                  <a:bodyPr/>
                  <a:lstStyle/>
                  <a:p>
                    <a:fld id="{50F59F07-8179-4FB7-A890-617369ACBF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11D-4D15-83D1-16E6B311BBEC}"/>
                </c:ext>
              </c:extLst>
            </c:dLbl>
            <c:dLbl>
              <c:idx val="10"/>
              <c:tx>
                <c:rich>
                  <a:bodyPr/>
                  <a:lstStyle/>
                  <a:p>
                    <a:fld id="{E3237114-78C6-4401-BDD6-2BA43E7E7D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11D-4D15-83D1-16E6B311BBEC}"/>
                </c:ext>
              </c:extLst>
            </c:dLbl>
            <c:dLbl>
              <c:idx val="11"/>
              <c:tx>
                <c:rich>
                  <a:bodyPr/>
                  <a:lstStyle/>
                  <a:p>
                    <a:fld id="{AE1BAE23-999B-4302-BA2F-37C454DFF4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11D-4D15-83D1-16E6B311BBEC}"/>
                </c:ext>
              </c:extLst>
            </c:dLbl>
            <c:dLbl>
              <c:idx val="12"/>
              <c:delete val="1"/>
              <c:extLst>
                <c:ext xmlns:c15="http://schemas.microsoft.com/office/drawing/2012/chart" uri="{CE6537A1-D6FC-4f65-9D91-7224C49458BB}"/>
                <c:ext xmlns:c16="http://schemas.microsoft.com/office/drawing/2014/chart" uri="{C3380CC4-5D6E-409C-BE32-E72D297353CC}">
                  <c16:uniqueId val="{0000000C-E11D-4D15-83D1-16E6B311BBEC}"/>
                </c:ext>
              </c:extLst>
            </c:dLbl>
            <c:dLbl>
              <c:idx val="13"/>
              <c:layout>
                <c:manualLayout>
                  <c:x val="-9.1097308488612833E-2"/>
                  <c:y val="-0.10180623973727428"/>
                </c:manualLayout>
              </c:layout>
              <c:tx>
                <c:rich>
                  <a:bodyPr/>
                  <a:lstStyle/>
                  <a:p>
                    <a:fld id="{99B28A8F-B60A-41EF-8330-33CF5733F3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E11D-4D15-83D1-16E6B311BBEC}"/>
                </c:ext>
              </c:extLst>
            </c:dLbl>
            <c:dLbl>
              <c:idx val="14"/>
              <c:tx>
                <c:rich>
                  <a:bodyPr/>
                  <a:lstStyle/>
                  <a:p>
                    <a:fld id="{AFFF10F5-534C-46C3-A135-C5D0131E96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E11D-4D15-83D1-16E6B311BBEC}"/>
                </c:ext>
              </c:extLst>
            </c:dLbl>
            <c:dLbl>
              <c:idx val="15"/>
              <c:tx>
                <c:rich>
                  <a:bodyPr/>
                  <a:lstStyle/>
                  <a:p>
                    <a:fld id="{F4108DA9-5B73-4F28-B6F2-AF3E193E7E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E11D-4D15-83D1-16E6B311BBEC}"/>
                </c:ext>
              </c:extLst>
            </c:dLbl>
            <c:dLbl>
              <c:idx val="16"/>
              <c:delete val="1"/>
              <c:extLst>
                <c:ext xmlns:c15="http://schemas.microsoft.com/office/drawing/2012/chart" uri="{CE6537A1-D6FC-4f65-9D91-7224C49458BB}"/>
                <c:ext xmlns:c16="http://schemas.microsoft.com/office/drawing/2014/chart" uri="{C3380CC4-5D6E-409C-BE32-E72D297353CC}">
                  <c16:uniqueId val="{00000010-E11D-4D15-83D1-16E6B311BBEC}"/>
                </c:ext>
              </c:extLst>
            </c:dLbl>
            <c:dLbl>
              <c:idx val="17"/>
              <c:layout>
                <c:manualLayout>
                  <c:x val="-6.3492063492063489E-2"/>
                  <c:y val="-9.8522167487684706E-2"/>
                </c:manualLayout>
              </c:layout>
              <c:tx>
                <c:rich>
                  <a:bodyPr/>
                  <a:lstStyle/>
                  <a:p>
                    <a:fld id="{5BAD6E9D-2A6D-4EBC-B585-326E06704A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E11D-4D15-83D1-16E6B311BBEC}"/>
                </c:ext>
              </c:extLst>
            </c:dLbl>
            <c:spPr>
              <a:noFill/>
              <a:ln>
                <a:noFill/>
              </a:ln>
              <a:effectLst/>
            </c:spPr>
            <c:txPr>
              <a:bodyPr wrap="square" lIns="38100" tIns="19050" rIns="38100" bIns="19050" anchor="ctr">
                <a:spAutoFit/>
              </a:bodyPr>
              <a:lstStyle/>
              <a:p>
                <a:pPr>
                  <a:defRPr>
                    <a:solidFill>
                      <a:srgbClr val="00B0F0"/>
                    </a:solidFill>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3175">
                      <a:solidFill>
                        <a:srgbClr val="00B0F0"/>
                      </a:solidFill>
                    </a:ln>
                  </c:spPr>
                </c15:leaderLines>
              </c:ext>
            </c:extLst>
          </c:dLbls>
          <c:cat>
            <c:strRef>
              <c:f>'Total Graph'!$B$2:$S$2</c:f>
              <c:strCache>
                <c:ptCount val="18"/>
                <c:pt idx="1">
                  <c:v>Q2 2015</c:v>
                </c:pt>
                <c:pt idx="2">
                  <c:v> </c:v>
                </c:pt>
                <c:pt idx="3">
                  <c:v> </c:v>
                </c:pt>
                <c:pt idx="5">
                  <c:v>Q2 2016</c:v>
                </c:pt>
                <c:pt idx="6">
                  <c:v> </c:v>
                </c:pt>
                <c:pt idx="7">
                  <c:v> </c:v>
                </c:pt>
                <c:pt idx="9">
                  <c:v>Q2 2017</c:v>
                </c:pt>
                <c:pt idx="10">
                  <c:v> </c:v>
                </c:pt>
                <c:pt idx="11">
                  <c:v> </c:v>
                </c:pt>
                <c:pt idx="13">
                  <c:v>Q2 2018</c:v>
                </c:pt>
                <c:pt idx="14">
                  <c:v> </c:v>
                </c:pt>
                <c:pt idx="15">
                  <c:v> </c:v>
                </c:pt>
                <c:pt idx="17">
                  <c:v>Q2 2019</c:v>
                </c:pt>
              </c:strCache>
            </c:strRef>
          </c:cat>
          <c:val>
            <c:numRef>
              <c:f>'Total Graph'!$B$11:$S$11</c:f>
              <c:numCache>
                <c:formatCode>General</c:formatCode>
                <c:ptCount val="18"/>
                <c:pt idx="0">
                  <c:v>104544</c:v>
                </c:pt>
                <c:pt idx="1">
                  <c:v>115969</c:v>
                </c:pt>
                <c:pt idx="2">
                  <c:v>118497</c:v>
                </c:pt>
                <c:pt idx="3">
                  <c:v>112146</c:v>
                </c:pt>
                <c:pt idx="4">
                  <c:v>115685</c:v>
                </c:pt>
                <c:pt idx="5">
                  <c:v>127543</c:v>
                </c:pt>
                <c:pt idx="6">
                  <c:v>141745</c:v>
                </c:pt>
                <c:pt idx="7">
                  <c:v>137857</c:v>
                </c:pt>
                <c:pt idx="8">
                  <c:v>146944</c:v>
                </c:pt>
                <c:pt idx="9">
                  <c:v>160190</c:v>
                </c:pt>
                <c:pt idx="10">
                  <c:v>167157</c:v>
                </c:pt>
                <c:pt idx="11">
                  <c:v>166303</c:v>
                </c:pt>
                <c:pt idx="12">
                  <c:v>160259</c:v>
                </c:pt>
                <c:pt idx="13">
                  <c:v>173148</c:v>
                </c:pt>
                <c:pt idx="14">
                  <c:v>190602</c:v>
                </c:pt>
                <c:pt idx="15">
                  <c:v>184854</c:v>
                </c:pt>
                <c:pt idx="16">
                  <c:v>174752</c:v>
                </c:pt>
                <c:pt idx="17">
                  <c:v>185578</c:v>
                </c:pt>
              </c:numCache>
            </c:numRef>
          </c:val>
          <c:smooth val="1"/>
          <c:extLst>
            <c:ext xmlns:c15="http://schemas.microsoft.com/office/drawing/2012/chart" uri="{02D57815-91ED-43cb-92C2-25804820EDAC}">
              <c15:datalabelsRange>
                <c15:f>'Total Graph'!$B$4:$S$4</c15:f>
                <c15:dlblRangeCache>
                  <c:ptCount val="18"/>
                  <c:pt idx="1">
                    <c:v>115,969</c:v>
                  </c:pt>
                  <c:pt idx="5">
                    <c:v>127,543</c:v>
                  </c:pt>
                  <c:pt idx="9">
                    <c:v>160,190</c:v>
                  </c:pt>
                  <c:pt idx="13">
                    <c:v>173,148</c:v>
                  </c:pt>
                  <c:pt idx="17">
                    <c:v>185,578</c:v>
                  </c:pt>
                </c15:dlblRangeCache>
              </c15:datalabelsRange>
            </c:ext>
            <c:ext xmlns:c16="http://schemas.microsoft.com/office/drawing/2014/chart" uri="{C3380CC4-5D6E-409C-BE32-E72D297353CC}">
              <c16:uniqueId val="{00000012-E11D-4D15-83D1-16E6B311BBEC}"/>
            </c:ext>
          </c:extLst>
        </c:ser>
        <c:ser>
          <c:idx val="1"/>
          <c:order val="1"/>
          <c:tx>
            <c:strRef>
              <c:f>'Total Graph'!$A$12</c:f>
              <c:strCache>
                <c:ptCount val="1"/>
                <c:pt idx="0">
                  <c:v>Sum of Ex Load *</c:v>
                </c:pt>
              </c:strCache>
            </c:strRef>
          </c:tx>
          <c:spPr>
            <a:ln w="25400">
              <a:solidFill>
                <a:srgbClr val="00206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3-E11D-4D15-83D1-16E6B311BBEC}"/>
                </c:ext>
              </c:extLst>
            </c:dLbl>
            <c:dLbl>
              <c:idx val="1"/>
              <c:layout>
                <c:manualLayout>
                  <c:x val="-8.2815734989648032E-2"/>
                  <c:y val="9.5238095238095233E-2"/>
                </c:manualLayout>
              </c:layout>
              <c:tx>
                <c:rich>
                  <a:bodyPr/>
                  <a:lstStyle/>
                  <a:p>
                    <a:fld id="{0BBE915D-5DE1-4561-B348-65991FC784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11D-4D15-83D1-16E6B311BBEC}"/>
                </c:ext>
              </c:extLst>
            </c:dLbl>
            <c:dLbl>
              <c:idx val="2"/>
              <c:tx>
                <c:rich>
                  <a:bodyPr/>
                  <a:lstStyle/>
                  <a:p>
                    <a:fld id="{37188E7C-6385-4F40-BD67-C6CE8E8F3D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11D-4D15-83D1-16E6B311BBEC}"/>
                </c:ext>
              </c:extLst>
            </c:dLbl>
            <c:dLbl>
              <c:idx val="3"/>
              <c:tx>
                <c:rich>
                  <a:bodyPr/>
                  <a:lstStyle/>
                  <a:p>
                    <a:fld id="{68B33EF4-BD99-461E-9E81-CB4E7CFF84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E11D-4D15-83D1-16E6B311BBEC}"/>
                </c:ext>
              </c:extLst>
            </c:dLbl>
            <c:dLbl>
              <c:idx val="4"/>
              <c:delete val="1"/>
              <c:extLst>
                <c:ext xmlns:c15="http://schemas.microsoft.com/office/drawing/2012/chart" uri="{CE6537A1-D6FC-4f65-9D91-7224C49458BB}"/>
                <c:ext xmlns:c16="http://schemas.microsoft.com/office/drawing/2014/chart" uri="{C3380CC4-5D6E-409C-BE32-E72D297353CC}">
                  <c16:uniqueId val="{00000017-E11D-4D15-83D1-16E6B311BBEC}"/>
                </c:ext>
              </c:extLst>
            </c:dLbl>
            <c:dLbl>
              <c:idx val="5"/>
              <c:layout>
                <c:manualLayout>
                  <c:x val="-0.10452559582937755"/>
                  <c:y val="0.12544440951500963"/>
                </c:manualLayout>
              </c:layout>
              <c:tx>
                <c:rich>
                  <a:bodyPr/>
                  <a:lstStyle/>
                  <a:p>
                    <a:fld id="{75DEF01D-744D-4987-86DB-FB9E2548AE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11D-4D15-83D1-16E6B311BBEC}"/>
                </c:ext>
              </c:extLst>
            </c:dLbl>
            <c:dLbl>
              <c:idx val="6"/>
              <c:tx>
                <c:rich>
                  <a:bodyPr/>
                  <a:lstStyle/>
                  <a:p>
                    <a:fld id="{53C72DE1-7976-4D37-B0F0-2461DEFC8F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E11D-4D15-83D1-16E6B311BBEC}"/>
                </c:ext>
              </c:extLst>
            </c:dLbl>
            <c:dLbl>
              <c:idx val="7"/>
              <c:tx>
                <c:rich>
                  <a:bodyPr/>
                  <a:lstStyle/>
                  <a:p>
                    <a:fld id="{7BC9B18E-E8A7-42B7-94A9-676B79B227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E11D-4D15-83D1-16E6B311BBEC}"/>
                </c:ext>
              </c:extLst>
            </c:dLbl>
            <c:dLbl>
              <c:idx val="8"/>
              <c:delete val="1"/>
              <c:extLst>
                <c:ext xmlns:c15="http://schemas.microsoft.com/office/drawing/2012/chart" uri="{CE6537A1-D6FC-4f65-9D91-7224C49458BB}"/>
                <c:ext xmlns:c16="http://schemas.microsoft.com/office/drawing/2014/chart" uri="{C3380CC4-5D6E-409C-BE32-E72D297353CC}">
                  <c16:uniqueId val="{0000001B-E11D-4D15-83D1-16E6B311BBEC}"/>
                </c:ext>
              </c:extLst>
            </c:dLbl>
            <c:dLbl>
              <c:idx val="9"/>
              <c:layout>
                <c:manualLayout>
                  <c:x val="-8.0055210489993103E-2"/>
                  <c:y val="0.12479474548440053"/>
                </c:manualLayout>
              </c:layout>
              <c:tx>
                <c:rich>
                  <a:bodyPr/>
                  <a:lstStyle/>
                  <a:p>
                    <a:fld id="{71630BC3-F614-466B-B196-E8F071EA7C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E11D-4D15-83D1-16E6B311BBEC}"/>
                </c:ext>
              </c:extLst>
            </c:dLbl>
            <c:dLbl>
              <c:idx val="10"/>
              <c:tx>
                <c:rich>
                  <a:bodyPr/>
                  <a:lstStyle/>
                  <a:p>
                    <a:fld id="{66683ACC-9260-4D86-BC10-A70F319E4A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E11D-4D15-83D1-16E6B311BBEC}"/>
                </c:ext>
              </c:extLst>
            </c:dLbl>
            <c:dLbl>
              <c:idx val="11"/>
              <c:tx>
                <c:rich>
                  <a:bodyPr/>
                  <a:lstStyle/>
                  <a:p>
                    <a:fld id="{7DFB832F-CBCB-4F7D-B40C-D6DDA65CA7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E11D-4D15-83D1-16E6B311BBEC}"/>
                </c:ext>
              </c:extLst>
            </c:dLbl>
            <c:dLbl>
              <c:idx val="12"/>
              <c:delete val="1"/>
              <c:extLst>
                <c:ext xmlns:c15="http://schemas.microsoft.com/office/drawing/2012/chart" uri="{CE6537A1-D6FC-4f65-9D91-7224C49458BB}"/>
                <c:ext xmlns:c16="http://schemas.microsoft.com/office/drawing/2014/chart" uri="{C3380CC4-5D6E-409C-BE32-E72D297353CC}">
                  <c16:uniqueId val="{0000001F-E11D-4D15-83D1-16E6B311BBEC}"/>
                </c:ext>
              </c:extLst>
            </c:dLbl>
            <c:dLbl>
              <c:idx val="13"/>
              <c:layout>
                <c:manualLayout>
                  <c:x val="-7.9540866279333114E-2"/>
                  <c:y val="0.14527176065193367"/>
                </c:manualLayout>
              </c:layout>
              <c:tx>
                <c:rich>
                  <a:bodyPr/>
                  <a:lstStyle/>
                  <a:p>
                    <a:fld id="{F0CF7609-67D9-4E81-8033-F16279210E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E11D-4D15-83D1-16E6B311BBEC}"/>
                </c:ext>
              </c:extLst>
            </c:dLbl>
            <c:dLbl>
              <c:idx val="14"/>
              <c:tx>
                <c:rich>
                  <a:bodyPr/>
                  <a:lstStyle/>
                  <a:p>
                    <a:fld id="{43059201-0FE3-4690-B7B2-2994E8B243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E11D-4D15-83D1-16E6B311BBEC}"/>
                </c:ext>
              </c:extLst>
            </c:dLbl>
            <c:dLbl>
              <c:idx val="15"/>
              <c:tx>
                <c:rich>
                  <a:bodyPr/>
                  <a:lstStyle/>
                  <a:p>
                    <a:fld id="{03C8075A-7F20-4FBF-8C24-0B1226E561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E11D-4D15-83D1-16E6B311BBEC}"/>
                </c:ext>
              </c:extLst>
            </c:dLbl>
            <c:dLbl>
              <c:idx val="16"/>
              <c:delete val="1"/>
              <c:extLst>
                <c:ext xmlns:c15="http://schemas.microsoft.com/office/drawing/2012/chart" uri="{CE6537A1-D6FC-4f65-9D91-7224C49458BB}"/>
                <c:ext xmlns:c16="http://schemas.microsoft.com/office/drawing/2014/chart" uri="{C3380CC4-5D6E-409C-BE32-E72D297353CC}">
                  <c16:uniqueId val="{00000023-E11D-4D15-83D1-16E6B311BBEC}"/>
                </c:ext>
              </c:extLst>
            </c:dLbl>
            <c:dLbl>
              <c:idx val="17"/>
              <c:layout>
                <c:manualLayout>
                  <c:x val="-8.1832514118237901E-2"/>
                  <c:y val="0.15171710978803804"/>
                </c:manualLayout>
              </c:layout>
              <c:tx>
                <c:rich>
                  <a:bodyPr/>
                  <a:lstStyle/>
                  <a:p>
                    <a:fld id="{75B24018-4BB1-48BC-B554-977451C9FF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E11D-4D15-83D1-16E6B311BBEC}"/>
                </c:ext>
              </c:extLst>
            </c:dLbl>
            <c:spPr>
              <a:noFill/>
              <a:ln>
                <a:noFill/>
              </a:ln>
              <a:effectLst/>
            </c:spPr>
            <c:txPr>
              <a:bodyPr wrap="square" lIns="38100" tIns="19050" rIns="38100" bIns="19050" anchor="ctr">
                <a:spAutoFit/>
              </a:bodyPr>
              <a:lstStyle/>
              <a:p>
                <a:pPr>
                  <a:defRPr>
                    <a:solidFill>
                      <a:srgbClr val="002060"/>
                    </a:solidFill>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3175">
                      <a:solidFill>
                        <a:srgbClr val="002060"/>
                      </a:solidFill>
                    </a:ln>
                  </c:spPr>
                </c15:leaderLines>
              </c:ext>
            </c:extLst>
          </c:dLbls>
          <c:cat>
            <c:strRef>
              <c:f>'Total Graph'!$B$2:$S$2</c:f>
              <c:strCache>
                <c:ptCount val="18"/>
                <c:pt idx="1">
                  <c:v>Q2 2015</c:v>
                </c:pt>
                <c:pt idx="2">
                  <c:v> </c:v>
                </c:pt>
                <c:pt idx="3">
                  <c:v> </c:v>
                </c:pt>
                <c:pt idx="5">
                  <c:v>Q2 2016</c:v>
                </c:pt>
                <c:pt idx="6">
                  <c:v> </c:v>
                </c:pt>
                <c:pt idx="7">
                  <c:v> </c:v>
                </c:pt>
                <c:pt idx="9">
                  <c:v>Q2 2017</c:v>
                </c:pt>
                <c:pt idx="10">
                  <c:v> </c:v>
                </c:pt>
                <c:pt idx="11">
                  <c:v> </c:v>
                </c:pt>
                <c:pt idx="13">
                  <c:v>Q2 2018</c:v>
                </c:pt>
                <c:pt idx="14">
                  <c:v> </c:v>
                </c:pt>
                <c:pt idx="15">
                  <c:v> </c:v>
                </c:pt>
                <c:pt idx="17">
                  <c:v>Q2 2019</c:v>
                </c:pt>
              </c:strCache>
            </c:strRef>
          </c:cat>
          <c:val>
            <c:numRef>
              <c:f>'Total Graph'!$B$12:$S$12</c:f>
              <c:numCache>
                <c:formatCode>General</c:formatCode>
                <c:ptCount val="18"/>
                <c:pt idx="0">
                  <c:v>107434</c:v>
                </c:pt>
                <c:pt idx="1">
                  <c:v>119631</c:v>
                </c:pt>
                <c:pt idx="2">
                  <c:v>119970</c:v>
                </c:pt>
                <c:pt idx="3">
                  <c:v>122658</c:v>
                </c:pt>
                <c:pt idx="4">
                  <c:v>129488</c:v>
                </c:pt>
                <c:pt idx="5">
                  <c:v>136885</c:v>
                </c:pt>
                <c:pt idx="6">
                  <c:v>124270</c:v>
                </c:pt>
                <c:pt idx="7">
                  <c:v>119839</c:v>
                </c:pt>
                <c:pt idx="8">
                  <c:v>151179</c:v>
                </c:pt>
                <c:pt idx="9">
                  <c:v>137817</c:v>
                </c:pt>
                <c:pt idx="10">
                  <c:v>116180</c:v>
                </c:pt>
                <c:pt idx="11">
                  <c:v>129659</c:v>
                </c:pt>
                <c:pt idx="12">
                  <c:v>139189</c:v>
                </c:pt>
                <c:pt idx="13">
                  <c:v>156777</c:v>
                </c:pt>
                <c:pt idx="14">
                  <c:v>145279</c:v>
                </c:pt>
                <c:pt idx="15">
                  <c:v>147268</c:v>
                </c:pt>
                <c:pt idx="16">
                  <c:v>159869</c:v>
                </c:pt>
                <c:pt idx="17">
                  <c:v>178400</c:v>
                </c:pt>
              </c:numCache>
            </c:numRef>
          </c:val>
          <c:smooth val="1"/>
          <c:extLst>
            <c:ext xmlns:c15="http://schemas.microsoft.com/office/drawing/2012/chart" uri="{02D57815-91ED-43cb-92C2-25804820EDAC}">
              <c15:datalabelsRange>
                <c15:f>'Total Graph'!$B$5:$S$5</c15:f>
                <c15:dlblRangeCache>
                  <c:ptCount val="18"/>
                  <c:pt idx="1">
                    <c:v>119,631</c:v>
                  </c:pt>
                  <c:pt idx="5">
                    <c:v>136,885</c:v>
                  </c:pt>
                  <c:pt idx="9">
                    <c:v>137,817</c:v>
                  </c:pt>
                  <c:pt idx="13">
                    <c:v>156,777</c:v>
                  </c:pt>
                  <c:pt idx="17">
                    <c:v>178,400</c:v>
                  </c:pt>
                </c15:dlblRangeCache>
              </c15:datalabelsRange>
            </c:ext>
            <c:ext xmlns:c16="http://schemas.microsoft.com/office/drawing/2014/chart" uri="{C3380CC4-5D6E-409C-BE32-E72D297353CC}">
              <c16:uniqueId val="{00000025-E11D-4D15-83D1-16E6B311BBEC}"/>
            </c:ext>
          </c:extLst>
        </c:ser>
        <c:dLbls>
          <c:showLegendKey val="0"/>
          <c:showVal val="0"/>
          <c:showCatName val="0"/>
          <c:showSerName val="0"/>
          <c:showPercent val="0"/>
          <c:showBubbleSize val="0"/>
        </c:dLbls>
        <c:smooth val="0"/>
        <c:axId val="296639256"/>
        <c:axId val="296639648"/>
      </c:lineChart>
      <c:catAx>
        <c:axId val="296639256"/>
        <c:scaling>
          <c:orientation val="minMax"/>
        </c:scaling>
        <c:delete val="0"/>
        <c:axPos val="b"/>
        <c:majorGridlines>
          <c:spPr>
            <a:ln>
              <a:noFill/>
              <a:prstDash val="sysDot"/>
            </a:ln>
          </c:spPr>
        </c:majorGridlines>
        <c:numFmt formatCode="General" sourceLinked="0"/>
        <c:majorTickMark val="none"/>
        <c:minorTickMark val="none"/>
        <c:tickLblPos val="nextTo"/>
        <c:spPr>
          <a:ln>
            <a:solidFill>
              <a:schemeClr val="bg1">
                <a:lumMod val="50000"/>
              </a:schemeClr>
            </a:solidFill>
          </a:ln>
        </c:spPr>
        <c:txPr>
          <a:bodyPr rot="0" vert="horz"/>
          <a:lstStyle/>
          <a:p>
            <a:pPr>
              <a:defRPr/>
            </a:pPr>
            <a:endParaRPr lang="en-US"/>
          </a:p>
        </c:txPr>
        <c:crossAx val="296639648"/>
        <c:crosses val="autoZero"/>
        <c:auto val="1"/>
        <c:lblAlgn val="ctr"/>
        <c:lblOffset val="100"/>
        <c:tickMarkSkip val="4"/>
        <c:noMultiLvlLbl val="0"/>
      </c:catAx>
      <c:valAx>
        <c:axId val="296639648"/>
        <c:scaling>
          <c:orientation val="minMax"/>
        </c:scaling>
        <c:delete val="1"/>
        <c:axPos val="l"/>
        <c:majorGridlines>
          <c:spPr>
            <a:ln>
              <a:noFill/>
              <a:prstDash val="sysDot"/>
            </a:ln>
          </c:spPr>
        </c:majorGridlines>
        <c:numFmt formatCode="#,##0" sourceLinked="0"/>
        <c:majorTickMark val="none"/>
        <c:minorTickMark val="none"/>
        <c:tickLblPos val="nextTo"/>
        <c:crossAx val="296639256"/>
        <c:crosses val="autoZero"/>
        <c:crossBetween val="between"/>
        <c:majorUnit val="100000"/>
      </c:valAx>
    </c:plotArea>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71796146627045"/>
          <c:y val="0.1553925004801229"/>
          <c:w val="0.56459498659579521"/>
          <c:h val="0.72975692451406393"/>
        </c:manualLayout>
      </c:layout>
      <c:lineChart>
        <c:grouping val="standard"/>
        <c:varyColors val="0"/>
        <c:ser>
          <c:idx val="2"/>
          <c:order val="0"/>
          <c:tx>
            <c:strRef>
              <c:f>'Region Rank'!$A$11</c:f>
              <c:strCache>
                <c:ptCount val="1"/>
                <c:pt idx="0">
                  <c:v>East Asia</c:v>
                </c:pt>
              </c:strCache>
            </c:strRef>
          </c:tx>
          <c:spPr>
            <a:ln w="38100">
              <a:solidFill>
                <a:srgbClr val="FF0000"/>
              </a:solidFill>
            </a:ln>
          </c:spPr>
          <c:marker>
            <c:symbol val="none"/>
          </c:marker>
          <c:dLbls>
            <c:dLbl>
              <c:idx val="0"/>
              <c:tx>
                <c:rich>
                  <a:bodyPr/>
                  <a:lstStyle/>
                  <a:p>
                    <a:fld id="{05B639B3-9FB9-4A22-B620-21E2D47F64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A08-429D-95C9-260CCF873FA4}"/>
                </c:ext>
              </c:extLst>
            </c:dLbl>
            <c:dLbl>
              <c:idx val="1"/>
              <c:tx>
                <c:rich>
                  <a:bodyPr/>
                  <a:lstStyle/>
                  <a:p>
                    <a:fld id="{D6AEAF50-3AA7-4BEC-BD75-E4D7913013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A08-429D-95C9-260CCF873FA4}"/>
                </c:ext>
              </c:extLst>
            </c:dLbl>
            <c:dLbl>
              <c:idx val="2"/>
              <c:tx>
                <c:rich>
                  <a:bodyPr/>
                  <a:lstStyle/>
                  <a:p>
                    <a:fld id="{EF208080-AA73-4126-ABDA-DB93160A03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A08-429D-95C9-260CCF873FA4}"/>
                </c:ext>
              </c:extLst>
            </c:dLbl>
            <c:dLbl>
              <c:idx val="3"/>
              <c:tx>
                <c:rich>
                  <a:bodyPr/>
                  <a:lstStyle/>
                  <a:p>
                    <a:fld id="{7575D18C-ACC1-4BD3-B051-9820351160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A08-429D-95C9-260CCF873FA4}"/>
                </c:ext>
              </c:extLst>
            </c:dLbl>
            <c:dLbl>
              <c:idx val="4"/>
              <c:tx>
                <c:rich>
                  <a:bodyPr/>
                  <a:lstStyle/>
                  <a:p>
                    <a:fld id="{92DBFD2D-058D-413A-8979-35836AE8A9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A08-429D-95C9-260CCF873FA4}"/>
                </c:ext>
              </c:extLst>
            </c:dLbl>
            <c:dLbl>
              <c:idx val="5"/>
              <c:tx>
                <c:rich>
                  <a:bodyPr/>
                  <a:lstStyle/>
                  <a:p>
                    <a:fld id="{36259BF9-760F-4797-BBBC-F3303D6450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A08-429D-95C9-260CCF873FA4}"/>
                </c:ext>
              </c:extLst>
            </c:dLbl>
            <c:dLbl>
              <c:idx val="6"/>
              <c:tx>
                <c:rich>
                  <a:bodyPr/>
                  <a:lstStyle/>
                  <a:p>
                    <a:fld id="{5C01B499-F2E6-4E0E-A405-CB0A7568D0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A08-429D-95C9-260CCF873FA4}"/>
                </c:ext>
              </c:extLst>
            </c:dLbl>
            <c:dLbl>
              <c:idx val="7"/>
              <c:tx>
                <c:rich>
                  <a:bodyPr/>
                  <a:lstStyle/>
                  <a:p>
                    <a:fld id="{BFC65A8C-F5E8-46BF-B1E1-400209B5FF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A08-429D-95C9-260CCF873FA4}"/>
                </c:ext>
              </c:extLst>
            </c:dLbl>
            <c:dLbl>
              <c:idx val="8"/>
              <c:tx>
                <c:rich>
                  <a:bodyPr/>
                  <a:lstStyle/>
                  <a:p>
                    <a:fld id="{81D60C86-2DB2-4F2B-A52C-9B40834292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A08-429D-95C9-260CCF873FA4}"/>
                </c:ext>
              </c:extLst>
            </c:dLbl>
            <c:dLbl>
              <c:idx val="9"/>
              <c:tx>
                <c:rich>
                  <a:bodyPr/>
                  <a:lstStyle/>
                  <a:p>
                    <a:fld id="{6203BD28-E0D0-4FE3-9A52-466F1E2832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A08-429D-95C9-260CCF873FA4}"/>
                </c:ext>
              </c:extLst>
            </c:dLbl>
            <c:dLbl>
              <c:idx val="10"/>
              <c:tx>
                <c:rich>
                  <a:bodyPr/>
                  <a:lstStyle/>
                  <a:p>
                    <a:fld id="{630460A0-3726-4E2B-9DFB-DDD27D863B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A08-429D-95C9-260CCF873FA4}"/>
                </c:ext>
              </c:extLst>
            </c:dLbl>
            <c:dLbl>
              <c:idx val="11"/>
              <c:tx>
                <c:rich>
                  <a:bodyPr/>
                  <a:lstStyle/>
                  <a:p>
                    <a:fld id="{B8CA9E71-3F17-4695-A275-25D8406D10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A08-429D-95C9-260CCF873FA4}"/>
                </c:ext>
              </c:extLst>
            </c:dLbl>
            <c:dLbl>
              <c:idx val="12"/>
              <c:delete val="1"/>
              <c:extLst>
                <c:ext xmlns:c15="http://schemas.microsoft.com/office/drawing/2012/chart" uri="{CE6537A1-D6FC-4f65-9D91-7224C49458BB}"/>
                <c:ext xmlns:c16="http://schemas.microsoft.com/office/drawing/2014/chart" uri="{C3380CC4-5D6E-409C-BE32-E72D297353CC}">
                  <c16:uniqueId val="{0000000C-9A08-429D-95C9-260CCF873FA4}"/>
                </c:ext>
              </c:extLst>
            </c:dLbl>
            <c:dLbl>
              <c:idx val="13"/>
              <c:layout>
                <c:manualLayout>
                  <c:x val="-1.435780444252475E-16"/>
                  <c:y val="-1.219512195121954E-2"/>
                </c:manualLayout>
              </c:layout>
              <c:tx>
                <c:rich>
                  <a:bodyPr/>
                  <a:lstStyle/>
                  <a:p>
                    <a:pPr>
                      <a:defRPr>
                        <a:solidFill>
                          <a:srgbClr val="FF0000"/>
                        </a:solidFill>
                      </a:defRPr>
                    </a:pPr>
                    <a:fld id="{E75A0D85-FC0F-4F5B-A52C-BFE77B138404}" type="CELLRANGE">
                      <a:rPr lang="en-US"/>
                      <a:pPr>
                        <a:defRPr>
                          <a:solidFill>
                            <a:srgbClr val="FF0000"/>
                          </a:solidFill>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Rank'!$B$11:$O$11</c:f>
              <c:numCache>
                <c:formatCode>General</c:formatCode>
                <c:ptCount val="14"/>
                <c:pt idx="0">
                  <c:v>47280</c:v>
                </c:pt>
                <c:pt idx="1">
                  <c:v>52338</c:v>
                </c:pt>
                <c:pt idx="2">
                  <c:v>74048</c:v>
                </c:pt>
                <c:pt idx="3">
                  <c:v>74301</c:v>
                </c:pt>
                <c:pt idx="4">
                  <c:v>80585</c:v>
                </c:pt>
                <c:pt idx="5">
                  <c:v>79995</c:v>
                </c:pt>
                <c:pt idx="6">
                  <c:v>87189</c:v>
                </c:pt>
                <c:pt idx="7">
                  <c:v>94916</c:v>
                </c:pt>
                <c:pt idx="8">
                  <c:v>90091</c:v>
                </c:pt>
                <c:pt idx="9">
                  <c:v>91424</c:v>
                </c:pt>
                <c:pt idx="10">
                  <c:v>102745</c:v>
                </c:pt>
                <c:pt idx="11">
                  <c:v>111071</c:v>
                </c:pt>
                <c:pt idx="12" formatCode="#,##0">
                  <c:v>106347</c:v>
                </c:pt>
                <c:pt idx="13">
                  <c:v>111453</c:v>
                </c:pt>
              </c:numCache>
            </c:numRef>
          </c:val>
          <c:smooth val="1"/>
          <c:extLst>
            <c:ext xmlns:c15="http://schemas.microsoft.com/office/drawing/2012/chart" uri="{02D57815-91ED-43cb-92C2-25804820EDAC}">
              <c15:datalabelsRange>
                <c15:f>'Region Rank'!$B$5:$O$5</c15:f>
                <c15:dlblRangeCache>
                  <c:ptCount val="14"/>
                  <c:pt idx="13">
                    <c:v>111,453</c:v>
                  </c:pt>
                </c15:dlblRangeCache>
              </c15:datalabelsRange>
            </c:ext>
            <c:ext xmlns:c16="http://schemas.microsoft.com/office/drawing/2014/chart" uri="{C3380CC4-5D6E-409C-BE32-E72D297353CC}">
              <c16:uniqueId val="{0000000E-9A08-429D-95C9-260CCF873FA4}"/>
            </c:ext>
          </c:extLst>
        </c:ser>
        <c:ser>
          <c:idx val="0"/>
          <c:order val="1"/>
          <c:tx>
            <c:strRef>
              <c:f>'Region Rank'!$A$12</c:f>
              <c:strCache>
                <c:ptCount val="1"/>
                <c:pt idx="0">
                  <c:v>N Europe</c:v>
                </c:pt>
              </c:strCache>
            </c:strRef>
          </c:tx>
          <c:spPr>
            <a:ln w="38100">
              <a:solidFill>
                <a:srgbClr val="7030A0"/>
              </a:solidFill>
            </a:ln>
          </c:spPr>
          <c:marker>
            <c:symbol val="none"/>
          </c:marker>
          <c:dLbls>
            <c:dLbl>
              <c:idx val="0"/>
              <c:tx>
                <c:rich>
                  <a:bodyPr/>
                  <a:lstStyle/>
                  <a:p>
                    <a:fld id="{F9BE1D80-137B-4CA5-9368-AF07F5E721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A08-429D-95C9-260CCF873FA4}"/>
                </c:ext>
              </c:extLst>
            </c:dLbl>
            <c:dLbl>
              <c:idx val="1"/>
              <c:tx>
                <c:rich>
                  <a:bodyPr/>
                  <a:lstStyle/>
                  <a:p>
                    <a:fld id="{5F91579B-F59D-4B8B-94AF-D5A95B9115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A08-429D-95C9-260CCF873FA4}"/>
                </c:ext>
              </c:extLst>
            </c:dLbl>
            <c:dLbl>
              <c:idx val="2"/>
              <c:tx>
                <c:rich>
                  <a:bodyPr/>
                  <a:lstStyle/>
                  <a:p>
                    <a:fld id="{388349DE-397C-4494-A163-B169A53AC5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A08-429D-95C9-260CCF873FA4}"/>
                </c:ext>
              </c:extLst>
            </c:dLbl>
            <c:dLbl>
              <c:idx val="3"/>
              <c:tx>
                <c:rich>
                  <a:bodyPr/>
                  <a:lstStyle/>
                  <a:p>
                    <a:fld id="{851B0F71-423A-4EA7-A591-991F56FDF7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A08-429D-95C9-260CCF873FA4}"/>
                </c:ext>
              </c:extLst>
            </c:dLbl>
            <c:dLbl>
              <c:idx val="4"/>
              <c:tx>
                <c:rich>
                  <a:bodyPr/>
                  <a:lstStyle/>
                  <a:p>
                    <a:fld id="{D1931093-0973-4CA1-BD89-1FF6DB14AB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A08-429D-95C9-260CCF873FA4}"/>
                </c:ext>
              </c:extLst>
            </c:dLbl>
            <c:dLbl>
              <c:idx val="5"/>
              <c:tx>
                <c:rich>
                  <a:bodyPr/>
                  <a:lstStyle/>
                  <a:p>
                    <a:fld id="{B0E2511D-1E06-4A5F-A455-FEDFAA20A3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9A08-429D-95C9-260CCF873FA4}"/>
                </c:ext>
              </c:extLst>
            </c:dLbl>
            <c:dLbl>
              <c:idx val="6"/>
              <c:tx>
                <c:rich>
                  <a:bodyPr/>
                  <a:lstStyle/>
                  <a:p>
                    <a:fld id="{A0DE54ED-64FD-4F9E-82C4-606FC9C3D8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9A08-429D-95C9-260CCF873FA4}"/>
                </c:ext>
              </c:extLst>
            </c:dLbl>
            <c:dLbl>
              <c:idx val="7"/>
              <c:tx>
                <c:rich>
                  <a:bodyPr/>
                  <a:lstStyle/>
                  <a:p>
                    <a:fld id="{794E5DAA-64AD-4B74-9B05-01BE8E5999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9A08-429D-95C9-260CCF873FA4}"/>
                </c:ext>
              </c:extLst>
            </c:dLbl>
            <c:dLbl>
              <c:idx val="8"/>
              <c:tx>
                <c:rich>
                  <a:bodyPr/>
                  <a:lstStyle/>
                  <a:p>
                    <a:fld id="{C4396E24-40B5-45C6-9182-89E74B93A6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9A08-429D-95C9-260CCF873FA4}"/>
                </c:ext>
              </c:extLst>
            </c:dLbl>
            <c:dLbl>
              <c:idx val="9"/>
              <c:tx>
                <c:rich>
                  <a:bodyPr/>
                  <a:lstStyle/>
                  <a:p>
                    <a:fld id="{A0A7B623-88A1-40B6-93FC-620C69AE18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9A08-429D-95C9-260CCF873FA4}"/>
                </c:ext>
              </c:extLst>
            </c:dLbl>
            <c:dLbl>
              <c:idx val="10"/>
              <c:tx>
                <c:rich>
                  <a:bodyPr/>
                  <a:lstStyle/>
                  <a:p>
                    <a:fld id="{408A31BE-A3FB-491D-BFED-C17C1659A5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9A08-429D-95C9-260CCF873FA4}"/>
                </c:ext>
              </c:extLst>
            </c:dLbl>
            <c:dLbl>
              <c:idx val="11"/>
              <c:tx>
                <c:rich>
                  <a:bodyPr/>
                  <a:lstStyle/>
                  <a:p>
                    <a:fld id="{53C5EA26-7F2C-4736-87F6-CBEA66AEA6B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9A08-429D-95C9-260CCF873FA4}"/>
                </c:ext>
              </c:extLst>
            </c:dLbl>
            <c:dLbl>
              <c:idx val="12"/>
              <c:delete val="1"/>
              <c:extLst>
                <c:ext xmlns:c15="http://schemas.microsoft.com/office/drawing/2012/chart" uri="{CE6537A1-D6FC-4f65-9D91-7224C49458BB}"/>
                <c:ext xmlns:c16="http://schemas.microsoft.com/office/drawing/2014/chart" uri="{C3380CC4-5D6E-409C-BE32-E72D297353CC}">
                  <c16:uniqueId val="{0000001B-9A08-429D-95C9-260CCF873FA4}"/>
                </c:ext>
              </c:extLst>
            </c:dLbl>
            <c:dLbl>
              <c:idx val="13"/>
              <c:tx>
                <c:rich>
                  <a:bodyPr/>
                  <a:lstStyle/>
                  <a:p>
                    <a:pPr>
                      <a:defRPr>
                        <a:solidFill>
                          <a:srgbClr val="7030A0"/>
                        </a:solidFill>
                      </a:defRPr>
                    </a:pPr>
                    <a:fld id="{1A3F4A11-CD0A-4F8B-98D4-51E618A10EF6}" type="CELLRANGE">
                      <a:rPr lang="en-US"/>
                      <a:pPr>
                        <a:defRPr>
                          <a:solidFill>
                            <a:srgbClr val="7030A0"/>
                          </a:solidFill>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Rank'!$B$12:$O$12</c:f>
              <c:numCache>
                <c:formatCode>General</c:formatCode>
                <c:ptCount val="14"/>
                <c:pt idx="0">
                  <c:v>60164</c:v>
                </c:pt>
                <c:pt idx="1">
                  <c:v>65830</c:v>
                </c:pt>
                <c:pt idx="2">
                  <c:v>61333</c:v>
                </c:pt>
                <c:pt idx="3">
                  <c:v>58216</c:v>
                </c:pt>
                <c:pt idx="4">
                  <c:v>67556</c:v>
                </c:pt>
                <c:pt idx="5">
                  <c:v>72331</c:v>
                </c:pt>
                <c:pt idx="6">
                  <c:v>66574</c:v>
                </c:pt>
                <c:pt idx="7">
                  <c:v>67315</c:v>
                </c:pt>
                <c:pt idx="8">
                  <c:v>66777</c:v>
                </c:pt>
                <c:pt idx="9">
                  <c:v>79030</c:v>
                </c:pt>
                <c:pt idx="10">
                  <c:v>78427</c:v>
                </c:pt>
                <c:pt idx="11">
                  <c:v>70868</c:v>
                </c:pt>
                <c:pt idx="12" formatCode="#,##0">
                  <c:v>75554</c:v>
                </c:pt>
                <c:pt idx="13">
                  <c:v>80281</c:v>
                </c:pt>
              </c:numCache>
            </c:numRef>
          </c:val>
          <c:smooth val="1"/>
          <c:extLst>
            <c:ext xmlns:c15="http://schemas.microsoft.com/office/drawing/2012/chart" uri="{02D57815-91ED-43cb-92C2-25804820EDAC}">
              <c15:datalabelsRange>
                <c15:f>'Region Rank'!$B$6:$O$6</c15:f>
                <c15:dlblRangeCache>
                  <c:ptCount val="14"/>
                  <c:pt idx="13">
                    <c:v>80,281</c:v>
                  </c:pt>
                </c15:dlblRangeCache>
              </c15:datalabelsRange>
            </c:ext>
            <c:ext xmlns:c16="http://schemas.microsoft.com/office/drawing/2014/chart" uri="{C3380CC4-5D6E-409C-BE32-E72D297353CC}">
              <c16:uniqueId val="{0000001D-9A08-429D-95C9-260CCF873FA4}"/>
            </c:ext>
          </c:extLst>
        </c:ser>
        <c:ser>
          <c:idx val="3"/>
          <c:order val="2"/>
          <c:tx>
            <c:strRef>
              <c:f>'Region Rank'!$A$13</c:f>
              <c:strCache>
                <c:ptCount val="1"/>
                <c:pt idx="0">
                  <c:v>Suez</c:v>
                </c:pt>
              </c:strCache>
            </c:strRef>
          </c:tx>
          <c:spPr>
            <a:ln w="38100">
              <a:solidFill>
                <a:srgbClr val="00B0F0"/>
              </a:solidFill>
            </a:ln>
          </c:spPr>
          <c:marker>
            <c:symbol val="none"/>
          </c:marker>
          <c:dLbls>
            <c:dLbl>
              <c:idx val="0"/>
              <c:tx>
                <c:rich>
                  <a:bodyPr/>
                  <a:lstStyle/>
                  <a:p>
                    <a:fld id="{DBBD1648-4CB5-469F-9C0F-482BBF529B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9A08-429D-95C9-260CCF873FA4}"/>
                </c:ext>
              </c:extLst>
            </c:dLbl>
            <c:dLbl>
              <c:idx val="1"/>
              <c:tx>
                <c:rich>
                  <a:bodyPr/>
                  <a:lstStyle/>
                  <a:p>
                    <a:fld id="{CFB4D015-3DD2-475B-AA62-14B5EB900C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9A08-429D-95C9-260CCF873FA4}"/>
                </c:ext>
              </c:extLst>
            </c:dLbl>
            <c:dLbl>
              <c:idx val="2"/>
              <c:tx>
                <c:rich>
                  <a:bodyPr/>
                  <a:lstStyle/>
                  <a:p>
                    <a:fld id="{08B5401E-B50E-4D4D-ABED-FEC70F2D87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9A08-429D-95C9-260CCF873FA4}"/>
                </c:ext>
              </c:extLst>
            </c:dLbl>
            <c:dLbl>
              <c:idx val="3"/>
              <c:tx>
                <c:rich>
                  <a:bodyPr/>
                  <a:lstStyle/>
                  <a:p>
                    <a:fld id="{E5A8613E-9A05-42ED-8169-0C1F4044DB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9A08-429D-95C9-260CCF873FA4}"/>
                </c:ext>
              </c:extLst>
            </c:dLbl>
            <c:dLbl>
              <c:idx val="4"/>
              <c:tx>
                <c:rich>
                  <a:bodyPr/>
                  <a:lstStyle/>
                  <a:p>
                    <a:fld id="{7B611283-7592-47C7-93A6-77B5878AE7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9A08-429D-95C9-260CCF873FA4}"/>
                </c:ext>
              </c:extLst>
            </c:dLbl>
            <c:dLbl>
              <c:idx val="5"/>
              <c:tx>
                <c:rich>
                  <a:bodyPr/>
                  <a:lstStyle/>
                  <a:p>
                    <a:fld id="{7F079DBD-3CE5-4162-B866-B3B25345DB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9A08-429D-95C9-260CCF873FA4}"/>
                </c:ext>
              </c:extLst>
            </c:dLbl>
            <c:dLbl>
              <c:idx val="6"/>
              <c:tx>
                <c:rich>
                  <a:bodyPr/>
                  <a:lstStyle/>
                  <a:p>
                    <a:fld id="{D8EF0ABD-CE07-420C-9ECE-887BC667CC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9A08-429D-95C9-260CCF873FA4}"/>
                </c:ext>
              </c:extLst>
            </c:dLbl>
            <c:dLbl>
              <c:idx val="7"/>
              <c:tx>
                <c:rich>
                  <a:bodyPr/>
                  <a:lstStyle/>
                  <a:p>
                    <a:fld id="{29600C16-06D6-49C5-A543-15DF76B7AF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9A08-429D-95C9-260CCF873FA4}"/>
                </c:ext>
              </c:extLst>
            </c:dLbl>
            <c:dLbl>
              <c:idx val="8"/>
              <c:tx>
                <c:rich>
                  <a:bodyPr/>
                  <a:lstStyle/>
                  <a:p>
                    <a:fld id="{12CDB353-4F80-4D9B-AAE1-0E5868DC64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9A08-429D-95C9-260CCF873FA4}"/>
                </c:ext>
              </c:extLst>
            </c:dLbl>
            <c:dLbl>
              <c:idx val="9"/>
              <c:tx>
                <c:rich>
                  <a:bodyPr/>
                  <a:lstStyle/>
                  <a:p>
                    <a:fld id="{0D611679-D5C3-4BA7-A934-260AC9CF1E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9A08-429D-95C9-260CCF873FA4}"/>
                </c:ext>
              </c:extLst>
            </c:dLbl>
            <c:dLbl>
              <c:idx val="10"/>
              <c:tx>
                <c:rich>
                  <a:bodyPr/>
                  <a:lstStyle/>
                  <a:p>
                    <a:fld id="{9FD13A3B-57D0-4162-A552-A0B2D7D6AE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9A08-429D-95C9-260CCF873FA4}"/>
                </c:ext>
              </c:extLst>
            </c:dLbl>
            <c:dLbl>
              <c:idx val="11"/>
              <c:tx>
                <c:rich>
                  <a:bodyPr/>
                  <a:lstStyle/>
                  <a:p>
                    <a:fld id="{BDC0FA81-CA45-495C-A110-79BF18F009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9A08-429D-95C9-260CCF873FA4}"/>
                </c:ext>
              </c:extLst>
            </c:dLbl>
            <c:dLbl>
              <c:idx val="12"/>
              <c:tx>
                <c:rich>
                  <a:bodyPr/>
                  <a:lstStyle/>
                  <a:p>
                    <a:fld id="{423994A0-D6FE-4318-A338-BA2FB333FF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9A08-429D-95C9-260CCF873FA4}"/>
                </c:ext>
              </c:extLst>
            </c:dLbl>
            <c:dLbl>
              <c:idx val="13"/>
              <c:tx>
                <c:rich>
                  <a:bodyPr/>
                  <a:lstStyle/>
                  <a:p>
                    <a:pPr>
                      <a:defRPr>
                        <a:solidFill>
                          <a:srgbClr val="00B0F0"/>
                        </a:solidFill>
                      </a:defRPr>
                    </a:pPr>
                    <a:fld id="{E5528976-AEB1-436F-B2AF-926D9CADFEB0}" type="CELLRANGE">
                      <a:rPr lang="en-US"/>
                      <a:pPr>
                        <a:defRPr>
                          <a:solidFill>
                            <a:srgbClr val="00B0F0"/>
                          </a:solidFill>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Rank'!$B$13:$O$13</c:f>
              <c:numCache>
                <c:formatCode>General</c:formatCode>
                <c:ptCount val="14"/>
                <c:pt idx="0">
                  <c:v>26654</c:v>
                </c:pt>
                <c:pt idx="1">
                  <c:v>32706</c:v>
                </c:pt>
                <c:pt idx="2">
                  <c:v>27345</c:v>
                </c:pt>
                <c:pt idx="3">
                  <c:v>28186</c:v>
                </c:pt>
                <c:pt idx="4">
                  <c:v>36028</c:v>
                </c:pt>
                <c:pt idx="5">
                  <c:v>33665</c:v>
                </c:pt>
                <c:pt idx="6">
                  <c:v>27506</c:v>
                </c:pt>
                <c:pt idx="7">
                  <c:v>29894</c:v>
                </c:pt>
                <c:pt idx="8">
                  <c:v>32099</c:v>
                </c:pt>
                <c:pt idx="9">
                  <c:v>36179</c:v>
                </c:pt>
                <c:pt idx="10">
                  <c:v>51278</c:v>
                </c:pt>
                <c:pt idx="11">
                  <c:v>48330</c:v>
                </c:pt>
                <c:pt idx="12" formatCode="#,##0">
                  <c:v>53179</c:v>
                </c:pt>
                <c:pt idx="13">
                  <c:v>58614</c:v>
                </c:pt>
              </c:numCache>
            </c:numRef>
          </c:val>
          <c:smooth val="1"/>
          <c:extLst>
            <c:ext xmlns:c15="http://schemas.microsoft.com/office/drawing/2012/chart" uri="{02D57815-91ED-43cb-92C2-25804820EDAC}">
              <c15:datalabelsRange>
                <c15:f>'Region Rank'!$B$7:$O$7</c15:f>
                <c15:dlblRangeCache>
                  <c:ptCount val="14"/>
                  <c:pt idx="13">
                    <c:v>58,614</c:v>
                  </c:pt>
                </c15:dlblRangeCache>
              </c15:datalabelsRange>
            </c:ext>
            <c:ext xmlns:c16="http://schemas.microsoft.com/office/drawing/2014/chart" uri="{C3380CC4-5D6E-409C-BE32-E72D297353CC}">
              <c16:uniqueId val="{0000002C-9A08-429D-95C9-260CCF873FA4}"/>
            </c:ext>
          </c:extLst>
        </c:ser>
        <c:ser>
          <c:idx val="1"/>
          <c:order val="3"/>
          <c:tx>
            <c:strRef>
              <c:f>'Region Rank'!$A$14</c:f>
              <c:strCache>
                <c:ptCount val="1"/>
                <c:pt idx="0">
                  <c:v>ECSA</c:v>
                </c:pt>
              </c:strCache>
            </c:strRef>
          </c:tx>
          <c:spPr>
            <a:ln w="38100">
              <a:solidFill>
                <a:srgbClr val="92D050"/>
              </a:solidFill>
            </a:ln>
          </c:spPr>
          <c:marker>
            <c:symbol val="none"/>
          </c:marker>
          <c:dLbls>
            <c:dLbl>
              <c:idx val="0"/>
              <c:tx>
                <c:rich>
                  <a:bodyPr/>
                  <a:lstStyle/>
                  <a:p>
                    <a:fld id="{A02AE969-E51C-4A38-90E9-8A475B5D2F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9A08-429D-95C9-260CCF873FA4}"/>
                </c:ext>
              </c:extLst>
            </c:dLbl>
            <c:dLbl>
              <c:idx val="1"/>
              <c:tx>
                <c:rich>
                  <a:bodyPr/>
                  <a:lstStyle/>
                  <a:p>
                    <a:fld id="{D1AD1D1F-8076-41E7-99C8-76BA3FD704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9A08-429D-95C9-260CCF873FA4}"/>
                </c:ext>
              </c:extLst>
            </c:dLbl>
            <c:dLbl>
              <c:idx val="2"/>
              <c:tx>
                <c:rich>
                  <a:bodyPr/>
                  <a:lstStyle/>
                  <a:p>
                    <a:fld id="{F6023AF5-16EA-4015-A070-F8431E94E6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9A08-429D-95C9-260CCF873FA4}"/>
                </c:ext>
              </c:extLst>
            </c:dLbl>
            <c:dLbl>
              <c:idx val="3"/>
              <c:tx>
                <c:rich>
                  <a:bodyPr/>
                  <a:lstStyle/>
                  <a:p>
                    <a:fld id="{D3AD947C-E86E-404C-BCAE-192987C1B6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9A08-429D-95C9-260CCF873FA4}"/>
                </c:ext>
              </c:extLst>
            </c:dLbl>
            <c:dLbl>
              <c:idx val="4"/>
              <c:tx>
                <c:rich>
                  <a:bodyPr/>
                  <a:lstStyle/>
                  <a:p>
                    <a:fld id="{036E4D2A-53C1-4A05-AF7E-74743A5AA1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9A08-429D-95C9-260CCF873FA4}"/>
                </c:ext>
              </c:extLst>
            </c:dLbl>
            <c:dLbl>
              <c:idx val="5"/>
              <c:tx>
                <c:rich>
                  <a:bodyPr/>
                  <a:lstStyle/>
                  <a:p>
                    <a:fld id="{C656B734-F14E-45C2-9D11-3FC57928C9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9A08-429D-95C9-260CCF873FA4}"/>
                </c:ext>
              </c:extLst>
            </c:dLbl>
            <c:dLbl>
              <c:idx val="6"/>
              <c:tx>
                <c:rich>
                  <a:bodyPr/>
                  <a:lstStyle/>
                  <a:p>
                    <a:fld id="{5FCA9AD0-4409-4F2D-9ECC-4067A06A11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9A08-429D-95C9-260CCF873FA4}"/>
                </c:ext>
              </c:extLst>
            </c:dLbl>
            <c:dLbl>
              <c:idx val="7"/>
              <c:tx>
                <c:rich>
                  <a:bodyPr/>
                  <a:lstStyle/>
                  <a:p>
                    <a:fld id="{6CCA08D2-8324-4B3C-80F9-A72554894D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9A08-429D-95C9-260CCF873FA4}"/>
                </c:ext>
              </c:extLst>
            </c:dLbl>
            <c:dLbl>
              <c:idx val="8"/>
              <c:tx>
                <c:rich>
                  <a:bodyPr/>
                  <a:lstStyle/>
                  <a:p>
                    <a:fld id="{24C4BAAA-C110-40B0-8AFC-6C602373F7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9A08-429D-95C9-260CCF873FA4}"/>
                </c:ext>
              </c:extLst>
            </c:dLbl>
            <c:dLbl>
              <c:idx val="9"/>
              <c:tx>
                <c:rich>
                  <a:bodyPr/>
                  <a:lstStyle/>
                  <a:p>
                    <a:fld id="{A94345E5-EEA0-4035-A0B1-A6D91E80E4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9A08-429D-95C9-260CCF873FA4}"/>
                </c:ext>
              </c:extLst>
            </c:dLbl>
            <c:dLbl>
              <c:idx val="10"/>
              <c:tx>
                <c:rich>
                  <a:bodyPr/>
                  <a:lstStyle/>
                  <a:p>
                    <a:fld id="{E857F961-9382-4EEB-ADFD-C5051122C9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7-9A08-429D-95C9-260CCF873FA4}"/>
                </c:ext>
              </c:extLst>
            </c:dLbl>
            <c:dLbl>
              <c:idx val="11"/>
              <c:tx>
                <c:rich>
                  <a:bodyPr/>
                  <a:lstStyle/>
                  <a:p>
                    <a:fld id="{907A2731-A6A4-4A72-A62F-5755B381C0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9A08-429D-95C9-260CCF873FA4}"/>
                </c:ext>
              </c:extLst>
            </c:dLbl>
            <c:dLbl>
              <c:idx val="12"/>
              <c:tx>
                <c:rich>
                  <a:bodyPr/>
                  <a:lstStyle/>
                  <a:p>
                    <a:fld id="{F9A5D498-5EE0-42AB-A8AF-C9BCAF2AC5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9A08-429D-95C9-260CCF873FA4}"/>
                </c:ext>
              </c:extLst>
            </c:dLbl>
            <c:dLbl>
              <c:idx val="13"/>
              <c:layout>
                <c:manualLayout>
                  <c:x val="1.0552982429570236E-2"/>
                  <c:y val="-1.0887481455339111E-2"/>
                </c:manualLayout>
              </c:layout>
              <c:tx>
                <c:rich>
                  <a:bodyPr/>
                  <a:lstStyle/>
                  <a:p>
                    <a:pPr>
                      <a:defRPr>
                        <a:solidFill>
                          <a:srgbClr val="92D050"/>
                        </a:solidFill>
                      </a:defRPr>
                    </a:pPr>
                    <a:fld id="{CE1E3731-BE90-49FF-B9A8-2AC4CE05C2E8}" type="CELLRANGE">
                      <a:rPr lang="en-US"/>
                      <a:pPr>
                        <a:defRPr>
                          <a:solidFill>
                            <a:srgbClr val="92D050"/>
                          </a:solidFill>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A-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a:solidFill>
                        <a:srgbClr val="92D050"/>
                      </a:solidFill>
                      <a:prstDash val="dash"/>
                    </a:ln>
                  </c:spPr>
                </c15:leaderLines>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Rank'!$B$14:$O$14</c:f>
              <c:numCache>
                <c:formatCode>General</c:formatCode>
                <c:ptCount val="14"/>
                <c:pt idx="0">
                  <c:v>36072</c:v>
                </c:pt>
                <c:pt idx="1">
                  <c:v>39430</c:v>
                </c:pt>
                <c:pt idx="2">
                  <c:v>40574</c:v>
                </c:pt>
                <c:pt idx="3">
                  <c:v>39034</c:v>
                </c:pt>
                <c:pt idx="4">
                  <c:v>41522</c:v>
                </c:pt>
                <c:pt idx="5">
                  <c:v>45888</c:v>
                </c:pt>
                <c:pt idx="6">
                  <c:v>42057</c:v>
                </c:pt>
                <c:pt idx="7">
                  <c:v>43755</c:v>
                </c:pt>
                <c:pt idx="8">
                  <c:v>42977</c:v>
                </c:pt>
                <c:pt idx="9">
                  <c:v>44900</c:v>
                </c:pt>
                <c:pt idx="10">
                  <c:v>49922</c:v>
                </c:pt>
                <c:pt idx="11">
                  <c:v>45920</c:v>
                </c:pt>
                <c:pt idx="12" formatCode="#,##0">
                  <c:v>45015</c:v>
                </c:pt>
                <c:pt idx="13">
                  <c:v>47311</c:v>
                </c:pt>
              </c:numCache>
            </c:numRef>
          </c:val>
          <c:smooth val="1"/>
          <c:extLst>
            <c:ext xmlns:c15="http://schemas.microsoft.com/office/drawing/2012/chart" uri="{02D57815-91ED-43cb-92C2-25804820EDAC}">
              <c15:datalabelsRange>
                <c15:f>'Region Rank'!$B$8:$O$8</c15:f>
                <c15:dlblRangeCache>
                  <c:ptCount val="14"/>
                  <c:pt idx="13">
                    <c:v>47,311</c:v>
                  </c:pt>
                </c15:dlblRangeCache>
              </c15:datalabelsRange>
            </c:ext>
            <c:ext xmlns:c16="http://schemas.microsoft.com/office/drawing/2014/chart" uri="{C3380CC4-5D6E-409C-BE32-E72D297353CC}">
              <c16:uniqueId val="{0000003B-9A08-429D-95C9-260CCF873FA4}"/>
            </c:ext>
          </c:extLst>
        </c:ser>
        <c:ser>
          <c:idx val="5"/>
          <c:order val="4"/>
          <c:tx>
            <c:strRef>
              <c:f>'Region Rank'!$A$15</c:f>
              <c:strCache>
                <c:ptCount val="1"/>
                <c:pt idx="0">
                  <c:v>Med</c:v>
                </c:pt>
              </c:strCache>
            </c:strRef>
          </c:tx>
          <c:spPr>
            <a:ln w="38100">
              <a:solidFill>
                <a:srgbClr val="FFC000"/>
              </a:solidFill>
            </a:ln>
          </c:spPr>
          <c:marker>
            <c:symbol val="none"/>
          </c:marker>
          <c:dLbls>
            <c:dLbl>
              <c:idx val="0"/>
              <c:tx>
                <c:rich>
                  <a:bodyPr/>
                  <a:lstStyle/>
                  <a:p>
                    <a:fld id="{57E9C8DC-1695-4088-BBAD-1F288576AB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9A08-429D-95C9-260CCF873FA4}"/>
                </c:ext>
              </c:extLst>
            </c:dLbl>
            <c:dLbl>
              <c:idx val="1"/>
              <c:tx>
                <c:rich>
                  <a:bodyPr/>
                  <a:lstStyle/>
                  <a:p>
                    <a:fld id="{5C3FFCAD-336C-439B-989C-BB9DD76556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9A08-429D-95C9-260CCF873FA4}"/>
                </c:ext>
              </c:extLst>
            </c:dLbl>
            <c:dLbl>
              <c:idx val="2"/>
              <c:tx>
                <c:rich>
                  <a:bodyPr/>
                  <a:lstStyle/>
                  <a:p>
                    <a:fld id="{A3F6BEE4-D12C-482C-8F90-B133977F39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9A08-429D-95C9-260CCF873FA4}"/>
                </c:ext>
              </c:extLst>
            </c:dLbl>
            <c:dLbl>
              <c:idx val="3"/>
              <c:tx>
                <c:rich>
                  <a:bodyPr/>
                  <a:lstStyle/>
                  <a:p>
                    <a:fld id="{17ABD8C3-0CEA-4E93-A360-3D63782B45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F-9A08-429D-95C9-260CCF873FA4}"/>
                </c:ext>
              </c:extLst>
            </c:dLbl>
            <c:dLbl>
              <c:idx val="4"/>
              <c:tx>
                <c:rich>
                  <a:bodyPr/>
                  <a:lstStyle/>
                  <a:p>
                    <a:fld id="{2350D5BA-DA74-4A6C-9CFE-12C6D3B768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9A08-429D-95C9-260CCF873FA4}"/>
                </c:ext>
              </c:extLst>
            </c:dLbl>
            <c:dLbl>
              <c:idx val="5"/>
              <c:tx>
                <c:rich>
                  <a:bodyPr/>
                  <a:lstStyle/>
                  <a:p>
                    <a:fld id="{84550646-464C-45B0-A173-2C8D6AEEA4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1-9A08-429D-95C9-260CCF873FA4}"/>
                </c:ext>
              </c:extLst>
            </c:dLbl>
            <c:dLbl>
              <c:idx val="6"/>
              <c:tx>
                <c:rich>
                  <a:bodyPr/>
                  <a:lstStyle/>
                  <a:p>
                    <a:fld id="{0E6B2A16-B22E-48E7-AB31-B2A05C2FD9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2-9A08-429D-95C9-260CCF873FA4}"/>
                </c:ext>
              </c:extLst>
            </c:dLbl>
            <c:dLbl>
              <c:idx val="7"/>
              <c:tx>
                <c:rich>
                  <a:bodyPr/>
                  <a:lstStyle/>
                  <a:p>
                    <a:fld id="{04854720-7B0B-4E46-9E4C-3C31F32264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3-9A08-429D-95C9-260CCF873FA4}"/>
                </c:ext>
              </c:extLst>
            </c:dLbl>
            <c:dLbl>
              <c:idx val="8"/>
              <c:tx>
                <c:rich>
                  <a:bodyPr/>
                  <a:lstStyle/>
                  <a:p>
                    <a:fld id="{0E68A8B3-A074-4EF7-8731-E57728C5A3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4-9A08-429D-95C9-260CCF873FA4}"/>
                </c:ext>
              </c:extLst>
            </c:dLbl>
            <c:dLbl>
              <c:idx val="9"/>
              <c:tx>
                <c:rich>
                  <a:bodyPr/>
                  <a:lstStyle/>
                  <a:p>
                    <a:fld id="{9E9CC0F9-7926-4B7B-B3C5-FA319096ED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9A08-429D-95C9-260CCF873FA4}"/>
                </c:ext>
              </c:extLst>
            </c:dLbl>
            <c:dLbl>
              <c:idx val="10"/>
              <c:tx>
                <c:rich>
                  <a:bodyPr/>
                  <a:lstStyle/>
                  <a:p>
                    <a:fld id="{42D6D2FB-AAC1-4C3A-8C21-38A75AEE27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6-9A08-429D-95C9-260CCF873FA4}"/>
                </c:ext>
              </c:extLst>
            </c:dLbl>
            <c:dLbl>
              <c:idx val="11"/>
              <c:tx>
                <c:rich>
                  <a:bodyPr/>
                  <a:lstStyle/>
                  <a:p>
                    <a:fld id="{44E39DEF-6697-4EB6-BCB6-1B82E9BD51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7-9A08-429D-95C9-260CCF873FA4}"/>
                </c:ext>
              </c:extLst>
            </c:dLbl>
            <c:dLbl>
              <c:idx val="12"/>
              <c:tx>
                <c:rich>
                  <a:bodyPr/>
                  <a:lstStyle/>
                  <a:p>
                    <a:fld id="{A15AB474-961C-4191-A845-351DCF07EC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8-9A08-429D-95C9-260CCF873FA4}"/>
                </c:ext>
              </c:extLst>
            </c:dLbl>
            <c:dLbl>
              <c:idx val="13"/>
              <c:layout>
                <c:manualLayout>
                  <c:x val="-2.392585937640402E-2"/>
                  <c:y val="6.8843271922977026E-2"/>
                </c:manualLayout>
              </c:layout>
              <c:tx>
                <c:rich>
                  <a:bodyPr/>
                  <a:lstStyle/>
                  <a:p>
                    <a:pPr>
                      <a:defRPr>
                        <a:solidFill>
                          <a:srgbClr val="FFC000"/>
                        </a:solidFill>
                      </a:defRPr>
                    </a:pPr>
                    <a:fld id="{D3A26DA2-5394-4F80-9AC9-EA16C88855C1}" type="CELLRANGE">
                      <a:rPr lang="en-US"/>
                      <a:pPr>
                        <a:defRPr>
                          <a:solidFill>
                            <a:srgbClr val="FFC000"/>
                          </a:solidFill>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9-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Rank'!$B$15:$O$15</c:f>
              <c:numCache>
                <c:formatCode>General</c:formatCode>
                <c:ptCount val="14"/>
                <c:pt idx="0">
                  <c:v>47164</c:v>
                </c:pt>
                <c:pt idx="1">
                  <c:v>47158</c:v>
                </c:pt>
                <c:pt idx="2">
                  <c:v>39082</c:v>
                </c:pt>
                <c:pt idx="3">
                  <c:v>37930</c:v>
                </c:pt>
                <c:pt idx="4">
                  <c:v>45424</c:v>
                </c:pt>
                <c:pt idx="5">
                  <c:v>39493</c:v>
                </c:pt>
                <c:pt idx="6">
                  <c:v>37728</c:v>
                </c:pt>
                <c:pt idx="7">
                  <c:v>38506</c:v>
                </c:pt>
                <c:pt idx="8">
                  <c:v>41322</c:v>
                </c:pt>
                <c:pt idx="9">
                  <c:v>48739</c:v>
                </c:pt>
                <c:pt idx="10">
                  <c:v>32097</c:v>
                </c:pt>
                <c:pt idx="11">
                  <c:v>35825</c:v>
                </c:pt>
                <c:pt idx="12" formatCode="#,##0">
                  <c:v>38702</c:v>
                </c:pt>
                <c:pt idx="13">
                  <c:v>48056</c:v>
                </c:pt>
              </c:numCache>
            </c:numRef>
          </c:val>
          <c:smooth val="1"/>
          <c:extLst>
            <c:ext xmlns:c15="http://schemas.microsoft.com/office/drawing/2012/chart" uri="{02D57815-91ED-43cb-92C2-25804820EDAC}">
              <c15:datalabelsRange>
                <c15:f>'Region Rank'!$B$9:$O$9</c15:f>
                <c15:dlblRangeCache>
                  <c:ptCount val="14"/>
                  <c:pt idx="13">
                    <c:v>48,056</c:v>
                  </c:pt>
                </c15:dlblRangeCache>
              </c15:datalabelsRange>
            </c:ext>
            <c:ext xmlns:c16="http://schemas.microsoft.com/office/drawing/2014/chart" uri="{C3380CC4-5D6E-409C-BE32-E72D297353CC}">
              <c16:uniqueId val="{0000004A-9A08-429D-95C9-260CCF873FA4}"/>
            </c:ext>
          </c:extLst>
        </c:ser>
        <c:ser>
          <c:idx val="4"/>
          <c:order val="5"/>
          <c:tx>
            <c:strRef>
              <c:f>'Region Rank'!$A$16</c:f>
              <c:strCache>
                <c:ptCount val="1"/>
                <c:pt idx="0">
                  <c:v>Caribbean</c:v>
                </c:pt>
              </c:strCache>
            </c:strRef>
          </c:tx>
          <c:spPr>
            <a:ln w="38100">
              <a:solidFill>
                <a:schemeClr val="tx1"/>
              </a:solidFill>
            </a:ln>
          </c:spPr>
          <c:marker>
            <c:symbol val="none"/>
          </c:marker>
          <c:dLbls>
            <c:dLbl>
              <c:idx val="0"/>
              <c:tx>
                <c:rich>
                  <a:bodyPr/>
                  <a:lstStyle/>
                  <a:p>
                    <a:fld id="{5E6DC226-1184-4B43-99B2-FB07E9406E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B-9A08-429D-95C9-260CCF873FA4}"/>
                </c:ext>
              </c:extLst>
            </c:dLbl>
            <c:dLbl>
              <c:idx val="1"/>
              <c:tx>
                <c:rich>
                  <a:bodyPr/>
                  <a:lstStyle/>
                  <a:p>
                    <a:fld id="{10185E92-D16C-4F63-8F9E-C85AD17E26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C-9A08-429D-95C9-260CCF873FA4}"/>
                </c:ext>
              </c:extLst>
            </c:dLbl>
            <c:dLbl>
              <c:idx val="2"/>
              <c:tx>
                <c:rich>
                  <a:bodyPr/>
                  <a:lstStyle/>
                  <a:p>
                    <a:fld id="{3DDEE0EC-A82F-4DB4-B22E-EA6D0D191C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D-9A08-429D-95C9-260CCF873FA4}"/>
                </c:ext>
              </c:extLst>
            </c:dLbl>
            <c:dLbl>
              <c:idx val="3"/>
              <c:tx>
                <c:rich>
                  <a:bodyPr/>
                  <a:lstStyle/>
                  <a:p>
                    <a:fld id="{B04D78B6-149E-4F7C-B6EA-679CECBEC3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E-9A08-429D-95C9-260CCF873FA4}"/>
                </c:ext>
              </c:extLst>
            </c:dLbl>
            <c:dLbl>
              <c:idx val="4"/>
              <c:tx>
                <c:rich>
                  <a:bodyPr/>
                  <a:lstStyle/>
                  <a:p>
                    <a:fld id="{BE33C223-9B56-41D0-8EA5-CB198AB187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F-9A08-429D-95C9-260CCF873FA4}"/>
                </c:ext>
              </c:extLst>
            </c:dLbl>
            <c:dLbl>
              <c:idx val="5"/>
              <c:tx>
                <c:rich>
                  <a:bodyPr/>
                  <a:lstStyle/>
                  <a:p>
                    <a:fld id="{C8BCFE5F-5F2E-48A2-A497-1F5CFAC498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0-9A08-429D-95C9-260CCF873FA4}"/>
                </c:ext>
              </c:extLst>
            </c:dLbl>
            <c:dLbl>
              <c:idx val="6"/>
              <c:tx>
                <c:rich>
                  <a:bodyPr/>
                  <a:lstStyle/>
                  <a:p>
                    <a:fld id="{DC16646E-001B-4708-A1C4-411A293C5E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1-9A08-429D-95C9-260CCF873FA4}"/>
                </c:ext>
              </c:extLst>
            </c:dLbl>
            <c:dLbl>
              <c:idx val="7"/>
              <c:tx>
                <c:rich>
                  <a:bodyPr/>
                  <a:lstStyle/>
                  <a:p>
                    <a:fld id="{107ECBB8-79D7-4BEA-8EC3-E8EAC6B977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2-9A08-429D-95C9-260CCF873FA4}"/>
                </c:ext>
              </c:extLst>
            </c:dLbl>
            <c:dLbl>
              <c:idx val="8"/>
              <c:tx>
                <c:rich>
                  <a:bodyPr/>
                  <a:lstStyle/>
                  <a:p>
                    <a:fld id="{C24238A4-1B1C-4F14-B948-B022440DDE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3-9A08-429D-95C9-260CCF873FA4}"/>
                </c:ext>
              </c:extLst>
            </c:dLbl>
            <c:dLbl>
              <c:idx val="9"/>
              <c:tx>
                <c:rich>
                  <a:bodyPr/>
                  <a:lstStyle/>
                  <a:p>
                    <a:fld id="{FC7DB070-AA0F-436B-ACA3-EC405D64B8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4-9A08-429D-95C9-260CCF873FA4}"/>
                </c:ext>
              </c:extLst>
            </c:dLbl>
            <c:dLbl>
              <c:idx val="10"/>
              <c:tx>
                <c:rich>
                  <a:bodyPr/>
                  <a:lstStyle/>
                  <a:p>
                    <a:fld id="{ABC6872B-84ED-4703-A770-EAF369A4FA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5-9A08-429D-95C9-260CCF873FA4}"/>
                </c:ext>
              </c:extLst>
            </c:dLbl>
            <c:dLbl>
              <c:idx val="11"/>
              <c:tx>
                <c:rich>
                  <a:bodyPr/>
                  <a:lstStyle/>
                  <a:p>
                    <a:fld id="{47C99711-3C2C-4FF4-89B2-B435CAC722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6-9A08-429D-95C9-260CCF873FA4}"/>
                </c:ext>
              </c:extLst>
            </c:dLbl>
            <c:dLbl>
              <c:idx val="12"/>
              <c:tx>
                <c:rich>
                  <a:bodyPr/>
                  <a:lstStyle/>
                  <a:p>
                    <a:fld id="{37EAF0B0-0FB2-4785-8FD4-6253400D63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7-9A08-429D-95C9-260CCF873FA4}"/>
                </c:ext>
              </c:extLst>
            </c:dLbl>
            <c:dLbl>
              <c:idx val="13"/>
              <c:tx>
                <c:rich>
                  <a:bodyPr/>
                  <a:lstStyle/>
                  <a:p>
                    <a:fld id="{F8415219-A269-4E91-B87D-B9A399BAE4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8-9A08-429D-95C9-260CCF873FA4}"/>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'Region Rank'!$B$4:$O$4</c:f>
              <c:strCache>
                <c:ptCount val="14"/>
                <c:pt idx="1">
                  <c:v>Q2 2016</c:v>
                </c:pt>
                <c:pt idx="2">
                  <c:v> </c:v>
                </c:pt>
                <c:pt idx="3">
                  <c:v> </c:v>
                </c:pt>
                <c:pt idx="5">
                  <c:v>Q2 2017</c:v>
                </c:pt>
                <c:pt idx="6">
                  <c:v> </c:v>
                </c:pt>
                <c:pt idx="7">
                  <c:v> </c:v>
                </c:pt>
                <c:pt idx="9">
                  <c:v>Q2 2018</c:v>
                </c:pt>
                <c:pt idx="10">
                  <c:v> </c:v>
                </c:pt>
                <c:pt idx="11">
                  <c:v> </c:v>
                </c:pt>
                <c:pt idx="13">
                  <c:v>Q2 2019</c:v>
                </c:pt>
              </c:strCache>
            </c:strRef>
          </c:cat>
          <c:val>
            <c:numRef>
              <c:f>'Region Rank'!$B$16:$O$16</c:f>
              <c:numCache>
                <c:formatCode>General</c:formatCode>
                <c:ptCount val="14"/>
                <c:pt idx="0">
                  <c:v>26976</c:v>
                </c:pt>
                <c:pt idx="1">
                  <c:v>25884</c:v>
                </c:pt>
                <c:pt idx="2">
                  <c:v>22538</c:v>
                </c:pt>
                <c:pt idx="3">
                  <c:v>19354</c:v>
                </c:pt>
                <c:pt idx="4">
                  <c:v>26406</c:v>
                </c:pt>
                <c:pt idx="5">
                  <c:v>26061</c:v>
                </c:pt>
                <c:pt idx="6">
                  <c:v>21731</c:v>
                </c:pt>
                <c:pt idx="7">
                  <c:v>21231</c:v>
                </c:pt>
                <c:pt idx="8">
                  <c:v>25739</c:v>
                </c:pt>
                <c:pt idx="9">
                  <c:v>29234</c:v>
                </c:pt>
                <c:pt idx="10">
                  <c:v>21412</c:v>
                </c:pt>
                <c:pt idx="11">
                  <c:v>19660</c:v>
                </c:pt>
                <c:pt idx="12" formatCode="#,##0">
                  <c:v>15037</c:v>
                </c:pt>
                <c:pt idx="13">
                  <c:v>16956</c:v>
                </c:pt>
              </c:numCache>
            </c:numRef>
          </c:val>
          <c:smooth val="1"/>
          <c:extLst>
            <c:ext xmlns:c15="http://schemas.microsoft.com/office/drawing/2012/chart" uri="{02D57815-91ED-43cb-92C2-25804820EDAC}">
              <c15:datalabelsRange>
                <c15:f>'Region Rank'!$B$10:$O$10</c15:f>
                <c15:dlblRangeCache>
                  <c:ptCount val="14"/>
                  <c:pt idx="13">
                    <c:v>16,956</c:v>
                  </c:pt>
                </c15:dlblRangeCache>
              </c15:datalabelsRange>
            </c:ext>
            <c:ext xmlns:c16="http://schemas.microsoft.com/office/drawing/2014/chart" uri="{C3380CC4-5D6E-409C-BE32-E72D297353CC}">
              <c16:uniqueId val="{00000059-9A08-429D-95C9-260CCF873FA4}"/>
            </c:ext>
          </c:extLst>
        </c:ser>
        <c:dLbls>
          <c:showLegendKey val="0"/>
          <c:showVal val="0"/>
          <c:showCatName val="0"/>
          <c:showSerName val="0"/>
          <c:showPercent val="0"/>
          <c:showBubbleSize val="0"/>
        </c:dLbls>
        <c:smooth val="0"/>
        <c:axId val="297439776"/>
        <c:axId val="297439384"/>
      </c:lineChart>
      <c:catAx>
        <c:axId val="297439776"/>
        <c:scaling>
          <c:orientation val="minMax"/>
        </c:scaling>
        <c:delete val="0"/>
        <c:axPos val="b"/>
        <c:majorGridlines>
          <c:spPr>
            <a:ln>
              <a:noFill/>
              <a:prstDash val="sysDot"/>
            </a:ln>
          </c:spPr>
        </c:majorGridlines>
        <c:numFmt formatCode="General" sourceLinked="0"/>
        <c:majorTickMark val="none"/>
        <c:minorTickMark val="none"/>
        <c:tickLblPos val="nextTo"/>
        <c:spPr>
          <a:ln>
            <a:solidFill>
              <a:schemeClr val="bg1">
                <a:lumMod val="50000"/>
              </a:schemeClr>
            </a:solidFill>
          </a:ln>
        </c:spPr>
        <c:txPr>
          <a:bodyPr rot="0" vert="horz"/>
          <a:lstStyle/>
          <a:p>
            <a:pPr>
              <a:defRPr/>
            </a:pPr>
            <a:endParaRPr lang="en-US"/>
          </a:p>
        </c:txPr>
        <c:crossAx val="297439384"/>
        <c:crosses val="autoZero"/>
        <c:auto val="1"/>
        <c:lblAlgn val="ctr"/>
        <c:lblOffset val="100"/>
        <c:tickMarkSkip val="4"/>
        <c:noMultiLvlLbl val="0"/>
      </c:catAx>
      <c:valAx>
        <c:axId val="297439384"/>
        <c:scaling>
          <c:orientation val="minMax"/>
          <c:max val="125000"/>
          <c:min val="0"/>
        </c:scaling>
        <c:delete val="0"/>
        <c:axPos val="l"/>
        <c:majorGridlines>
          <c:spPr>
            <a:ln>
              <a:noFill/>
              <a:prstDash val="sysDot"/>
            </a:ln>
          </c:spPr>
        </c:majorGridlines>
        <c:numFmt formatCode="#,##0" sourceLinked="0"/>
        <c:majorTickMark val="none"/>
        <c:minorTickMark val="none"/>
        <c:tickLblPos val="none"/>
        <c:spPr>
          <a:ln>
            <a:noFill/>
          </a:ln>
        </c:spPr>
        <c:crossAx val="297439776"/>
        <c:crosses val="autoZero"/>
        <c:crossBetween val="between"/>
        <c:majorUnit val="25000"/>
      </c:valAx>
    </c:plotArea>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0.76724</cdr:x>
      <cdr:y>0.85821</cdr:y>
    </cdr:from>
    <cdr:to>
      <cdr:x>0.98075</cdr:x>
      <cdr:y>0.89586</cdr:y>
    </cdr:to>
    <cdr:sp macro="" textlink="">
      <cdr:nvSpPr>
        <cdr:cNvPr id="3" name="TextBox 3">
          <a:extLst xmlns:a="http://schemas.openxmlformats.org/drawingml/2006/main">
            <a:ext uri="{FF2B5EF4-FFF2-40B4-BE49-F238E27FC236}">
              <a16:creationId xmlns:a16="http://schemas.microsoft.com/office/drawing/2014/main" id="{FB6815F6-A65F-442D-8934-85DD93FEC819}"/>
            </a:ext>
          </a:extLst>
        </cdr:cNvPr>
        <cdr:cNvSpPr txBox="1"/>
      </cdr:nvSpPr>
      <cdr:spPr>
        <a:xfrm xmlns:a="http://schemas.openxmlformats.org/drawingml/2006/main">
          <a:off x="6833773" y="4730358"/>
          <a:ext cx="1901688" cy="20752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900" b="0" i="1" baseline="0" dirty="0">
              <a:solidFill>
                <a:schemeClr val="bg1">
                  <a:lumMod val="50000"/>
                </a:schemeClr>
              </a:solidFill>
            </a:rPr>
            <a:t>Source: EIA, US Dept of Energy</a:t>
          </a:r>
        </a:p>
      </cdr:txBody>
    </cdr:sp>
  </cdr:relSizeAnchor>
  <cdr:relSizeAnchor xmlns:cdr="http://schemas.openxmlformats.org/drawingml/2006/chartDrawing">
    <cdr:from>
      <cdr:x>0.10174</cdr:x>
      <cdr:y>0</cdr:y>
    </cdr:from>
    <cdr:to>
      <cdr:x>0.76785</cdr:x>
      <cdr:y>0.18619</cdr:y>
    </cdr:to>
    <cdr:sp macro="" textlink="">
      <cdr:nvSpPr>
        <cdr:cNvPr id="4" name="TextBox 3">
          <a:extLst xmlns:a="http://schemas.openxmlformats.org/drawingml/2006/main">
            <a:ext uri="{FF2B5EF4-FFF2-40B4-BE49-F238E27FC236}">
              <a16:creationId xmlns:a16="http://schemas.microsoft.com/office/drawing/2014/main" id="{1B314249-A589-4B07-9627-F2E83D41248D}"/>
            </a:ext>
          </a:extLst>
        </cdr:cNvPr>
        <cdr:cNvSpPr txBox="1"/>
      </cdr:nvSpPr>
      <cdr:spPr>
        <a:xfrm xmlns:a="http://schemas.openxmlformats.org/drawingml/2006/main">
          <a:off x="906189" y="0"/>
          <a:ext cx="5932983" cy="102625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2400" dirty="0"/>
            <a:t>Graph: US NGL Production 1981-</a:t>
          </a:r>
          <a:r>
            <a:rPr lang="en-US" sz="2400" baseline="0" dirty="0"/>
            <a:t> Present</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600" baseline="0" dirty="0">
              <a:solidFill>
                <a:schemeClr val="bg1">
                  <a:lumMod val="50000"/>
                </a:schemeClr>
              </a:solidFill>
              <a:effectLst/>
              <a:latin typeface="+mn-lt"/>
              <a:ea typeface="+mn-ea"/>
              <a:cs typeface="+mn-cs"/>
            </a:rPr>
            <a:t>Units: 1000's of Barrels</a:t>
          </a:r>
          <a:endParaRPr lang="en-US" sz="2000" dirty="0">
            <a:solidFill>
              <a:schemeClr val="bg1">
                <a:lumMod val="50000"/>
              </a:schemeClr>
            </a:solidFill>
            <a:effectLst/>
          </a:endParaRPr>
        </a:p>
        <a:p xmlns:a="http://schemas.openxmlformats.org/drawingml/2006/main">
          <a:endParaRPr lang="en-US" sz="1400" baseline="0" dirty="0"/>
        </a:p>
      </cdr:txBody>
    </cdr:sp>
  </cdr:relSizeAnchor>
</c:userShapes>
</file>

<file path=ppt/drawings/drawing2.xml><?xml version="1.0" encoding="utf-8"?>
<c:userShapes xmlns:c="http://schemas.openxmlformats.org/drawingml/2006/chart">
  <cdr:relSizeAnchor xmlns:cdr="http://schemas.openxmlformats.org/drawingml/2006/chartDrawing">
    <cdr:from>
      <cdr:x>0.11282</cdr:x>
      <cdr:y>0.94012</cdr:y>
    </cdr:from>
    <cdr:to>
      <cdr:x>0.55128</cdr:x>
      <cdr:y>1</cdr:y>
    </cdr:to>
    <cdr:sp macro="" textlink="">
      <cdr:nvSpPr>
        <cdr:cNvPr id="3" name="TextBox 1">
          <a:extLst xmlns:a="http://schemas.openxmlformats.org/drawingml/2006/main">
            <a:ext uri="{FF2B5EF4-FFF2-40B4-BE49-F238E27FC236}">
              <a16:creationId xmlns:a16="http://schemas.microsoft.com/office/drawing/2014/main" id="{7BB8ED69-D5F4-4947-AF81-8363E25ED586}"/>
            </a:ext>
          </a:extLst>
        </cdr:cNvPr>
        <cdr:cNvSpPr txBox="1"/>
      </cdr:nvSpPr>
      <cdr:spPr>
        <a:xfrm xmlns:a="http://schemas.openxmlformats.org/drawingml/2006/main">
          <a:off x="912905" y="5706055"/>
          <a:ext cx="3547885" cy="3634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i="1" baseline="0" dirty="0">
              <a:solidFill>
                <a:schemeClr val="bg1">
                  <a:lumMod val="75000"/>
                </a:schemeClr>
              </a:solidFill>
              <a:latin typeface="Arial" panose="020B0604020202020204" pitchFamily="34" charset="0"/>
              <a:cs typeface="Arial" panose="020B0604020202020204" pitchFamily="34" charset="0"/>
            </a:rPr>
            <a:t>Source: Customs data from Census Bureau</a:t>
          </a:r>
          <a:endParaRPr lang="en-US" sz="1000" i="1" dirty="0">
            <a:solidFill>
              <a:schemeClr val="bg1">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0.78205</cdr:x>
      <cdr:y>0.14651</cdr:y>
    </cdr:from>
    <cdr:to>
      <cdr:x>0.97538</cdr:x>
      <cdr:y>0.21585</cdr:y>
    </cdr:to>
    <cdr:sp macro="" textlink="">
      <cdr:nvSpPr>
        <cdr:cNvPr id="5" name="TextBox 1">
          <a:extLst xmlns:a="http://schemas.openxmlformats.org/drawingml/2006/main">
            <a:ext uri="{FF2B5EF4-FFF2-40B4-BE49-F238E27FC236}">
              <a16:creationId xmlns:a16="http://schemas.microsoft.com/office/drawing/2014/main" id="{EA92D2DF-D295-406D-B1FF-7013FFB7646B}"/>
            </a:ext>
          </a:extLst>
        </cdr:cNvPr>
        <cdr:cNvSpPr txBox="1"/>
      </cdr:nvSpPr>
      <cdr:spPr>
        <a:xfrm xmlns:a="http://schemas.openxmlformats.org/drawingml/2006/main">
          <a:off x="6328111" y="889227"/>
          <a:ext cx="1564367" cy="4208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baseline="0" dirty="0">
              <a:solidFill>
                <a:srgbClr val="FF0000"/>
              </a:solidFill>
              <a:latin typeface="Arial" panose="020B0604020202020204" pitchFamily="34" charset="0"/>
              <a:cs typeface="Arial" panose="020B0604020202020204" pitchFamily="34" charset="0"/>
            </a:rPr>
            <a:t>PE (+64.2%) </a:t>
          </a:r>
        </a:p>
      </cdr:txBody>
    </cdr:sp>
  </cdr:relSizeAnchor>
  <cdr:relSizeAnchor xmlns:cdr="http://schemas.openxmlformats.org/drawingml/2006/chartDrawing">
    <cdr:from>
      <cdr:x>0.10264</cdr:x>
      <cdr:y>0.00617</cdr:y>
    </cdr:from>
    <cdr:to>
      <cdr:x>0.94362</cdr:x>
      <cdr:y>0.07481</cdr:y>
    </cdr:to>
    <cdr:sp macro="" textlink="">
      <cdr:nvSpPr>
        <cdr:cNvPr id="8" name="TextBox 1">
          <a:extLst xmlns:a="http://schemas.openxmlformats.org/drawingml/2006/main">
            <a:ext uri="{FF2B5EF4-FFF2-40B4-BE49-F238E27FC236}">
              <a16:creationId xmlns:a16="http://schemas.microsoft.com/office/drawing/2014/main" id="{218C351D-F8F2-49C6-BC15-D3BF178C212A}"/>
            </a:ext>
          </a:extLst>
        </cdr:cNvPr>
        <cdr:cNvSpPr txBox="1"/>
      </cdr:nvSpPr>
      <cdr:spPr>
        <a:xfrm xmlns:a="http://schemas.openxmlformats.org/drawingml/2006/main">
          <a:off x="856391" y="39113"/>
          <a:ext cx="7016675" cy="4350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latin typeface="Arial" panose="020B0604020202020204" pitchFamily="34" charset="0"/>
              <a:cs typeface="Arial" panose="020B0604020202020204" pitchFamily="34" charset="0"/>
            </a:rPr>
            <a:t>Graph: US Waterborne Raw Plastics Export</a:t>
          </a:r>
          <a:r>
            <a:rPr lang="en-US" sz="2000" b="0" baseline="0" dirty="0">
              <a:latin typeface="Arial" panose="020B0604020202020204" pitchFamily="34" charset="0"/>
              <a:cs typeface="Arial" panose="020B0604020202020204" pitchFamily="34" charset="0"/>
            </a:rPr>
            <a:t> by Type</a:t>
          </a:r>
        </a:p>
        <a:p xmlns:a="http://schemas.openxmlformats.org/drawingml/2006/main">
          <a:r>
            <a:rPr lang="en-US" sz="1400" dirty="0">
              <a:solidFill>
                <a:schemeClr val="bg1">
                  <a:lumMod val="50000"/>
                </a:schemeClr>
              </a:solidFill>
              <a:latin typeface="Arial" panose="020B0604020202020204" pitchFamily="34" charset="0"/>
              <a:cs typeface="Arial" panose="020B0604020202020204" pitchFamily="34" charset="0"/>
            </a:rPr>
            <a:t>Units: Monthly Metric Tons</a:t>
          </a:r>
        </a:p>
        <a:p xmlns:a="http://schemas.openxmlformats.org/drawingml/2006/main">
          <a:endParaRPr lang="en-US" sz="2000" b="0" baseline="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0.77077</cdr:x>
      <cdr:y>0.53569</cdr:y>
    </cdr:from>
    <cdr:to>
      <cdr:x>1</cdr:x>
      <cdr:y>0.60504</cdr:y>
    </cdr:to>
    <cdr:sp macro="" textlink="">
      <cdr:nvSpPr>
        <cdr:cNvPr id="12" name="TextBox 1">
          <a:extLst xmlns:a="http://schemas.openxmlformats.org/drawingml/2006/main">
            <a:ext uri="{FF2B5EF4-FFF2-40B4-BE49-F238E27FC236}">
              <a16:creationId xmlns:a16="http://schemas.microsoft.com/office/drawing/2014/main" id="{8E834166-ABC0-4B3F-A659-5E9F9F722C89}"/>
            </a:ext>
          </a:extLst>
        </cdr:cNvPr>
        <cdr:cNvSpPr txBox="1"/>
      </cdr:nvSpPr>
      <cdr:spPr>
        <a:xfrm xmlns:a="http://schemas.openxmlformats.org/drawingml/2006/main">
          <a:off x="6083621" y="3161994"/>
          <a:ext cx="1809292" cy="409353"/>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baseline="0" dirty="0">
              <a:solidFill>
                <a:schemeClr val="bg1">
                  <a:lumMod val="75000"/>
                </a:schemeClr>
              </a:solidFill>
              <a:latin typeface="Arial" panose="020B0604020202020204" pitchFamily="34" charset="0"/>
              <a:cs typeface="Arial" panose="020B0604020202020204" pitchFamily="34" charset="0"/>
            </a:rPr>
            <a:t>Others (-0.3%) </a:t>
          </a:r>
        </a:p>
      </cdr:txBody>
    </cdr:sp>
  </cdr:relSizeAnchor>
  <cdr:relSizeAnchor xmlns:cdr="http://schemas.openxmlformats.org/drawingml/2006/chartDrawing">
    <cdr:from>
      <cdr:x>0.77282</cdr:x>
      <cdr:y>0.65198</cdr:y>
    </cdr:from>
    <cdr:to>
      <cdr:x>1</cdr:x>
      <cdr:y>0.72132</cdr:y>
    </cdr:to>
    <cdr:sp macro="" textlink="">
      <cdr:nvSpPr>
        <cdr:cNvPr id="13" name="TextBox 1">
          <a:extLst xmlns:a="http://schemas.openxmlformats.org/drawingml/2006/main">
            <a:ext uri="{FF2B5EF4-FFF2-40B4-BE49-F238E27FC236}">
              <a16:creationId xmlns:a16="http://schemas.microsoft.com/office/drawing/2014/main" id="{885E5F2C-A496-4D26-9F84-7270577D6AB5}"/>
            </a:ext>
          </a:extLst>
        </cdr:cNvPr>
        <cdr:cNvSpPr txBox="1"/>
      </cdr:nvSpPr>
      <cdr:spPr>
        <a:xfrm xmlns:a="http://schemas.openxmlformats.org/drawingml/2006/main">
          <a:off x="6099801" y="3848450"/>
          <a:ext cx="1793112" cy="4092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baseline="0" dirty="0">
              <a:solidFill>
                <a:srgbClr val="00B050"/>
              </a:solidFill>
              <a:latin typeface="Arial" panose="020B0604020202020204" pitchFamily="34" charset="0"/>
              <a:cs typeface="Arial" panose="020B0604020202020204" pitchFamily="34" charset="0"/>
            </a:rPr>
            <a:t>PVC (+2.8%) </a:t>
          </a:r>
        </a:p>
      </cdr:txBody>
    </cdr:sp>
  </cdr:relSizeAnchor>
  <cdr:relSizeAnchor xmlns:cdr="http://schemas.openxmlformats.org/drawingml/2006/chartDrawing">
    <cdr:from>
      <cdr:x>0.77282</cdr:x>
      <cdr:y>0.77367</cdr:y>
    </cdr:from>
    <cdr:to>
      <cdr:x>1</cdr:x>
      <cdr:y>0.84301</cdr:y>
    </cdr:to>
    <cdr:sp macro="" textlink="">
      <cdr:nvSpPr>
        <cdr:cNvPr id="14" name="TextBox 1">
          <a:extLst xmlns:a="http://schemas.openxmlformats.org/drawingml/2006/main">
            <a:ext uri="{FF2B5EF4-FFF2-40B4-BE49-F238E27FC236}">
              <a16:creationId xmlns:a16="http://schemas.microsoft.com/office/drawing/2014/main" id="{A3B14360-B786-429B-B503-D358AB35ECAD}"/>
            </a:ext>
          </a:extLst>
        </cdr:cNvPr>
        <cdr:cNvSpPr txBox="1"/>
      </cdr:nvSpPr>
      <cdr:spPr>
        <a:xfrm xmlns:a="http://schemas.openxmlformats.org/drawingml/2006/main">
          <a:off x="4784723" y="3489325"/>
          <a:ext cx="1406528" cy="31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baseline="0" dirty="0">
              <a:solidFill>
                <a:srgbClr val="00B0F0"/>
              </a:solidFill>
              <a:latin typeface="Arial" panose="020B0604020202020204" pitchFamily="34" charset="0"/>
              <a:cs typeface="Arial" panose="020B0604020202020204" pitchFamily="34" charset="0"/>
            </a:rPr>
            <a:t>PP (+31.9%) </a:t>
          </a:r>
        </a:p>
      </cdr:txBody>
    </cdr:sp>
  </cdr:relSizeAnchor>
  <cdr:relSizeAnchor xmlns:cdr="http://schemas.openxmlformats.org/drawingml/2006/chartDrawing">
    <cdr:from>
      <cdr:x>0.77738</cdr:x>
      <cdr:y>0.25981</cdr:y>
    </cdr:from>
    <cdr:to>
      <cdr:x>0.96815</cdr:x>
      <cdr:y>0.33945</cdr:y>
    </cdr:to>
    <cdr:sp macro="" textlink="">
      <cdr:nvSpPr>
        <cdr:cNvPr id="16" name="Speech Bubble: Rectangle 15">
          <a:extLst xmlns:a="http://schemas.openxmlformats.org/drawingml/2006/main">
            <a:ext uri="{FF2B5EF4-FFF2-40B4-BE49-F238E27FC236}">
              <a16:creationId xmlns:a16="http://schemas.microsoft.com/office/drawing/2014/main" id="{FD01E392-97DC-40F4-8D5D-00D33AB19DB8}"/>
            </a:ext>
          </a:extLst>
        </cdr:cNvPr>
        <cdr:cNvSpPr/>
      </cdr:nvSpPr>
      <cdr:spPr>
        <a:xfrm xmlns:a="http://schemas.openxmlformats.org/drawingml/2006/main">
          <a:off x="6290318" y="1576896"/>
          <a:ext cx="1543653" cy="483374"/>
        </a:xfrm>
        <a:prstGeom xmlns:a="http://schemas.openxmlformats.org/drawingml/2006/main" prst="wedgeRectCallout">
          <a:avLst>
            <a:gd name="adj1" fmla="val 14297"/>
            <a:gd name="adj2" fmla="val -120978"/>
          </a:avLst>
        </a:prstGeom>
        <a:solidFill xmlns:a="http://schemas.openxmlformats.org/drawingml/2006/main">
          <a:schemeClr val="bg1">
            <a:lumMod val="8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200" dirty="0">
              <a:solidFill>
                <a:schemeClr val="bg1">
                  <a:lumMod val="50000"/>
                </a:schemeClr>
              </a:solidFill>
              <a:effectLst/>
              <a:latin typeface="Arial" panose="020B0604020202020204" pitchFamily="34" charset="0"/>
              <a:ea typeface="+mn-ea"/>
              <a:cs typeface="Arial" panose="020B0604020202020204" pitchFamily="34" charset="0"/>
            </a:rPr>
            <a:t>2019 YTD July vs. 2018 YTD July</a:t>
          </a:r>
          <a:endParaRPr lang="en-US" sz="1200" dirty="0">
            <a:solidFill>
              <a:schemeClr val="bg1">
                <a:lumMod val="50000"/>
              </a:schemeClr>
            </a:solidFill>
            <a:effectLst/>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0.11282</cdr:x>
      <cdr:y>0.92274</cdr:y>
    </cdr:from>
    <cdr:to>
      <cdr:x>0.55128</cdr:x>
      <cdr:y>0.98262</cdr:y>
    </cdr:to>
    <cdr:sp macro="" textlink="">
      <cdr:nvSpPr>
        <cdr:cNvPr id="3" name="TextBox 1">
          <a:extLst xmlns:a="http://schemas.openxmlformats.org/drawingml/2006/main">
            <a:ext uri="{FF2B5EF4-FFF2-40B4-BE49-F238E27FC236}">
              <a16:creationId xmlns:a16="http://schemas.microsoft.com/office/drawing/2014/main" id="{7BB8ED69-D5F4-4947-AF81-8363E25ED586}"/>
            </a:ext>
          </a:extLst>
        </cdr:cNvPr>
        <cdr:cNvSpPr txBox="1"/>
      </cdr:nvSpPr>
      <cdr:spPr>
        <a:xfrm xmlns:a="http://schemas.openxmlformats.org/drawingml/2006/main">
          <a:off x="698500" y="4161625"/>
          <a:ext cx="2714642" cy="2700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dirty="0">
              <a:solidFill>
                <a:schemeClr val="bg1">
                  <a:lumMod val="50000"/>
                </a:schemeClr>
              </a:solidFill>
              <a:latin typeface="Arial" panose="020B0604020202020204" pitchFamily="34" charset="0"/>
              <a:cs typeface="Arial" panose="020B0604020202020204" pitchFamily="34" charset="0"/>
            </a:rPr>
            <a:t>Source: Customs data from Census Bureau</a:t>
          </a:r>
          <a:endParaRPr lang="en-US" sz="10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0.01474</cdr:x>
      <cdr:y>0.30395</cdr:y>
    </cdr:from>
    <cdr:to>
      <cdr:x>0.05654</cdr:x>
      <cdr:y>0.72712</cdr:y>
    </cdr:to>
    <cdr:sp macro="" textlink="">
      <cdr:nvSpPr>
        <cdr:cNvPr id="4" name="TextBox 1">
          <a:extLst xmlns:a="http://schemas.openxmlformats.org/drawingml/2006/main">
            <a:ext uri="{FF2B5EF4-FFF2-40B4-BE49-F238E27FC236}">
              <a16:creationId xmlns:a16="http://schemas.microsoft.com/office/drawing/2014/main" id="{5E80CF46-E7D0-4160-9960-C3A872B1EB46}"/>
            </a:ext>
          </a:extLst>
        </cdr:cNvPr>
        <cdr:cNvSpPr txBox="1"/>
      </cdr:nvSpPr>
      <cdr:spPr>
        <a:xfrm xmlns:a="http://schemas.openxmlformats.org/drawingml/2006/main" rot="16200000">
          <a:off x="-671115" y="2043510"/>
          <a:ext cx="1783557" cy="258764"/>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aseline="0" dirty="0">
              <a:solidFill>
                <a:schemeClr val="bg1">
                  <a:lumMod val="50000"/>
                </a:schemeClr>
              </a:solidFill>
              <a:latin typeface="Arial" panose="020B0604020202020204" pitchFamily="34" charset="0"/>
              <a:cs typeface="Arial" panose="020B0604020202020204" pitchFamily="34" charset="0"/>
            </a:rPr>
            <a:t>Units: Monthly Metric Tons</a:t>
          </a:r>
          <a:endParaRPr lang="en-US" sz="105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0.77636</cdr:x>
      <cdr:y>0.18796</cdr:y>
    </cdr:from>
    <cdr:to>
      <cdr:x>1</cdr:x>
      <cdr:y>0.2573</cdr:y>
    </cdr:to>
    <cdr:sp macro="" textlink="">
      <cdr:nvSpPr>
        <cdr:cNvPr id="5" name="TextBox 1">
          <a:extLst xmlns:a="http://schemas.openxmlformats.org/drawingml/2006/main">
            <a:ext uri="{FF2B5EF4-FFF2-40B4-BE49-F238E27FC236}">
              <a16:creationId xmlns:a16="http://schemas.microsoft.com/office/drawing/2014/main" id="{EA92D2DF-D295-406D-B1FF-7013FFB7646B}"/>
            </a:ext>
          </a:extLst>
        </cdr:cNvPr>
        <cdr:cNvSpPr txBox="1"/>
      </cdr:nvSpPr>
      <cdr:spPr>
        <a:xfrm xmlns:a="http://schemas.openxmlformats.org/drawingml/2006/main">
          <a:off x="6276120" y="1106982"/>
          <a:ext cx="1807913" cy="408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baseline="0" dirty="0">
              <a:solidFill>
                <a:srgbClr val="C00000"/>
              </a:solidFill>
              <a:latin typeface="Arial" panose="020B0604020202020204" pitchFamily="34" charset="0"/>
              <a:cs typeface="Arial" panose="020B0604020202020204" pitchFamily="34" charset="0"/>
            </a:rPr>
            <a:t>Port Houston (+67%) </a:t>
          </a:r>
        </a:p>
      </cdr:txBody>
    </cdr:sp>
  </cdr:relSizeAnchor>
  <cdr:relSizeAnchor xmlns:cdr="http://schemas.openxmlformats.org/drawingml/2006/chartDrawing">
    <cdr:from>
      <cdr:x>0.04359</cdr:x>
      <cdr:y>0</cdr:y>
    </cdr:from>
    <cdr:to>
      <cdr:x>0.84263</cdr:x>
      <cdr:y>0.06864</cdr:y>
    </cdr:to>
    <cdr:sp macro="" textlink="">
      <cdr:nvSpPr>
        <cdr:cNvPr id="8" name="TextBox 1">
          <a:extLst xmlns:a="http://schemas.openxmlformats.org/drawingml/2006/main">
            <a:ext uri="{FF2B5EF4-FFF2-40B4-BE49-F238E27FC236}">
              <a16:creationId xmlns:a16="http://schemas.microsoft.com/office/drawing/2014/main" id="{218C351D-F8F2-49C6-BC15-D3BF178C212A}"/>
            </a:ext>
          </a:extLst>
        </cdr:cNvPr>
        <cdr:cNvSpPr txBox="1"/>
      </cdr:nvSpPr>
      <cdr:spPr>
        <a:xfrm xmlns:a="http://schemas.openxmlformats.org/drawingml/2006/main">
          <a:off x="352383" y="0"/>
          <a:ext cx="6459442" cy="404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latin typeface="Arial" panose="020B0604020202020204" pitchFamily="34" charset="0"/>
              <a:cs typeface="Arial" panose="020B0604020202020204" pitchFamily="34" charset="0"/>
            </a:rPr>
            <a:t>Graph: US Waterborne Raw Plastics Export</a:t>
          </a:r>
          <a:r>
            <a:rPr lang="en-US" sz="2000" b="0" baseline="0" dirty="0">
              <a:latin typeface="Arial" panose="020B0604020202020204" pitchFamily="34" charset="0"/>
              <a:cs typeface="Arial" panose="020B0604020202020204" pitchFamily="34" charset="0"/>
            </a:rPr>
            <a:t> by Type</a:t>
          </a:r>
        </a:p>
      </cdr:txBody>
    </cdr:sp>
  </cdr:relSizeAnchor>
  <cdr:relSizeAnchor xmlns:cdr="http://schemas.openxmlformats.org/drawingml/2006/chartDrawing">
    <cdr:from>
      <cdr:x>0.11282</cdr:x>
      <cdr:y>0.92274</cdr:y>
    </cdr:from>
    <cdr:to>
      <cdr:x>0.55128</cdr:x>
      <cdr:y>0.98262</cdr:y>
    </cdr:to>
    <cdr:sp macro="" textlink="">
      <cdr:nvSpPr>
        <cdr:cNvPr id="9" name="TextBox 1">
          <a:extLst xmlns:a="http://schemas.openxmlformats.org/drawingml/2006/main">
            <a:ext uri="{FF2B5EF4-FFF2-40B4-BE49-F238E27FC236}">
              <a16:creationId xmlns:a16="http://schemas.microsoft.com/office/drawing/2014/main" id="{7BB8ED69-D5F4-4947-AF81-8363E25ED586}"/>
            </a:ext>
          </a:extLst>
        </cdr:cNvPr>
        <cdr:cNvSpPr txBox="1"/>
      </cdr:nvSpPr>
      <cdr:spPr>
        <a:xfrm xmlns:a="http://schemas.openxmlformats.org/drawingml/2006/main">
          <a:off x="698500" y="4161625"/>
          <a:ext cx="2714642" cy="2700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dirty="0">
              <a:solidFill>
                <a:schemeClr val="bg1">
                  <a:lumMod val="50000"/>
                </a:schemeClr>
              </a:solidFill>
              <a:latin typeface="Arial" panose="020B0604020202020204" pitchFamily="34" charset="0"/>
              <a:cs typeface="Arial" panose="020B0604020202020204" pitchFamily="34" charset="0"/>
            </a:rPr>
            <a:t>Source: Customs data from Census Bureau</a:t>
          </a:r>
          <a:endParaRPr lang="en-US" sz="10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0.01474</cdr:x>
      <cdr:y>0.30395</cdr:y>
    </cdr:from>
    <cdr:to>
      <cdr:x>0.05654</cdr:x>
      <cdr:y>0.72712</cdr:y>
    </cdr:to>
    <cdr:sp macro="" textlink="">
      <cdr:nvSpPr>
        <cdr:cNvPr id="10" name="TextBox 1">
          <a:extLst xmlns:a="http://schemas.openxmlformats.org/drawingml/2006/main">
            <a:ext uri="{FF2B5EF4-FFF2-40B4-BE49-F238E27FC236}">
              <a16:creationId xmlns:a16="http://schemas.microsoft.com/office/drawing/2014/main" id="{5E80CF46-E7D0-4160-9960-C3A872B1EB46}"/>
            </a:ext>
          </a:extLst>
        </cdr:cNvPr>
        <cdr:cNvSpPr txBox="1"/>
      </cdr:nvSpPr>
      <cdr:spPr>
        <a:xfrm xmlns:a="http://schemas.openxmlformats.org/drawingml/2006/main" rot="16200000">
          <a:off x="-671115" y="2043510"/>
          <a:ext cx="1783557" cy="258764"/>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aseline="0" dirty="0">
              <a:solidFill>
                <a:schemeClr val="bg1">
                  <a:lumMod val="50000"/>
                </a:schemeClr>
              </a:solidFill>
              <a:latin typeface="Arial" panose="020B0604020202020204" pitchFamily="34" charset="0"/>
              <a:cs typeface="Arial" panose="020B0604020202020204" pitchFamily="34" charset="0"/>
            </a:rPr>
            <a:t>Units: Monthly Metric Tons</a:t>
          </a:r>
          <a:endParaRPr lang="en-US" sz="105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0.77115</cdr:x>
      <cdr:y>0.62161</cdr:y>
    </cdr:from>
    <cdr:to>
      <cdr:x>0.99833</cdr:x>
      <cdr:y>0.69095</cdr:y>
    </cdr:to>
    <cdr:sp macro="" textlink="">
      <cdr:nvSpPr>
        <cdr:cNvPr id="13" name="TextBox 1">
          <a:extLst xmlns:a="http://schemas.openxmlformats.org/drawingml/2006/main">
            <a:ext uri="{FF2B5EF4-FFF2-40B4-BE49-F238E27FC236}">
              <a16:creationId xmlns:a16="http://schemas.microsoft.com/office/drawing/2014/main" id="{885E5F2C-A496-4D26-9F84-7270577D6AB5}"/>
            </a:ext>
          </a:extLst>
        </cdr:cNvPr>
        <cdr:cNvSpPr txBox="1"/>
      </cdr:nvSpPr>
      <cdr:spPr>
        <a:xfrm xmlns:a="http://schemas.openxmlformats.org/drawingml/2006/main">
          <a:off x="4987364" y="2803537"/>
          <a:ext cx="1469281" cy="31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baseline="0" dirty="0">
              <a:solidFill>
                <a:schemeClr val="bg1">
                  <a:lumMod val="50000"/>
                </a:schemeClr>
              </a:solidFill>
              <a:latin typeface="Arial" panose="020B0604020202020204" pitchFamily="34" charset="0"/>
              <a:cs typeface="Arial" panose="020B0604020202020204" pitchFamily="34" charset="0"/>
            </a:rPr>
            <a:t>All Other Ports (+56%) </a:t>
          </a:r>
        </a:p>
      </cdr:txBody>
    </cdr:sp>
  </cdr:relSizeAnchor>
  <cdr:relSizeAnchor xmlns:cdr="http://schemas.openxmlformats.org/drawingml/2006/chartDrawing">
    <cdr:from>
      <cdr:x>0.78468</cdr:x>
      <cdr:y>0.33157</cdr:y>
    </cdr:from>
    <cdr:to>
      <cdr:x>0.97545</cdr:x>
      <cdr:y>0.42872</cdr:y>
    </cdr:to>
    <cdr:sp macro="" textlink="">
      <cdr:nvSpPr>
        <cdr:cNvPr id="16" name="Speech Bubble: Rectangle 15">
          <a:extLst xmlns:a="http://schemas.openxmlformats.org/drawingml/2006/main">
            <a:ext uri="{FF2B5EF4-FFF2-40B4-BE49-F238E27FC236}">
              <a16:creationId xmlns:a16="http://schemas.microsoft.com/office/drawing/2014/main" id="{FD01E392-97DC-40F4-8D5D-00D33AB19DB8}"/>
            </a:ext>
          </a:extLst>
        </cdr:cNvPr>
        <cdr:cNvSpPr/>
      </cdr:nvSpPr>
      <cdr:spPr>
        <a:xfrm xmlns:a="http://schemas.openxmlformats.org/drawingml/2006/main">
          <a:off x="5074911" y="1495426"/>
          <a:ext cx="1233800" cy="438155"/>
        </a:xfrm>
        <a:prstGeom xmlns:a="http://schemas.openxmlformats.org/drawingml/2006/main" prst="wedgeRectCallout">
          <a:avLst>
            <a:gd name="adj1" fmla="val 14297"/>
            <a:gd name="adj2" fmla="val -120978"/>
          </a:avLst>
        </a:prstGeom>
        <a:solidFill xmlns:a="http://schemas.openxmlformats.org/drawingml/2006/main">
          <a:schemeClr val="bg1">
            <a:lumMod val="8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200">
              <a:solidFill>
                <a:schemeClr val="bg1">
                  <a:lumMod val="50000"/>
                </a:schemeClr>
              </a:solidFill>
              <a:effectLst/>
              <a:latin typeface="Arial" panose="020B0604020202020204" pitchFamily="34" charset="0"/>
              <a:ea typeface="+mn-ea"/>
              <a:cs typeface="Arial" panose="020B0604020202020204" pitchFamily="34" charset="0"/>
            </a:rPr>
            <a:t>2019 YTD July vs. 2018 YTD July</a:t>
          </a:r>
          <a:endParaRPr lang="en-US" sz="1200">
            <a:solidFill>
              <a:schemeClr val="bg1">
                <a:lumMod val="50000"/>
              </a:schemeClr>
            </a:solidFill>
            <a:effectLst/>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0.00854</cdr:y>
    </cdr:from>
    <cdr:to>
      <cdr:x>1</cdr:x>
      <cdr:y>0.32403</cdr:y>
    </cdr:to>
    <cdr:sp macro="" textlink="">
      <cdr:nvSpPr>
        <cdr:cNvPr id="2" name="TextBox 1">
          <a:extLst xmlns:a="http://schemas.openxmlformats.org/drawingml/2006/main">
            <a:ext uri="{FF2B5EF4-FFF2-40B4-BE49-F238E27FC236}">
              <a16:creationId xmlns:a16="http://schemas.microsoft.com/office/drawing/2014/main" id="{5096E4E2-408B-4E5E-B972-843547105966}"/>
            </a:ext>
          </a:extLst>
        </cdr:cNvPr>
        <cdr:cNvSpPr txBox="1"/>
      </cdr:nvSpPr>
      <cdr:spPr>
        <a:xfrm xmlns:a="http://schemas.openxmlformats.org/drawingml/2006/main">
          <a:off x="0" y="32735"/>
          <a:ext cx="5276850" cy="12095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latin typeface="Arial" panose="020B0604020202020204" pitchFamily="34" charset="0"/>
              <a:cs typeface="Arial" panose="020B0604020202020204" pitchFamily="34" charset="0"/>
            </a:rPr>
            <a:t>Graph: US Waterborne PE Export</a:t>
          </a:r>
          <a:r>
            <a:rPr lang="en-US" sz="2000" b="0" baseline="0" dirty="0">
              <a:latin typeface="Arial" panose="020B0604020202020204" pitchFamily="34" charset="0"/>
              <a:cs typeface="Arial" panose="020B0604020202020204" pitchFamily="34" charset="0"/>
            </a:rPr>
            <a:t> by Export Port</a:t>
          </a:r>
        </a:p>
        <a:p xmlns:a="http://schemas.openxmlformats.org/drawingml/2006/main">
          <a:r>
            <a:rPr lang="en-US" sz="1400" baseline="0" dirty="0">
              <a:solidFill>
                <a:schemeClr val="bg1">
                  <a:lumMod val="50000"/>
                </a:schemeClr>
              </a:solidFill>
              <a:latin typeface="Arial" panose="020B0604020202020204" pitchFamily="34" charset="0"/>
              <a:cs typeface="Arial" panose="020B0604020202020204" pitchFamily="34" charset="0"/>
            </a:rPr>
            <a:t>Units: Metric Tons, 2019 YTD July</a:t>
          </a:r>
          <a:endParaRPr lang="en-US" sz="14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0.18319</cdr:x>
      <cdr:y>0.91825</cdr:y>
    </cdr:from>
    <cdr:to>
      <cdr:x>0.69764</cdr:x>
      <cdr:y>0.98409</cdr:y>
    </cdr:to>
    <cdr:sp macro="" textlink="">
      <cdr:nvSpPr>
        <cdr:cNvPr id="5" name="TextBox 1">
          <a:extLst xmlns:a="http://schemas.openxmlformats.org/drawingml/2006/main">
            <a:ext uri="{FF2B5EF4-FFF2-40B4-BE49-F238E27FC236}">
              <a16:creationId xmlns:a16="http://schemas.microsoft.com/office/drawing/2014/main" id="{60722961-CFED-4CF2-A1B0-94F02D0BE8C9}"/>
            </a:ext>
          </a:extLst>
        </cdr:cNvPr>
        <cdr:cNvSpPr txBox="1"/>
      </cdr:nvSpPr>
      <cdr:spPr>
        <a:xfrm xmlns:a="http://schemas.openxmlformats.org/drawingml/2006/main">
          <a:off x="1823397" y="5401700"/>
          <a:ext cx="5120643" cy="3873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dirty="0">
              <a:solidFill>
                <a:schemeClr val="bg1">
                  <a:lumMod val="50000"/>
                </a:schemeClr>
              </a:solidFill>
              <a:latin typeface="Arial" panose="020B0604020202020204" pitchFamily="34" charset="0"/>
              <a:cs typeface="Arial" panose="020B0604020202020204" pitchFamily="34" charset="0"/>
            </a:rPr>
            <a:t>Source: Customs data from Census Bureau</a:t>
          </a:r>
          <a:endParaRPr lang="en-US" sz="1000" dirty="0">
            <a:solidFill>
              <a:schemeClr val="bg1">
                <a:lumMod val="50000"/>
              </a:schemeClr>
            </a:solidFill>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0.00854</cdr:y>
    </cdr:from>
    <cdr:to>
      <cdr:x>1</cdr:x>
      <cdr:y>0.32403</cdr:y>
    </cdr:to>
    <cdr:sp macro="" textlink="">
      <cdr:nvSpPr>
        <cdr:cNvPr id="2" name="TextBox 1">
          <a:extLst xmlns:a="http://schemas.openxmlformats.org/drawingml/2006/main">
            <a:ext uri="{FF2B5EF4-FFF2-40B4-BE49-F238E27FC236}">
              <a16:creationId xmlns:a16="http://schemas.microsoft.com/office/drawing/2014/main" id="{5096E4E2-408B-4E5E-B972-843547105966}"/>
            </a:ext>
          </a:extLst>
        </cdr:cNvPr>
        <cdr:cNvSpPr txBox="1"/>
      </cdr:nvSpPr>
      <cdr:spPr>
        <a:xfrm xmlns:a="http://schemas.openxmlformats.org/drawingml/2006/main">
          <a:off x="0" y="32735"/>
          <a:ext cx="5276850" cy="12095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latin typeface="Arial" panose="020B0604020202020204" pitchFamily="34" charset="0"/>
              <a:cs typeface="Arial" panose="020B0604020202020204" pitchFamily="34" charset="0"/>
            </a:rPr>
            <a:t>Graph: US Waterborne PE Export</a:t>
          </a:r>
          <a:r>
            <a:rPr lang="en-US" sz="2000" b="0" baseline="0" dirty="0">
              <a:latin typeface="Arial" panose="020B0604020202020204" pitchFamily="34" charset="0"/>
              <a:cs typeface="Arial" panose="020B0604020202020204" pitchFamily="34" charset="0"/>
            </a:rPr>
            <a:t> by Destination Region and Export Port</a:t>
          </a:r>
        </a:p>
        <a:p xmlns:a="http://schemas.openxmlformats.org/drawingml/2006/main">
          <a:r>
            <a:rPr lang="en-US" sz="1400" baseline="0" dirty="0">
              <a:solidFill>
                <a:schemeClr val="bg1">
                  <a:lumMod val="50000"/>
                </a:schemeClr>
              </a:solidFill>
              <a:latin typeface="Arial" panose="020B0604020202020204" pitchFamily="34" charset="0"/>
              <a:cs typeface="Arial" panose="020B0604020202020204" pitchFamily="34" charset="0"/>
            </a:rPr>
            <a:t>Units: Metric Tons, 2019 YTD July</a:t>
          </a:r>
          <a:endParaRPr lang="en-US" sz="14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0.1083</cdr:x>
      <cdr:y>0.94187</cdr:y>
    </cdr:from>
    <cdr:to>
      <cdr:x>1</cdr:x>
      <cdr:y>0.97967</cdr:y>
    </cdr:to>
    <cdr:sp macro="" textlink="">
      <cdr:nvSpPr>
        <cdr:cNvPr id="5" name="TextBox 1">
          <a:extLst xmlns:a="http://schemas.openxmlformats.org/drawingml/2006/main">
            <a:ext uri="{FF2B5EF4-FFF2-40B4-BE49-F238E27FC236}">
              <a16:creationId xmlns:a16="http://schemas.microsoft.com/office/drawing/2014/main" id="{60722961-CFED-4CF2-A1B0-94F02D0BE8C9}"/>
            </a:ext>
          </a:extLst>
        </cdr:cNvPr>
        <cdr:cNvSpPr txBox="1"/>
      </cdr:nvSpPr>
      <cdr:spPr>
        <a:xfrm xmlns:a="http://schemas.openxmlformats.org/drawingml/2006/main">
          <a:off x="999176" y="5091981"/>
          <a:ext cx="8226822" cy="2043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dirty="0">
              <a:solidFill>
                <a:schemeClr val="bg1">
                  <a:lumMod val="50000"/>
                </a:schemeClr>
              </a:solidFill>
              <a:latin typeface="Arial" panose="020B0604020202020204" pitchFamily="34" charset="0"/>
              <a:cs typeface="Arial" panose="020B0604020202020204" pitchFamily="34" charset="0"/>
            </a:rPr>
            <a:t>Source: Customs data from Census Bureau</a:t>
          </a:r>
          <a:endParaRPr lang="en-US" sz="1000" dirty="0">
            <a:solidFill>
              <a:schemeClr val="bg1">
                <a:lumMod val="50000"/>
              </a:schemeClr>
            </a:solidFill>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0.16794</cdr:x>
      <cdr:y>0.08511</cdr:y>
    </cdr:from>
    <cdr:to>
      <cdr:x>0.66236</cdr:x>
      <cdr:y>0.1527</cdr:y>
    </cdr:to>
    <cdr:sp macro="" textlink="">
      <cdr:nvSpPr>
        <cdr:cNvPr id="2" name="TextBox 1">
          <a:extLst xmlns:a="http://schemas.openxmlformats.org/drawingml/2006/main">
            <a:ext uri="{FF2B5EF4-FFF2-40B4-BE49-F238E27FC236}">
              <a16:creationId xmlns:a16="http://schemas.microsoft.com/office/drawing/2014/main" id="{64CD90CD-5ED1-46F3-AF95-A6414BE75114}"/>
            </a:ext>
          </a:extLst>
        </cdr:cNvPr>
        <cdr:cNvSpPr txBox="1"/>
      </cdr:nvSpPr>
      <cdr:spPr>
        <a:xfrm xmlns:a="http://schemas.openxmlformats.org/drawingml/2006/main">
          <a:off x="1281055" y="426707"/>
          <a:ext cx="3771416" cy="3388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solidFill>
              <a:schemeClr val="bg1">
                <a:lumMod val="50000"/>
              </a:schemeClr>
            </a:solidFill>
            <a:latin typeface="+mj-lt"/>
          </a:endParaRPr>
        </a:p>
      </cdr:txBody>
    </cdr:sp>
  </cdr:relSizeAnchor>
  <cdr:relSizeAnchor xmlns:cdr="http://schemas.openxmlformats.org/drawingml/2006/chartDrawing">
    <cdr:from>
      <cdr:x>1.31097E-7</cdr:x>
      <cdr:y>0</cdr:y>
    </cdr:from>
    <cdr:to>
      <cdr:x>0.71685</cdr:x>
      <cdr:y>0.1019</cdr:y>
    </cdr:to>
    <cdr:sp macro="" textlink="">
      <cdr:nvSpPr>
        <cdr:cNvPr id="3" name="TextBox 1">
          <a:extLst xmlns:a="http://schemas.openxmlformats.org/drawingml/2006/main">
            <a:ext uri="{FF2B5EF4-FFF2-40B4-BE49-F238E27FC236}">
              <a16:creationId xmlns:a16="http://schemas.microsoft.com/office/drawing/2014/main" id="{8917377F-1F1A-43C5-98B6-2F8175D79CD6}"/>
            </a:ext>
          </a:extLst>
        </cdr:cNvPr>
        <cdr:cNvSpPr txBox="1"/>
      </cdr:nvSpPr>
      <cdr:spPr>
        <a:xfrm xmlns:a="http://schemas.openxmlformats.org/drawingml/2006/main">
          <a:off x="1" y="0"/>
          <a:ext cx="5468103" cy="5108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tx1"/>
              </a:solidFill>
              <a:latin typeface="+mj-lt"/>
            </a:rPr>
            <a:t>Graph: Top</a:t>
          </a:r>
          <a:r>
            <a:rPr lang="en-US" sz="1400" b="0" baseline="0" dirty="0">
              <a:solidFill>
                <a:schemeClr val="tx1"/>
              </a:solidFill>
              <a:latin typeface="+mj-lt"/>
            </a:rPr>
            <a:t> US Container Ports 2018</a:t>
          </a:r>
        </a:p>
        <a:p xmlns:a="http://schemas.openxmlformats.org/drawingml/2006/main">
          <a:r>
            <a:rPr lang="en-US" dirty="0">
              <a:solidFill>
                <a:schemeClr val="bg1">
                  <a:lumMod val="75000"/>
                </a:schemeClr>
              </a:solidFill>
            </a:rPr>
            <a:t>Millions of Loaded TEUs</a:t>
          </a:r>
        </a:p>
        <a:p xmlns:a="http://schemas.openxmlformats.org/drawingml/2006/main">
          <a:endParaRPr lang="en-US" sz="1400" b="0" baseline="0" dirty="0">
            <a:solidFill>
              <a:schemeClr val="tx1"/>
            </a:solidFill>
            <a:latin typeface="+mj-lt"/>
          </a:endParaRPr>
        </a:p>
      </cdr:txBody>
    </cdr:sp>
  </cdr:relSizeAnchor>
  <cdr:relSizeAnchor xmlns:cdr="http://schemas.openxmlformats.org/drawingml/2006/chartDrawing">
    <cdr:from>
      <cdr:x>0</cdr:x>
      <cdr:y>0.93585</cdr:y>
    </cdr:from>
    <cdr:to>
      <cdr:x>0.65614</cdr:x>
      <cdr:y>1</cdr:y>
    </cdr:to>
    <cdr:sp macro="" textlink="">
      <cdr:nvSpPr>
        <cdr:cNvPr id="4" name="TextBox 1">
          <a:extLst xmlns:a="http://schemas.openxmlformats.org/drawingml/2006/main">
            <a:ext uri="{FF2B5EF4-FFF2-40B4-BE49-F238E27FC236}">
              <a16:creationId xmlns:a16="http://schemas.microsoft.com/office/drawing/2014/main" id="{704CAFEF-54DF-411F-B88A-41C6634F275D}"/>
            </a:ext>
          </a:extLst>
        </cdr:cNvPr>
        <cdr:cNvSpPr txBox="1"/>
      </cdr:nvSpPr>
      <cdr:spPr>
        <a:xfrm xmlns:a="http://schemas.openxmlformats.org/drawingml/2006/main">
          <a:off x="0" y="4963278"/>
          <a:ext cx="3599846" cy="3402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bg1">
                  <a:lumMod val="65000"/>
                </a:schemeClr>
              </a:solidFill>
            </a:rPr>
            <a:t>Source:</a:t>
          </a:r>
          <a:r>
            <a:rPr lang="en-US" sz="1000" baseline="0" dirty="0">
              <a:solidFill>
                <a:schemeClr val="bg1">
                  <a:lumMod val="65000"/>
                </a:schemeClr>
              </a:solidFill>
            </a:rPr>
            <a:t> Port Houston analysis of IHS PIERS data</a:t>
          </a:r>
          <a:endParaRPr lang="en-US" sz="1000" dirty="0">
            <a:solidFill>
              <a:schemeClr val="bg1">
                <a:lumMod val="65000"/>
              </a:schemeClr>
            </a:solidFill>
          </a:endParaRPr>
        </a:p>
      </cdr:txBody>
    </cdr:sp>
  </cdr:relSizeAnchor>
  <cdr:relSizeAnchor xmlns:cdr="http://schemas.openxmlformats.org/drawingml/2006/chartDrawing">
    <cdr:from>
      <cdr:x>0.66932</cdr:x>
      <cdr:y>0.44125</cdr:y>
    </cdr:from>
    <cdr:to>
      <cdr:x>0.80378</cdr:x>
      <cdr:y>0.55185</cdr:y>
    </cdr:to>
    <cdr:sp macro="" textlink="">
      <cdr:nvSpPr>
        <cdr:cNvPr id="5" name="Speech Bubble: Rectangle 4">
          <a:extLst xmlns:a="http://schemas.openxmlformats.org/drawingml/2006/main">
            <a:ext uri="{FF2B5EF4-FFF2-40B4-BE49-F238E27FC236}">
              <a16:creationId xmlns:a16="http://schemas.microsoft.com/office/drawing/2014/main" id="{689AC264-32BA-4793-B229-196843A00118}"/>
            </a:ext>
          </a:extLst>
        </cdr:cNvPr>
        <cdr:cNvSpPr/>
      </cdr:nvSpPr>
      <cdr:spPr>
        <a:xfrm xmlns:a="http://schemas.openxmlformats.org/drawingml/2006/main">
          <a:off x="5690190" y="2481941"/>
          <a:ext cx="1143097" cy="622076"/>
        </a:xfrm>
        <a:prstGeom xmlns:a="http://schemas.openxmlformats.org/drawingml/2006/main" prst="wedgeRectCallout">
          <a:avLst>
            <a:gd name="adj1" fmla="val -21558"/>
            <a:gd name="adj2" fmla="val -100001"/>
          </a:avLst>
        </a:prstGeom>
        <a:solidFill xmlns:a="http://schemas.openxmlformats.org/drawingml/2006/main">
          <a:schemeClr val="bg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600" dirty="0">
              <a:solidFill>
                <a:schemeClr val="bg1">
                  <a:lumMod val="50000"/>
                </a:schemeClr>
              </a:solidFill>
              <a:latin typeface="+mj-lt"/>
            </a:rPr>
            <a:t>2018 % Growth</a:t>
          </a:r>
        </a:p>
      </cdr:txBody>
    </cdr:sp>
  </cdr:relSizeAnchor>
</c:userShapes>
</file>

<file path=ppt/drawings/drawing7.xml><?xml version="1.0" encoding="utf-8"?>
<c:userShapes xmlns:c="http://schemas.openxmlformats.org/drawingml/2006/chart">
  <cdr:relSizeAnchor xmlns:cdr="http://schemas.openxmlformats.org/drawingml/2006/chartDrawing">
    <cdr:from>
      <cdr:x>0.04827</cdr:x>
      <cdr:y>0</cdr:y>
    </cdr:from>
    <cdr:to>
      <cdr:x>0.69459</cdr:x>
      <cdr:y>0.16694</cdr:y>
    </cdr:to>
    <cdr:sp macro="" textlink="">
      <cdr:nvSpPr>
        <cdr:cNvPr id="2" name="TextBox 1"/>
        <cdr:cNvSpPr txBox="1"/>
      </cdr:nvSpPr>
      <cdr:spPr>
        <a:xfrm xmlns:a="http://schemas.openxmlformats.org/drawingml/2006/main">
          <a:off x="256895" y="0"/>
          <a:ext cx="3439955" cy="7689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0" dirty="0">
              <a:latin typeface="Arial" panose="020B0604020202020204" pitchFamily="34" charset="0"/>
              <a:cs typeface="Arial" panose="020B0604020202020204" pitchFamily="34" charset="0"/>
            </a:rPr>
            <a:t>BAY + BCT quarterly loaded units</a:t>
          </a:r>
        </a:p>
        <a:p xmlns:a="http://schemas.openxmlformats.org/drawingml/2006/main">
          <a:r>
            <a:rPr lang="en-US" sz="1100" b="1" baseline="0" dirty="0">
              <a:solidFill>
                <a:schemeClr val="bg1">
                  <a:lumMod val="75000"/>
                </a:schemeClr>
              </a:solidFill>
              <a:latin typeface="Arial" panose="020B0604020202020204" pitchFamily="34" charset="0"/>
              <a:cs typeface="Arial" panose="020B0604020202020204" pitchFamily="34" charset="0"/>
            </a:rPr>
            <a:t>[</a:t>
          </a:r>
          <a:r>
            <a:rPr lang="en-US" sz="1000" baseline="0" dirty="0">
              <a:solidFill>
                <a:schemeClr val="bg1">
                  <a:lumMod val="75000"/>
                </a:schemeClr>
              </a:solidFill>
              <a:latin typeface="Arial" panose="020B0604020202020204" pitchFamily="34" charset="0"/>
              <a:cs typeface="Arial" panose="020B0604020202020204" pitchFamily="34" charset="0"/>
            </a:rPr>
            <a:t>Loaded Units]</a:t>
          </a:r>
          <a:endParaRPr lang="en-US" sz="1000" dirty="0">
            <a:solidFill>
              <a:schemeClr val="bg1">
                <a:lumMod val="75000"/>
              </a:schemeClr>
            </a:solidFill>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0.05325</cdr:x>
      <cdr:y>0</cdr:y>
    </cdr:from>
    <cdr:to>
      <cdr:x>0.69957</cdr:x>
      <cdr:y>0.16694</cdr:y>
    </cdr:to>
    <cdr:sp macro="" textlink="">
      <cdr:nvSpPr>
        <cdr:cNvPr id="2" name="TextBox 1"/>
        <cdr:cNvSpPr txBox="1"/>
      </cdr:nvSpPr>
      <cdr:spPr>
        <a:xfrm xmlns:a="http://schemas.openxmlformats.org/drawingml/2006/main">
          <a:off x="283440" y="0"/>
          <a:ext cx="3439955" cy="7689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0" dirty="0">
              <a:latin typeface="Arial" panose="020B0604020202020204" pitchFamily="34" charset="0"/>
              <a:cs typeface="Arial" panose="020B0604020202020204" pitchFamily="34" charset="0"/>
            </a:rPr>
            <a:t>BAY + BCT quarterly loaded units</a:t>
          </a:r>
        </a:p>
        <a:p xmlns:a="http://schemas.openxmlformats.org/drawingml/2006/main">
          <a:r>
            <a:rPr lang="en-US" sz="1100" b="1" baseline="0" dirty="0">
              <a:solidFill>
                <a:schemeClr val="bg1">
                  <a:lumMod val="75000"/>
                </a:schemeClr>
              </a:solidFill>
              <a:latin typeface="Arial" panose="020B0604020202020204" pitchFamily="34" charset="0"/>
              <a:cs typeface="Arial" panose="020B0604020202020204" pitchFamily="34" charset="0"/>
            </a:rPr>
            <a:t>[</a:t>
          </a:r>
          <a:r>
            <a:rPr lang="en-US" sz="1000" baseline="0" dirty="0">
              <a:solidFill>
                <a:schemeClr val="bg1">
                  <a:lumMod val="75000"/>
                </a:schemeClr>
              </a:solidFill>
              <a:latin typeface="Arial" panose="020B0604020202020204" pitchFamily="34" charset="0"/>
              <a:cs typeface="Arial" panose="020B0604020202020204" pitchFamily="34" charset="0"/>
            </a:rPr>
            <a:t>Loaded Units]</a:t>
          </a:r>
          <a:endParaRPr lang="en-US" sz="1000" dirty="0">
            <a:solidFill>
              <a:schemeClr val="bg1">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0.15174</cdr:x>
      <cdr:y>0.64231</cdr:y>
    </cdr:from>
    <cdr:to>
      <cdr:x>0.64651</cdr:x>
      <cdr:y>0.69896</cdr:y>
    </cdr:to>
    <cdr:sp macro="" textlink="">
      <cdr:nvSpPr>
        <cdr:cNvPr id="3" name="TextBox 5">
          <a:extLst xmlns:a="http://schemas.openxmlformats.org/drawingml/2006/main">
            <a:ext uri="{FF2B5EF4-FFF2-40B4-BE49-F238E27FC236}">
              <a16:creationId xmlns:a16="http://schemas.microsoft.com/office/drawing/2014/main" id="{0A02F635-809C-48FB-B5B3-271C0E16FC60}"/>
            </a:ext>
          </a:extLst>
        </cdr:cNvPr>
        <cdr:cNvSpPr txBox="1"/>
      </cdr:nvSpPr>
      <cdr:spPr>
        <a:xfrm xmlns:a="http://schemas.openxmlformats.org/drawingml/2006/main">
          <a:off x="807643" y="2958560"/>
          <a:ext cx="2633297" cy="26093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solidFill>
                <a:srgbClr val="002060"/>
              </a:solidFill>
              <a:latin typeface="Arial" panose="020B0604020202020204" pitchFamily="34" charset="0"/>
              <a:cs typeface="Arial" panose="020B0604020202020204" pitchFamily="34" charset="0"/>
            </a:rPr>
            <a:t>Loaded export units</a:t>
          </a:r>
        </a:p>
      </cdr:txBody>
    </cdr:sp>
  </cdr:relSizeAnchor>
  <cdr:relSizeAnchor xmlns:cdr="http://schemas.openxmlformats.org/drawingml/2006/chartDrawing">
    <cdr:from>
      <cdr:x>0.06582</cdr:x>
      <cdr:y>0.27832</cdr:y>
    </cdr:from>
    <cdr:to>
      <cdr:x>0.55443</cdr:x>
      <cdr:y>0.33497</cdr:y>
    </cdr:to>
    <cdr:sp macro="" textlink="">
      <cdr:nvSpPr>
        <cdr:cNvPr id="4" name="TextBox 1">
          <a:extLst xmlns:a="http://schemas.openxmlformats.org/drawingml/2006/main">
            <a:ext uri="{FF2B5EF4-FFF2-40B4-BE49-F238E27FC236}">
              <a16:creationId xmlns:a16="http://schemas.microsoft.com/office/drawing/2014/main" id="{F1F5DA7A-4F29-4003-96DF-EC644D505647}"/>
            </a:ext>
          </a:extLst>
        </cdr:cNvPr>
        <cdr:cNvSpPr txBox="1"/>
      </cdr:nvSpPr>
      <cdr:spPr>
        <a:xfrm xmlns:a="http://schemas.openxmlformats.org/drawingml/2006/main">
          <a:off x="350342" y="1281994"/>
          <a:ext cx="2600564" cy="26093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solidFill>
                <a:srgbClr val="00B0F0"/>
              </a:solidFill>
              <a:latin typeface="Arial" panose="020B0604020202020204" pitchFamily="34" charset="0"/>
              <a:cs typeface="Arial" panose="020B0604020202020204" pitchFamily="34" charset="0"/>
            </a:rPr>
            <a:t>Loaded import units</a:t>
          </a:r>
        </a:p>
      </cdr:txBody>
    </cdr:sp>
  </cdr:relSizeAnchor>
</c:userShapes>
</file>

<file path=ppt/drawings/drawing9.xml><?xml version="1.0" encoding="utf-8"?>
<c:userShapes xmlns:c="http://schemas.openxmlformats.org/drawingml/2006/chart">
  <cdr:relSizeAnchor xmlns:cdr="http://schemas.openxmlformats.org/drawingml/2006/chartDrawing">
    <cdr:from>
      <cdr:x>0.1916</cdr:x>
      <cdr:y>0.03659</cdr:y>
    </cdr:from>
    <cdr:to>
      <cdr:x>1</cdr:x>
      <cdr:y>0.15091</cdr:y>
    </cdr:to>
    <cdr:sp macro="" textlink="">
      <cdr:nvSpPr>
        <cdr:cNvPr id="2" name="TextBox 1"/>
        <cdr:cNvSpPr txBox="1"/>
      </cdr:nvSpPr>
      <cdr:spPr>
        <a:xfrm xmlns:a="http://schemas.openxmlformats.org/drawingml/2006/main">
          <a:off x="1242819" y="152419"/>
          <a:ext cx="5243706" cy="4762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0" dirty="0">
              <a:latin typeface="Arial" panose="020B0604020202020204" pitchFamily="34" charset="0"/>
              <a:cs typeface="Arial" panose="020B0604020202020204" pitchFamily="34" charset="0"/>
            </a:rPr>
            <a:t>Port Houston trends by region</a:t>
          </a:r>
        </a:p>
        <a:p xmlns:a="http://schemas.openxmlformats.org/drawingml/2006/main">
          <a:r>
            <a:rPr lang="en-US" sz="1000" b="0" dirty="0">
              <a:solidFill>
                <a:schemeClr val="bg1">
                  <a:lumMod val="75000"/>
                </a:schemeClr>
              </a:solidFill>
              <a:latin typeface="Arial" panose="020B0604020202020204" pitchFamily="34" charset="0"/>
              <a:cs typeface="Arial" panose="020B0604020202020204" pitchFamily="34" charset="0"/>
            </a:rPr>
            <a:t>[Loaded units]</a:t>
          </a:r>
        </a:p>
      </cdr:txBody>
    </cdr:sp>
  </cdr:relSizeAnchor>
  <cdr:relSizeAnchor xmlns:cdr="http://schemas.openxmlformats.org/drawingml/2006/chartDrawing">
    <cdr:from>
      <cdr:x>0.67909</cdr:x>
      <cdr:y>0.34974</cdr:y>
    </cdr:from>
    <cdr:to>
      <cdr:x>0.80058</cdr:x>
      <cdr:y>0.40635</cdr:y>
    </cdr:to>
    <cdr:sp macro="" textlink="">
      <cdr:nvSpPr>
        <cdr:cNvPr id="4" name="TextBox 1">
          <a:extLst xmlns:a="http://schemas.openxmlformats.org/drawingml/2006/main">
            <a:ext uri="{FF2B5EF4-FFF2-40B4-BE49-F238E27FC236}">
              <a16:creationId xmlns:a16="http://schemas.microsoft.com/office/drawing/2014/main" id="{1F4EF9D9-6D60-4CEA-B4EA-B0977E734107}"/>
            </a:ext>
          </a:extLst>
        </cdr:cNvPr>
        <cdr:cNvSpPr txBox="1"/>
      </cdr:nvSpPr>
      <cdr:spPr>
        <a:xfrm xmlns:a="http://schemas.openxmlformats.org/drawingml/2006/main">
          <a:off x="7066651" y="1936405"/>
          <a:ext cx="1264233" cy="313428"/>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rgbClr val="7030A0"/>
              </a:solidFill>
              <a:latin typeface="Arial" panose="020B0604020202020204" pitchFamily="34" charset="0"/>
              <a:cs typeface="Arial" panose="020B0604020202020204" pitchFamily="34" charset="0"/>
            </a:rPr>
            <a:t>N Europe</a:t>
          </a:r>
          <a:endParaRPr lang="en-US" sz="1400" b="0" dirty="0">
            <a:solidFill>
              <a:srgbClr val="7030A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0.71438</cdr:x>
      <cdr:y>0.80326</cdr:y>
    </cdr:from>
    <cdr:to>
      <cdr:x>0.83587</cdr:x>
      <cdr:y>0.85988</cdr:y>
    </cdr:to>
    <cdr:sp macro="" textlink="">
      <cdr:nvSpPr>
        <cdr:cNvPr id="5" name="TextBox 1">
          <a:extLst xmlns:a="http://schemas.openxmlformats.org/drawingml/2006/main">
            <a:ext uri="{FF2B5EF4-FFF2-40B4-BE49-F238E27FC236}">
              <a16:creationId xmlns:a16="http://schemas.microsoft.com/office/drawing/2014/main" id="{AD9ACA53-7265-4BE8-8DC2-FA4B8088C211}"/>
            </a:ext>
          </a:extLst>
        </cdr:cNvPr>
        <cdr:cNvSpPr txBox="1"/>
      </cdr:nvSpPr>
      <cdr:spPr>
        <a:xfrm xmlns:a="http://schemas.openxmlformats.org/drawingml/2006/main">
          <a:off x="6695117" y="4447353"/>
          <a:ext cx="1138566" cy="313475"/>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solidFill>
              <a:latin typeface="Arial" panose="020B0604020202020204" pitchFamily="34" charset="0"/>
              <a:cs typeface="Arial" panose="020B0604020202020204" pitchFamily="34" charset="0"/>
            </a:rPr>
            <a:t>Caribbean</a:t>
          </a:r>
          <a:endParaRPr lang="en-US" sz="1400" b="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0.7376</cdr:x>
      <cdr:y>0.47169</cdr:y>
    </cdr:from>
    <cdr:to>
      <cdr:x>0.80253</cdr:x>
      <cdr:y>0.52831</cdr:y>
    </cdr:to>
    <cdr:sp macro="" textlink="">
      <cdr:nvSpPr>
        <cdr:cNvPr id="6" name="TextBox 1">
          <a:extLst xmlns:a="http://schemas.openxmlformats.org/drawingml/2006/main">
            <a:ext uri="{FF2B5EF4-FFF2-40B4-BE49-F238E27FC236}">
              <a16:creationId xmlns:a16="http://schemas.microsoft.com/office/drawing/2014/main" id="{DC31DBD1-BC4C-4A75-96C0-5FEC5C8AA2D2}"/>
            </a:ext>
          </a:extLst>
        </cdr:cNvPr>
        <cdr:cNvSpPr txBox="1"/>
      </cdr:nvSpPr>
      <cdr:spPr>
        <a:xfrm xmlns:a="http://schemas.openxmlformats.org/drawingml/2006/main">
          <a:off x="7675502" y="2611575"/>
          <a:ext cx="675666" cy="313484"/>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00B0F0"/>
              </a:solidFill>
              <a:latin typeface="Arial" panose="020B0604020202020204" pitchFamily="34" charset="0"/>
              <a:cs typeface="Arial" panose="020B0604020202020204" pitchFamily="34" charset="0"/>
            </a:rPr>
            <a:t>Suez</a:t>
          </a:r>
          <a:endParaRPr lang="en-US" sz="1400" b="0" dirty="0">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0.81067</cdr:x>
      <cdr:y>0.61451</cdr:y>
    </cdr:from>
    <cdr:to>
      <cdr:x>1</cdr:x>
      <cdr:y>0.67113</cdr:y>
    </cdr:to>
    <cdr:sp macro="" textlink="">
      <cdr:nvSpPr>
        <cdr:cNvPr id="7" name="TextBox 1">
          <a:extLst xmlns:a="http://schemas.openxmlformats.org/drawingml/2006/main">
            <a:ext uri="{FF2B5EF4-FFF2-40B4-BE49-F238E27FC236}">
              <a16:creationId xmlns:a16="http://schemas.microsoft.com/office/drawing/2014/main" id="{C28134DB-8C80-43CD-AEA2-F9B2482DBF32}"/>
            </a:ext>
          </a:extLst>
        </cdr:cNvPr>
        <cdr:cNvSpPr txBox="1"/>
      </cdr:nvSpPr>
      <cdr:spPr>
        <a:xfrm xmlns:a="http://schemas.openxmlformats.org/drawingml/2006/main">
          <a:off x="8435884" y="3402319"/>
          <a:ext cx="1970179" cy="313484"/>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92D050"/>
              </a:solidFill>
              <a:latin typeface="Arial" panose="020B0604020202020204" pitchFamily="34" charset="0"/>
              <a:cs typeface="Arial" panose="020B0604020202020204" pitchFamily="34" charset="0"/>
            </a:rPr>
            <a:t>E Coast S America</a:t>
          </a:r>
          <a:endParaRPr lang="en-US" sz="1400" b="0" dirty="0">
            <a:solidFill>
              <a:srgbClr val="92D05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0.69051</cdr:x>
      <cdr:y>0.68857</cdr:y>
    </cdr:from>
    <cdr:to>
      <cdr:x>0.87984</cdr:x>
      <cdr:y>0.74519</cdr:y>
    </cdr:to>
    <cdr:sp macro="" textlink="">
      <cdr:nvSpPr>
        <cdr:cNvPr id="8" name="TextBox 1">
          <a:extLst xmlns:a="http://schemas.openxmlformats.org/drawingml/2006/main">
            <a:ext uri="{FF2B5EF4-FFF2-40B4-BE49-F238E27FC236}">
              <a16:creationId xmlns:a16="http://schemas.microsoft.com/office/drawing/2014/main" id="{C57847E0-6156-4914-9D2D-145058D5F255}"/>
            </a:ext>
          </a:extLst>
        </cdr:cNvPr>
        <cdr:cNvSpPr txBox="1"/>
      </cdr:nvSpPr>
      <cdr:spPr>
        <a:xfrm xmlns:a="http://schemas.openxmlformats.org/drawingml/2006/main">
          <a:off x="7185534" y="3812369"/>
          <a:ext cx="1970180" cy="313484"/>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FFC000"/>
              </a:solidFill>
              <a:latin typeface="Arial" panose="020B0604020202020204" pitchFamily="34" charset="0"/>
              <a:cs typeface="Arial" panose="020B0604020202020204" pitchFamily="34" charset="0"/>
            </a:rPr>
            <a:t>Mediterranean</a:t>
          </a:r>
          <a:endParaRPr lang="en-US" sz="1400" b="0" dirty="0">
            <a:solidFill>
              <a:srgbClr val="FFC00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9/15/2019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6425" cy="31988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B0138D-3943-4173-ABD4-EFF93AE2F9E4}" type="slidenum">
              <a:rPr lang="en-US" smtClean="0"/>
              <a:t>1</a:t>
            </a:fld>
            <a:endParaRPr lang="en-US"/>
          </a:p>
        </p:txBody>
      </p:sp>
    </p:spTree>
    <p:extLst>
      <p:ext uri="{BB962C8B-B14F-4D97-AF65-F5344CB8AC3E}">
        <p14:creationId xmlns:p14="http://schemas.microsoft.com/office/powerpoint/2010/main" val="267650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43F4FC8C-9D0A-4BCF-BE9D-C760462FF278}" type="slidenum">
              <a:rPr lang="en-US"/>
              <a:pPr>
                <a:defRPr/>
              </a:pPr>
              <a:t>43</a:t>
            </a:fld>
            <a:endParaRPr lang="en-US" dirty="0"/>
          </a:p>
        </p:txBody>
      </p:sp>
      <p:sp>
        <p:nvSpPr>
          <p:cNvPr id="32771" name="Slide Image Placeholder 7"/>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Notes Placeholder 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ヒラギノ角ゴ Pro W3" charset="-128"/>
              </a:rPr>
              <a:t>To accommodate the rapid growth that lies ahead, we have been diligent in our preparations. The demands on our facilities are quickly changing. Worldwide vessel fleets are getting larger, requiring channels that are deeper and wider.  We are committed to investments in our facilities to meet the demands of the industry, as well as excellence in our processes to maintain a competitive cost, and an efficient and quality service to our customers. </a:t>
            </a:r>
          </a:p>
          <a:p>
            <a:endParaRPr lang="en-US" b="1">
              <a:ea typeface="ヒラギノ角ゴ Pro W3" charset="-128"/>
            </a:endParaRPr>
          </a:p>
          <a:p>
            <a:r>
              <a:rPr lang="en-US" b="1">
                <a:ea typeface="ヒラギノ角ゴ Pro W3" charset="-128"/>
              </a:rPr>
              <a:t>1. Dredging </a:t>
            </a:r>
          </a:p>
          <a:p>
            <a:r>
              <a:rPr lang="en-US">
                <a:ea typeface="ヒラギノ角ゴ Pro W3" charset="-128"/>
              </a:rPr>
              <a:t>We are already seeing ships coming to Port of Houston Authority’s container terminals that are too large to pass through the Panama Canal.  Even though the main Port of Houston Federal Channel is 45 ft deep, our Barbours Cut channel and Bayport channel are currently only 40 ft deep, limiting how much cargo the largest containerships can load.  The Port Authority must deepen our container terminals to better serve the vessels we are already seeing and to remain competitive with other ports.</a:t>
            </a:r>
          </a:p>
          <a:p>
            <a:endParaRPr lang="en-US">
              <a:ea typeface="ヒラギノ角ゴ Pro W3" charset="-128"/>
            </a:endParaRPr>
          </a:p>
        </p:txBody>
      </p:sp>
    </p:spTree>
    <p:extLst>
      <p:ext uri="{BB962C8B-B14F-4D97-AF65-F5344CB8AC3E}">
        <p14:creationId xmlns:p14="http://schemas.microsoft.com/office/powerpoint/2010/main" val="292013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941" y="4411947"/>
            <a:ext cx="5551170" cy="4156234"/>
          </a:xfrm>
        </p:spPr>
        <p:txBody>
          <a:bodyPr>
            <a:normAutofit/>
          </a:bodyPr>
          <a:lstStyle/>
          <a:p>
            <a:r>
              <a:rPr lang="en-US" sz="2300" b="1" dirty="0"/>
              <a:t>I would like to give you an overview of the investments being made at our two container facilities, as this cargo sector is expected to provide the most growth opportunities.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44</a:t>
            </a:fld>
            <a:endParaRPr lang="en-US" dirty="0"/>
          </a:p>
        </p:txBody>
      </p:sp>
    </p:spTree>
    <p:extLst>
      <p:ext uri="{BB962C8B-B14F-4D97-AF65-F5344CB8AC3E}">
        <p14:creationId xmlns:p14="http://schemas.microsoft.com/office/powerpoint/2010/main" val="88333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0CA-6717-4B7A-A9BB-F005D7304C06}" type="slidenum">
              <a:rPr lang="en-US" smtClean="0"/>
              <a:t>45</a:t>
            </a:fld>
            <a:endParaRPr lang="en-US"/>
          </a:p>
        </p:txBody>
      </p:sp>
    </p:spTree>
    <p:extLst>
      <p:ext uri="{BB962C8B-B14F-4D97-AF65-F5344CB8AC3E}">
        <p14:creationId xmlns:p14="http://schemas.microsoft.com/office/powerpoint/2010/main" val="121778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U:\Monthly Work\2019 2 February\2018 FY PIERS work </a:t>
            </a:r>
          </a:p>
          <a:p>
            <a:r>
              <a:rPr lang="fr-FR" dirty="0"/>
              <a:t>2018 PIERS port rank.xlsx </a:t>
            </a:r>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47</a:t>
            </a:fld>
            <a:endParaRPr lang="en-US"/>
          </a:p>
        </p:txBody>
      </p:sp>
    </p:spTree>
    <p:extLst>
      <p:ext uri="{BB962C8B-B14F-4D97-AF65-F5344CB8AC3E}">
        <p14:creationId xmlns:p14="http://schemas.microsoft.com/office/powerpoint/2010/main" val="420046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48</a:t>
            </a:fld>
            <a:endParaRPr lang="en-US"/>
          </a:p>
        </p:txBody>
      </p:sp>
    </p:spTree>
    <p:extLst>
      <p:ext uri="{BB962C8B-B14F-4D97-AF65-F5344CB8AC3E}">
        <p14:creationId xmlns:p14="http://schemas.microsoft.com/office/powerpoint/2010/main" val="194799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27</a:t>
            </a:fld>
            <a:endParaRPr lang="en-US"/>
          </a:p>
        </p:txBody>
      </p:sp>
    </p:spTree>
    <p:extLst>
      <p:ext uri="{BB962C8B-B14F-4D97-AF65-F5344CB8AC3E}">
        <p14:creationId xmlns:p14="http://schemas.microsoft.com/office/powerpoint/2010/main" val="382086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927A0-7E5A-4AE9-973A-F7A650E539C1}" type="slidenum">
              <a:rPr lang="en-US" smtClean="0"/>
              <a:t>28</a:t>
            </a:fld>
            <a:endParaRPr lang="en-US"/>
          </a:p>
        </p:txBody>
      </p:sp>
    </p:spTree>
    <p:extLst>
      <p:ext uri="{BB962C8B-B14F-4D97-AF65-F5344CB8AC3E}">
        <p14:creationId xmlns:p14="http://schemas.microsoft.com/office/powerpoint/2010/main" val="369608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B0138D-3943-4173-ABD4-EFF93AE2F9E4}" type="slidenum">
              <a:rPr lang="en-US" smtClean="0"/>
              <a:t>29</a:t>
            </a:fld>
            <a:endParaRPr lang="en-US"/>
          </a:p>
        </p:txBody>
      </p:sp>
    </p:spTree>
    <p:extLst>
      <p:ext uri="{BB962C8B-B14F-4D97-AF65-F5344CB8AC3E}">
        <p14:creationId xmlns:p14="http://schemas.microsoft.com/office/powerpoint/2010/main" val="1168033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30</a:t>
            </a:fld>
            <a:endParaRPr lang="en-US" dirty="0"/>
          </a:p>
        </p:txBody>
      </p:sp>
    </p:spTree>
    <p:extLst>
      <p:ext uri="{BB962C8B-B14F-4D97-AF65-F5344CB8AC3E}">
        <p14:creationId xmlns:p14="http://schemas.microsoft.com/office/powerpoint/2010/main" val="300258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project.  It has 8 segments labeled 1-ABC, and 2 through 6.</a:t>
            </a:r>
          </a:p>
          <a:p>
            <a:endParaRPr lang="en-US" dirty="0"/>
          </a:p>
          <a:p>
            <a:r>
              <a:rPr lang="en-US" dirty="0"/>
              <a:t>This plan is the result of a 4-year study where we partnered with the federal government and paid half the $10MM cost to produce the report – we’ve largely completed the study and that report is now in review process, and we aim to culminate in a report signed by the Army Corps Chief of Engineers next May, and start building ASAP after that…</a:t>
            </a:r>
          </a:p>
          <a:p>
            <a:endParaRPr lang="en-US" dirty="0"/>
          </a:p>
          <a:p>
            <a:r>
              <a:rPr lang="en-US" dirty="0"/>
              <a:t>But I’ll get to that in a minute.  Let me describe the parts.</a:t>
            </a:r>
          </a:p>
          <a:p>
            <a:endParaRPr lang="en-US" dirty="0"/>
          </a:p>
          <a:p>
            <a:r>
              <a:rPr lang="en-US" dirty="0"/>
              <a:t>First, and this is important to be clear on, is the main Bay Reach.  We are aiming to wide from 530 feet to 700 feet in this project.  Some of you are asking about more widening and more deepening but we are taking a one step at a time approach so that's the aim for this project.</a:t>
            </a:r>
          </a:p>
          <a:p>
            <a:endParaRPr lang="en-US" dirty="0"/>
          </a:p>
          <a:p>
            <a:r>
              <a:rPr lang="en-US" dirty="0"/>
              <a:t> It is arranged in three segments because the Corps initial economics deemed it only justifiable to widen the reach from the sea buoy to Redfish.  We and Industry and the Pilots expressed the need to widen all the way up… like building a four lane highway to a two lane bridge</a:t>
            </a:r>
          </a:p>
          <a:p>
            <a:endParaRPr lang="en-US" dirty="0"/>
          </a:p>
          <a:p>
            <a:r>
              <a:rPr lang="en-US" dirty="0"/>
              <a:t>And I need to stop and make it also clear that we are continuing to work with the Corps and things are getting a lot better in terms of alignment – it seems each day there is more clarity on the national strategic  importance of this channel…but there are processes to follow so let me explain the plan as it is.</a:t>
            </a:r>
          </a:p>
          <a:p>
            <a:endParaRPr lang="en-US" dirty="0"/>
          </a:p>
          <a:p>
            <a:r>
              <a:rPr lang="en-US" dirty="0"/>
              <a:t>While the Corps initially did not approve widening further up, we have agreed that the upper segments can be widened – for the moment that means local interests need to pay for it – you may have heard the term “LPP” which means “Locally Preferred Plan”– so it’s a financing issue not a physical one.  And we have asked for and received approval to include all of the three segments in the plan that will get the Chief’s Report signature.</a:t>
            </a:r>
          </a:p>
          <a:p>
            <a:endParaRPr lang="en-US" dirty="0"/>
          </a:p>
          <a:p>
            <a:r>
              <a:rPr lang="en-US" dirty="0"/>
              <a:t>All the other segments 2-6 by the way are part of the initial approved plan as well as 1A.</a:t>
            </a:r>
          </a:p>
          <a:p>
            <a:endParaRPr lang="en-US" dirty="0"/>
          </a:p>
          <a:p>
            <a:r>
              <a:rPr lang="en-US" dirty="0"/>
              <a:t>To be more specific, each element is planned for widening, deepening or both.  As we move in from the Gulf, widening is the priority to accommodate the volume of ships which are growing in size and to maintain two way traffic that we enjoy today.  That means going from 530 feet to 700 in the main reach and also widening the Bayport and </a:t>
            </a:r>
            <a:r>
              <a:rPr lang="en-US" dirty="0" err="1"/>
              <a:t>Barbours</a:t>
            </a:r>
            <a:r>
              <a:rPr lang="en-US" dirty="0"/>
              <a:t> cut channels to 455’</a:t>
            </a:r>
          </a:p>
          <a:p>
            <a:endParaRPr lang="en-US" dirty="0"/>
          </a:p>
          <a:p>
            <a:r>
              <a:rPr lang="en-US" dirty="0"/>
              <a:t>As we go up the Channel, the plan looks to widen to 530 feet and deepen from 41 to 46.5 feet from Shell/Boggy Bayou to Sims or from just outside the Beltway 8 to just outside the 610  , and then deepen from about 37 feet to between 39 and  41 feet from Sims (the 610) up to the turning basin.</a:t>
            </a:r>
          </a:p>
          <a:p>
            <a:endParaRPr lang="en-US" dirty="0"/>
          </a:p>
          <a:p>
            <a:r>
              <a:rPr lang="en-US" dirty="0"/>
              <a:t>There are several enhancements to turning basins and other features along the way as well, and a dredge material management plan including offshore and marsh island areas that is being finalized as we speak, but this is the big picture.</a:t>
            </a:r>
          </a:p>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31</a:t>
            </a:fld>
            <a:endParaRPr lang="en-US" dirty="0"/>
          </a:p>
        </p:txBody>
      </p:sp>
    </p:spTree>
    <p:extLst>
      <p:ext uri="{BB962C8B-B14F-4D97-AF65-F5344CB8AC3E}">
        <p14:creationId xmlns:p14="http://schemas.microsoft.com/office/powerpoint/2010/main" val="53938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Regarding feasibility – we need to get to a successful Chiefs Report, but also need to get off the “Business As Usual”</a:t>
            </a:r>
          </a:p>
          <a:p>
            <a:endParaRPr lang="en-US" sz="1700" dirty="0"/>
          </a:p>
          <a:p>
            <a:r>
              <a:rPr lang="en-US" sz="1700" dirty="0"/>
              <a:t>Here’s a critical point – if we take the business as usual path, that means multiple years getting authorization, and then appropriations, and we see that federal funds do not flow as fast as they will be needed</a:t>
            </a:r>
          </a:p>
          <a:p>
            <a:endParaRPr lang="en-US" sz="1700" dirty="0"/>
          </a:p>
          <a:p>
            <a:r>
              <a:rPr lang="en-US" sz="1700" dirty="0"/>
              <a:t>In short, the business as usual path would rely more on the federal government for making these improvements and paying for it, and that optimistically could take to 2028 or 2030 or beyond to get it all done.</a:t>
            </a:r>
          </a:p>
          <a:p>
            <a:endParaRPr lang="en-US" sz="1700" dirty="0"/>
          </a:p>
          <a:p>
            <a:r>
              <a:rPr lang="en-US" sz="1700" dirty="0"/>
              <a:t>We need it sooner, so will need to all put skin in the game</a:t>
            </a:r>
          </a:p>
          <a:p>
            <a:endParaRPr lang="en-US" sz="1700" dirty="0"/>
          </a:p>
          <a:p>
            <a:r>
              <a:rPr lang="en-US" sz="1700" dirty="0"/>
              <a:t>Someone called this a “Jesse Jones Moment” – like 100 years ago, we need challenge the way to continue the road to more prosperity</a:t>
            </a:r>
          </a:p>
          <a:p>
            <a:endParaRPr lang="en-US" sz="1700" dirty="0"/>
          </a:p>
          <a:p>
            <a:r>
              <a:rPr lang="en-US" sz="1700" dirty="0"/>
              <a:t>So what that means is move from Series approach to Parallel</a:t>
            </a:r>
          </a:p>
          <a:p>
            <a:endParaRPr lang="en-US" sz="1700" dirty="0"/>
          </a:p>
          <a:p>
            <a:r>
              <a:rPr lang="en-US" sz="1700" dirty="0"/>
              <a:t>Move Dirt by 2021 and be finished in a few years, not take more than a decade</a:t>
            </a:r>
          </a:p>
        </p:txBody>
      </p:sp>
      <p:sp>
        <p:nvSpPr>
          <p:cNvPr id="4" name="Slide Number Placeholder 3"/>
          <p:cNvSpPr>
            <a:spLocks noGrp="1"/>
          </p:cNvSpPr>
          <p:nvPr>
            <p:ph type="sldNum" sz="quarter" idx="10"/>
          </p:nvPr>
        </p:nvSpPr>
        <p:spPr/>
        <p:txBody>
          <a:bodyPr/>
          <a:lstStyle/>
          <a:p>
            <a:fld id="{92B0138D-3943-4173-ABD4-EFF93AE2F9E4}" type="slidenum">
              <a:rPr lang="en-US" smtClean="0"/>
              <a:t>32</a:t>
            </a:fld>
            <a:endParaRPr lang="en-US" dirty="0"/>
          </a:p>
        </p:txBody>
      </p:sp>
    </p:spTree>
    <p:extLst>
      <p:ext uri="{BB962C8B-B14F-4D97-AF65-F5344CB8AC3E}">
        <p14:creationId xmlns:p14="http://schemas.microsoft.com/office/powerpoint/2010/main" val="58967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Advocacy needs to be consistent – we all need to be on the same page</a:t>
            </a:r>
          </a:p>
          <a:p>
            <a:endParaRPr lang="en-US" sz="1700" dirty="0"/>
          </a:p>
          <a:p>
            <a:r>
              <a:rPr lang="en-US" sz="1700" dirty="0"/>
              <a:t>We are working productively at every level </a:t>
            </a:r>
          </a:p>
          <a:p>
            <a:endParaRPr lang="en-US" sz="1700" dirty="0"/>
          </a:p>
          <a:p>
            <a:r>
              <a:rPr lang="en-US" sz="1700" dirty="0"/>
              <a:t>With Colonel Vail at the Corps Galveston District</a:t>
            </a:r>
          </a:p>
          <a:p>
            <a:endParaRPr lang="en-US" sz="1700" dirty="0"/>
          </a:p>
          <a:p>
            <a:r>
              <a:rPr lang="en-US" sz="1700" dirty="0"/>
              <a:t>With the Corps Division and HQ in Dallas and in Washington</a:t>
            </a:r>
          </a:p>
          <a:p>
            <a:endParaRPr lang="en-US" sz="1700" dirty="0"/>
          </a:p>
          <a:p>
            <a:r>
              <a:rPr lang="en-US" sz="1700" dirty="0"/>
              <a:t>And the Assistant Secretary of the Army for Civil; Works, the ASA, RD James, in DC</a:t>
            </a:r>
          </a:p>
          <a:p>
            <a:endParaRPr lang="en-US" sz="1700" dirty="0"/>
          </a:p>
          <a:p>
            <a:r>
              <a:rPr lang="en-US" sz="1700" dirty="0"/>
              <a:t>As well as the Texas Delegation, the Administration and others</a:t>
            </a:r>
          </a:p>
          <a:p>
            <a:endParaRPr lang="en-US" sz="1700" dirty="0"/>
          </a:p>
          <a:p>
            <a:r>
              <a:rPr lang="en-US" sz="1700" dirty="0"/>
              <a:t>So being on the same page is critical so everyone hears the same message – which is </a:t>
            </a:r>
          </a:p>
          <a:p>
            <a:endParaRPr lang="en-US" sz="1700" dirty="0"/>
          </a:p>
          <a:p>
            <a:pPr marL="285711" indent="-285711">
              <a:buFont typeface="Arial" panose="020B0604020202020204" pitchFamily="34" charset="0"/>
              <a:buChar char="•"/>
            </a:pPr>
            <a:r>
              <a:rPr lang="en-US" sz="1700" dirty="0"/>
              <a:t>the national importance of this channel requires improvements as soon as possible</a:t>
            </a:r>
          </a:p>
          <a:p>
            <a:pPr marL="285711" indent="-285711">
              <a:buFont typeface="Arial" panose="020B0604020202020204" pitchFamily="34" charset="0"/>
              <a:buChar char="•"/>
            </a:pPr>
            <a:r>
              <a:rPr lang="en-US" sz="1700" dirty="0"/>
              <a:t>The economy cant wait – the importance of energy exports to trade and national interests are compelling</a:t>
            </a:r>
          </a:p>
          <a:p>
            <a:pPr marL="285711" indent="-285711">
              <a:buFont typeface="Arial" panose="020B0604020202020204" pitchFamily="34" charset="0"/>
              <a:buChar char="•"/>
            </a:pPr>
            <a:r>
              <a:rPr lang="en-US" sz="1700" dirty="0"/>
              <a:t>We are willing to contribute to make this happen</a:t>
            </a:r>
          </a:p>
          <a:p>
            <a:pPr marL="285711" indent="-285711">
              <a:buFont typeface="Arial" panose="020B0604020202020204" pitchFamily="34" charset="0"/>
              <a:buChar char="•"/>
            </a:pPr>
            <a:endParaRPr lang="en-US" sz="1700" dirty="0"/>
          </a:p>
          <a:p>
            <a:pPr marL="285711" indent="-285711">
              <a:buFont typeface="Arial" panose="020B0604020202020204" pitchFamily="34" charset="0"/>
              <a:buChar char="•"/>
            </a:pPr>
            <a:endParaRPr lang="en-US" sz="1700" dirty="0"/>
          </a:p>
        </p:txBody>
      </p:sp>
      <p:sp>
        <p:nvSpPr>
          <p:cNvPr id="4" name="Slide Number Placeholder 3"/>
          <p:cNvSpPr>
            <a:spLocks noGrp="1"/>
          </p:cNvSpPr>
          <p:nvPr>
            <p:ph type="sldNum" sz="quarter" idx="10"/>
          </p:nvPr>
        </p:nvSpPr>
        <p:spPr/>
        <p:txBody>
          <a:bodyPr/>
          <a:lstStyle/>
          <a:p>
            <a:fld id="{AA60D296-A6F9-49CE-9F5F-32A22A4BAD8B}" type="slidenum">
              <a:rPr lang="en-US" smtClean="0"/>
              <a:t>33</a:t>
            </a:fld>
            <a:endParaRPr lang="en-US" dirty="0"/>
          </a:p>
        </p:txBody>
      </p:sp>
    </p:spTree>
    <p:extLst>
      <p:ext uri="{BB962C8B-B14F-4D97-AF65-F5344CB8AC3E}">
        <p14:creationId xmlns:p14="http://schemas.microsoft.com/office/powerpoint/2010/main" val="261522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ヒラギノ角ゴ Pro W3" charset="-128"/>
            </a:endParaRPr>
          </a:p>
        </p:txBody>
      </p:sp>
      <p:sp>
        <p:nvSpPr>
          <p:cNvPr id="35843"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charset="-128"/>
              </a:defRPr>
            </a:lvl1pPr>
            <a:lvl2pPr marL="735000" indent="-282692" eaLnBrk="0" hangingPunct="0">
              <a:defRPr sz="2400">
                <a:solidFill>
                  <a:schemeClr val="tx1"/>
                </a:solidFill>
                <a:latin typeface="Arial" pitchFamily="34" charset="0"/>
                <a:ea typeface="ヒラギノ角ゴ Pro W3" charset="-128"/>
              </a:defRPr>
            </a:lvl2pPr>
            <a:lvl3pPr marL="1130770" indent="-226154" eaLnBrk="0" hangingPunct="0">
              <a:defRPr sz="2400">
                <a:solidFill>
                  <a:schemeClr val="tx1"/>
                </a:solidFill>
                <a:latin typeface="Arial" pitchFamily="34" charset="0"/>
                <a:ea typeface="ヒラギノ角ゴ Pro W3" charset="-128"/>
              </a:defRPr>
            </a:lvl3pPr>
            <a:lvl4pPr marL="1583078" indent="-226154" eaLnBrk="0" hangingPunct="0">
              <a:defRPr sz="2400">
                <a:solidFill>
                  <a:schemeClr val="tx1"/>
                </a:solidFill>
                <a:latin typeface="Arial" pitchFamily="34" charset="0"/>
                <a:ea typeface="ヒラギノ角ゴ Pro W3" charset="-128"/>
              </a:defRPr>
            </a:lvl4pPr>
            <a:lvl5pPr marL="2035386" indent="-226154" eaLnBrk="0" hangingPunct="0">
              <a:defRPr sz="2400">
                <a:solidFill>
                  <a:schemeClr val="tx1"/>
                </a:solidFill>
                <a:latin typeface="Arial" pitchFamily="34" charset="0"/>
                <a:ea typeface="ヒラギノ角ゴ Pro W3" charset="-128"/>
              </a:defRPr>
            </a:lvl5pPr>
            <a:lvl6pPr marL="2487694" indent="-226154" defTabSz="452308" eaLnBrk="0" fontAlgn="base" hangingPunct="0">
              <a:spcBef>
                <a:spcPct val="0"/>
              </a:spcBef>
              <a:spcAft>
                <a:spcPct val="0"/>
              </a:spcAft>
              <a:defRPr sz="2400">
                <a:solidFill>
                  <a:schemeClr val="tx1"/>
                </a:solidFill>
                <a:latin typeface="Arial" pitchFamily="34" charset="0"/>
                <a:ea typeface="ヒラギノ角ゴ Pro W3" charset="-128"/>
              </a:defRPr>
            </a:lvl6pPr>
            <a:lvl7pPr marL="2940002" indent="-226154" defTabSz="452308" eaLnBrk="0" fontAlgn="base" hangingPunct="0">
              <a:spcBef>
                <a:spcPct val="0"/>
              </a:spcBef>
              <a:spcAft>
                <a:spcPct val="0"/>
              </a:spcAft>
              <a:defRPr sz="2400">
                <a:solidFill>
                  <a:schemeClr val="tx1"/>
                </a:solidFill>
                <a:latin typeface="Arial" pitchFamily="34" charset="0"/>
                <a:ea typeface="ヒラギノ角ゴ Pro W3" charset="-128"/>
              </a:defRPr>
            </a:lvl7pPr>
            <a:lvl8pPr marL="3392310" indent="-226154" defTabSz="452308" eaLnBrk="0" fontAlgn="base" hangingPunct="0">
              <a:spcBef>
                <a:spcPct val="0"/>
              </a:spcBef>
              <a:spcAft>
                <a:spcPct val="0"/>
              </a:spcAft>
              <a:defRPr sz="2400">
                <a:solidFill>
                  <a:schemeClr val="tx1"/>
                </a:solidFill>
                <a:latin typeface="Arial" pitchFamily="34" charset="0"/>
                <a:ea typeface="ヒラギノ角ゴ Pro W3" charset="-128"/>
              </a:defRPr>
            </a:lvl8pPr>
            <a:lvl9pPr marL="3844618" indent="-226154" defTabSz="452308"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fld id="{B5DCA789-3140-4B44-9324-7B2AB86ECC02}" type="slidenum">
              <a:rPr lang="en-US" sz="1400">
                <a:latin typeface="+mn-lt"/>
              </a:rPr>
              <a:pPr>
                <a:defRPr/>
              </a:pPr>
              <a:t>40</a:t>
            </a:fld>
            <a:endParaRPr lang="en-US" sz="1400" dirty="0">
              <a:latin typeface="+mn-lt"/>
            </a:endParaRPr>
          </a:p>
        </p:txBody>
      </p:sp>
    </p:spTree>
    <p:extLst>
      <p:ext uri="{BB962C8B-B14F-4D97-AF65-F5344CB8AC3E}">
        <p14:creationId xmlns:p14="http://schemas.microsoft.com/office/powerpoint/2010/main" val="152506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7"/>
            <a:ext cx="11078029" cy="1325563"/>
          </a:xfrm>
          <a:prstGeom prst="rect">
            <a:avLst/>
          </a:prstGeom>
        </p:spPr>
        <p:txBody>
          <a:bodyPr/>
          <a:lstStyle>
            <a:lvl1pPr algn="l">
              <a:defRPr sz="3200" b="0">
                <a:solidFill>
                  <a:srgbClr val="A51C36"/>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04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8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A5D607-78AD-4000-81F6-717CB9527A3F}" type="datetime1">
              <a:rPr lang="en-US" smtClean="0"/>
              <a:t>9/15/2019</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98306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3ABBA08-0A54-49F4-A295-55909852225E}" type="datetime1">
              <a:rPr lang="en-US" smtClean="0"/>
              <a:t>9/15/2019</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5427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1790700"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buClr>
                <a:srgbClr val="A51C36"/>
              </a:buClr>
              <a:defRPr>
                <a:solidFill>
                  <a:schemeClr val="tx1"/>
                </a:solidFill>
              </a:defRPr>
            </a:lvl1pPr>
            <a:lvl2pPr>
              <a:buClr>
                <a:srgbClr val="A51C36"/>
              </a:buClr>
              <a:defRPr/>
            </a:lvl2pPr>
            <a:lvl3pPr>
              <a:buClr>
                <a:srgbClr val="A51C36"/>
              </a:buClr>
              <a:defRPr/>
            </a:lvl3pPr>
            <a:lvl4pPr>
              <a:buClr>
                <a:srgbClr val="A51C36"/>
              </a:buClr>
              <a:defRPr/>
            </a:lvl4pPr>
            <a:lvl5pPr>
              <a:buClr>
                <a:srgbClr val="A51C3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C4D9C02-3CE2-4D05-AB9E-CF047CE26B1B}" type="datetime1">
              <a:rPr lang="en-US" smtClean="0"/>
              <a:t>9/15/2019</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11317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BBF8733-8D05-436C-BC36-14EDEEC6F220}" type="datetime1">
              <a:rPr lang="en-US" smtClean="0"/>
              <a:t>9/15/2019</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06966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3B962278-B3D3-8640-B3BE-3D106DF8E392}" type="datetimeFigureOut">
              <a:rPr lang="en-US" smtClean="0"/>
              <a:t>9/15/2019</a:t>
            </a:fld>
            <a:endParaRPr lang="en-US" dirty="0"/>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75960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4644D7-C13F-4AF4-84A7-9338201EBA8D}"/>
              </a:ext>
            </a:extLst>
          </p:cNvPr>
          <p:cNvSpPr/>
          <p:nvPr userDrawn="1"/>
        </p:nvSpPr>
        <p:spPr>
          <a:xfrm>
            <a:off x="0" y="6577019"/>
            <a:ext cx="580571" cy="219290"/>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0"/>
            <a:ext cx="12192000" cy="219291"/>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userDrawn="1"/>
        </p:nvSpPr>
        <p:spPr>
          <a:xfrm>
            <a:off x="272957" y="6577019"/>
            <a:ext cx="2367279" cy="219291"/>
          </a:xfrm>
          <a:prstGeom prst="rect">
            <a:avLst/>
          </a:prstGeom>
          <a:noFill/>
        </p:spPr>
        <p:txBody>
          <a:bodyPr wrap="square" rtlCol="0">
            <a:spAutoFit/>
          </a:bodyPr>
          <a:lstStyle/>
          <a:p>
            <a:pPr algn="l"/>
            <a:fld id="{FB5A163B-22A1-4AAE-A44C-611CD478E151}" type="slidenum">
              <a:rPr lang="en-US" sz="825" smtClean="0">
                <a:solidFill>
                  <a:schemeClr val="bg1"/>
                </a:solidFill>
                <a:latin typeface="Helvetica Neue" charset="0"/>
                <a:ea typeface="Helvetica Neue" charset="0"/>
                <a:cs typeface="Helvetica Neue" charset="0"/>
              </a:rPr>
              <a:pPr algn="l"/>
              <a:t>‹#›</a:t>
            </a:fld>
            <a:endParaRPr lang="en-US" sz="825" i="0" cap="all" dirty="0">
              <a:solidFill>
                <a:schemeClr val="bg1"/>
              </a:solidFill>
              <a:latin typeface="Helvetica Neue" charset="0"/>
              <a:ea typeface="Helvetica Neue" charset="0"/>
              <a:cs typeface="Helvetica Neue" charset="0"/>
            </a:endParaRPr>
          </a:p>
        </p:txBody>
      </p:sp>
      <p:pic>
        <p:nvPicPr>
          <p:cNvPr id="10" name="Picture 9">
            <a:extLst>
              <a:ext uri="{FF2B5EF4-FFF2-40B4-BE49-F238E27FC236}">
                <a16:creationId xmlns:a16="http://schemas.microsoft.com/office/drawing/2014/main" id="{3CCBA954-C293-46F5-BF5E-772BC5A56DA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338472" y="6160741"/>
            <a:ext cx="580571" cy="569905"/>
          </a:xfrm>
          <a:prstGeom prst="rect">
            <a:avLst/>
          </a:prstGeom>
        </p:spPr>
      </p:pic>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01" r:id="rId3"/>
    <p:sldLayoutId id="2147483707" r:id="rId4"/>
    <p:sldLayoutId id="2147483708" r:id="rId5"/>
    <p:sldLayoutId id="2147483704" r:id="rId6"/>
    <p:sldLayoutId id="2147483712"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png"/><Relationship Id="rId5" Type="http://schemas.openxmlformats.org/officeDocument/2006/relationships/hyperlink" Target="http://www.cbp.gov/" TargetMode="External"/><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4.pd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E0EC8-AC6B-491E-A5A5-9698FC8ABFC7}"/>
              </a:ext>
            </a:extLst>
          </p:cNvPr>
          <p:cNvPicPr>
            <a:picLocks noChangeAspect="1"/>
          </p:cNvPicPr>
          <p:nvPr/>
        </p:nvPicPr>
        <p:blipFill rotWithShape="1">
          <a:blip r:embed="rId3">
            <a:grayscl/>
          </a:blip>
          <a:srcRect t="15227"/>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9445" y="229372"/>
            <a:ext cx="1273579" cy="1250181"/>
          </a:xfrm>
          <a:prstGeom prst="rect">
            <a:avLst/>
          </a:prstGeom>
        </p:spPr>
      </p:pic>
      <p:sp>
        <p:nvSpPr>
          <p:cNvPr id="3" name="TextBox 2">
            <a:extLst>
              <a:ext uri="{FF2B5EF4-FFF2-40B4-BE49-F238E27FC236}">
                <a16:creationId xmlns:a16="http://schemas.microsoft.com/office/drawing/2014/main" id="{FB2D7C41-9CB2-4B50-946D-4C32AE16B25F}"/>
              </a:ext>
            </a:extLst>
          </p:cNvPr>
          <p:cNvSpPr txBox="1"/>
          <p:nvPr/>
        </p:nvSpPr>
        <p:spPr>
          <a:xfrm>
            <a:off x="781049" y="854462"/>
            <a:ext cx="9299419"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H-GAC Brown Bag Lunch</a:t>
            </a:r>
          </a:p>
          <a:p>
            <a:r>
              <a:rPr lang="en-US" sz="4000" dirty="0">
                <a:solidFill>
                  <a:schemeClr val="bg1"/>
                </a:solidFill>
                <a:latin typeface="Arial" panose="020B0604020202020204" pitchFamily="34" charset="0"/>
                <a:cs typeface="Arial" panose="020B0604020202020204" pitchFamily="34" charset="0"/>
              </a:rPr>
              <a:t>Houston's Resin Export Dominance</a:t>
            </a:r>
            <a:br>
              <a:rPr lang="en-US" sz="4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Jordan Frisby, Port Houston, September 16 2019</a:t>
            </a:r>
          </a:p>
          <a:p>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137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2155401-74B6-41FE-B109-8ACD4C2220EE}"/>
              </a:ext>
            </a:extLst>
          </p:cNvPr>
          <p:cNvGraphicFramePr>
            <a:graphicFrameLocks/>
          </p:cNvGraphicFramePr>
          <p:nvPr>
            <p:extLst>
              <p:ext uri="{D42A27DB-BD31-4B8C-83A1-F6EECF244321}">
                <p14:modId xmlns:p14="http://schemas.microsoft.com/office/powerpoint/2010/main" val="4085995459"/>
              </p:ext>
            </p:extLst>
          </p:nvPr>
        </p:nvGraphicFramePr>
        <p:xfrm>
          <a:off x="1376777" y="796165"/>
          <a:ext cx="8906911" cy="5511869"/>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11C5C282-F0D6-4090-85B5-C48E60479825}"/>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05019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B077DB7-43C8-448E-8A05-C3A8FBC9DA8B}"/>
              </a:ext>
            </a:extLst>
          </p:cNvPr>
          <p:cNvGraphicFramePr>
            <a:graphicFrameLocks noGrp="1"/>
          </p:cNvGraphicFramePr>
          <p:nvPr>
            <p:extLst>
              <p:ext uri="{D42A27DB-BD31-4B8C-83A1-F6EECF244321}">
                <p14:modId xmlns:p14="http://schemas.microsoft.com/office/powerpoint/2010/main" val="3562750162"/>
              </p:ext>
            </p:extLst>
          </p:nvPr>
        </p:nvGraphicFramePr>
        <p:xfrm>
          <a:off x="619097" y="1844673"/>
          <a:ext cx="4943504" cy="2828150"/>
        </p:xfrm>
        <a:graphic>
          <a:graphicData uri="http://schemas.openxmlformats.org/drawingml/2006/table">
            <a:tbl>
              <a:tblPr/>
              <a:tblGrid>
                <a:gridCol w="1335667">
                  <a:extLst>
                    <a:ext uri="{9D8B030D-6E8A-4147-A177-3AD203B41FA5}">
                      <a16:colId xmlns:a16="http://schemas.microsoft.com/office/drawing/2014/main" val="479900599"/>
                    </a:ext>
                  </a:extLst>
                </a:gridCol>
                <a:gridCol w="2210760">
                  <a:extLst>
                    <a:ext uri="{9D8B030D-6E8A-4147-A177-3AD203B41FA5}">
                      <a16:colId xmlns:a16="http://schemas.microsoft.com/office/drawing/2014/main" val="2899705126"/>
                    </a:ext>
                  </a:extLst>
                </a:gridCol>
                <a:gridCol w="1397077">
                  <a:extLst>
                    <a:ext uri="{9D8B030D-6E8A-4147-A177-3AD203B41FA5}">
                      <a16:colId xmlns:a16="http://schemas.microsoft.com/office/drawing/2014/main" val="363490441"/>
                    </a:ext>
                  </a:extLst>
                </a:gridCol>
              </a:tblGrid>
              <a:tr h="188908">
                <a:tc>
                  <a:txBody>
                    <a:bodyPr/>
                    <a:lstStyle/>
                    <a:p>
                      <a:pPr algn="l" fontAlgn="b"/>
                      <a:r>
                        <a:rPr lang="en-US" sz="1800" b="1" i="0" u="none" strike="noStrike" dirty="0">
                          <a:solidFill>
                            <a:srgbClr val="000000"/>
                          </a:solidFill>
                          <a:effectLst/>
                          <a:latin typeface="+mn-lt"/>
                        </a:rPr>
                        <a:t>Owner</a:t>
                      </a:r>
                    </a:p>
                  </a:txBody>
                  <a:tcPr marL="8495" marR="8495" marT="8495" marB="0" anchor="b">
                    <a:lnL>
                      <a:noFill/>
                    </a:lnL>
                    <a:lnR>
                      <a:noFill/>
                    </a:lnR>
                    <a:lnT>
                      <a:noFill/>
                    </a:lnT>
                    <a:lnB w="6350" cap="flat" cmpd="sng" algn="ctr">
                      <a:solidFill>
                        <a:srgbClr val="BFBFBF"/>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mn-lt"/>
                        </a:rPr>
                        <a:t>Location</a:t>
                      </a:r>
                    </a:p>
                  </a:txBody>
                  <a:tcPr marL="8495" marR="8495" marT="8495" marB="0" anchor="b">
                    <a:lnL>
                      <a:noFill/>
                    </a:lnL>
                    <a:lnR>
                      <a:noFill/>
                    </a:lnR>
                    <a:lnT>
                      <a:noFill/>
                    </a:lnT>
                    <a:lnB w="6350" cap="flat" cmpd="sng" algn="ctr">
                      <a:solidFill>
                        <a:srgbClr val="BFBFBF"/>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mn-lt"/>
                        </a:rPr>
                        <a:t>Online Date</a:t>
                      </a:r>
                    </a:p>
                  </a:txBody>
                  <a:tcPr marL="8495" marR="8495" marT="8495" marB="0" anchor="b">
                    <a:lnL>
                      <a:noFill/>
                    </a:lnL>
                    <a:lnR>
                      <a:noFill/>
                    </a:lnR>
                    <a:lnT>
                      <a:noFill/>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31540137"/>
                  </a:ext>
                </a:extLst>
              </a:tr>
              <a:tr h="191294">
                <a:tc>
                  <a:txBody>
                    <a:bodyPr/>
                    <a:lstStyle/>
                    <a:p>
                      <a:pPr algn="l" fontAlgn="b"/>
                      <a:r>
                        <a:rPr lang="en-US" sz="1800" b="0" i="0" u="none" strike="noStrike" dirty="0">
                          <a:solidFill>
                            <a:srgbClr val="000000"/>
                          </a:solidFill>
                          <a:effectLst/>
                          <a:latin typeface="+mn-lt"/>
                        </a:rPr>
                        <a:t>CP Chem</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Brazoria County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2017</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51568411"/>
                  </a:ext>
                </a:extLst>
              </a:tr>
              <a:tr h="191294">
                <a:tc>
                  <a:txBody>
                    <a:bodyPr/>
                    <a:lstStyle/>
                    <a:p>
                      <a:pPr algn="l" fontAlgn="b"/>
                      <a:r>
                        <a:rPr lang="en-US" sz="1800" b="0" i="0" u="none" strike="noStrike">
                          <a:solidFill>
                            <a:srgbClr val="000000"/>
                          </a:solidFill>
                          <a:effectLst/>
                          <a:latin typeface="+mn-lt"/>
                        </a:rPr>
                        <a:t>Dow</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Freeport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2017</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1872747514"/>
                  </a:ext>
                </a:extLst>
              </a:tr>
              <a:tr h="191294">
                <a:tc>
                  <a:txBody>
                    <a:bodyPr/>
                    <a:lstStyle/>
                    <a:p>
                      <a:pPr algn="l" fontAlgn="b"/>
                      <a:r>
                        <a:rPr lang="en-US" sz="1800" b="0" i="0" u="none" strike="noStrike">
                          <a:solidFill>
                            <a:srgbClr val="000000"/>
                          </a:solidFill>
                          <a:effectLst/>
                          <a:latin typeface="+mn-lt"/>
                        </a:rPr>
                        <a:t>Exxon</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Mont </a:t>
                      </a:r>
                      <a:r>
                        <a:rPr lang="en-US" sz="1800" b="0" i="0" u="none" strike="noStrike" dirty="0" err="1">
                          <a:solidFill>
                            <a:srgbClr val="000000"/>
                          </a:solidFill>
                          <a:effectLst/>
                          <a:latin typeface="+mn-lt"/>
                        </a:rPr>
                        <a:t>Belvieu</a:t>
                      </a:r>
                      <a:r>
                        <a:rPr lang="en-US" sz="1800" b="0" i="0" u="none" strike="noStrike" dirty="0">
                          <a:solidFill>
                            <a:srgbClr val="000000"/>
                          </a:solidFill>
                          <a:effectLst/>
                          <a:latin typeface="+mn-lt"/>
                        </a:rPr>
                        <a: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2017</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3392548698"/>
                  </a:ext>
                </a:extLst>
              </a:tr>
              <a:tr h="191294">
                <a:tc>
                  <a:txBody>
                    <a:bodyPr/>
                    <a:lstStyle/>
                    <a:p>
                      <a:pPr algn="l" fontAlgn="b"/>
                      <a:r>
                        <a:rPr lang="en-US" sz="1800" b="0" i="0" u="none" strike="noStrike">
                          <a:solidFill>
                            <a:srgbClr val="000000"/>
                          </a:solidFill>
                          <a:effectLst/>
                          <a:latin typeface="+mn-lt"/>
                        </a:rPr>
                        <a:t>Exxon</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Mont </a:t>
                      </a:r>
                      <a:r>
                        <a:rPr lang="en-US" sz="1800" b="0" i="0" u="none" strike="noStrike" dirty="0" err="1">
                          <a:solidFill>
                            <a:srgbClr val="000000"/>
                          </a:solidFill>
                          <a:effectLst/>
                          <a:latin typeface="+mn-lt"/>
                        </a:rPr>
                        <a:t>Belvieu</a:t>
                      </a:r>
                      <a:r>
                        <a:rPr lang="en-US" sz="1800" b="0" i="0" u="none" strike="noStrike" dirty="0">
                          <a:solidFill>
                            <a:srgbClr val="000000"/>
                          </a:solidFill>
                          <a:effectLst/>
                          <a:latin typeface="+mn-lt"/>
                        </a:rPr>
                        <a: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2017</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753881095"/>
                  </a:ext>
                </a:extLst>
              </a:tr>
              <a:tr h="191294">
                <a:tc>
                  <a:txBody>
                    <a:bodyPr/>
                    <a:lstStyle/>
                    <a:p>
                      <a:pPr algn="l" fontAlgn="b"/>
                      <a:r>
                        <a:rPr lang="en-US" sz="1800" b="0" i="0" u="none" strike="noStrike">
                          <a:solidFill>
                            <a:srgbClr val="000000"/>
                          </a:solidFill>
                          <a:effectLst/>
                          <a:latin typeface="+mn-lt"/>
                        </a:rPr>
                        <a:t>IneosSasol</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La Porte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2017</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4070731374"/>
                  </a:ext>
                </a:extLst>
              </a:tr>
              <a:tr h="191294">
                <a:tc>
                  <a:txBody>
                    <a:bodyPr/>
                    <a:lstStyle/>
                    <a:p>
                      <a:pPr algn="l" fontAlgn="b"/>
                      <a:endParaRPr lang="en-US" sz="1800" b="0" i="0" u="none" strike="noStrike">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97852478"/>
                  </a:ext>
                </a:extLst>
              </a:tr>
              <a:tr h="191294">
                <a:tc>
                  <a:txBody>
                    <a:bodyPr/>
                    <a:lstStyle/>
                    <a:p>
                      <a:pPr algn="l" fontAlgn="b"/>
                      <a:r>
                        <a:rPr lang="en-US" sz="1800" b="0" i="0" u="none" strike="noStrike">
                          <a:solidFill>
                            <a:srgbClr val="000000"/>
                          </a:solidFill>
                          <a:effectLst/>
                          <a:latin typeface="+mn-lt"/>
                        </a:rPr>
                        <a:t>Dow</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mn-lt"/>
                        </a:rPr>
                        <a:t>Plaquemine LA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2018</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364515780"/>
                  </a:ext>
                </a:extLst>
              </a:tr>
              <a:tr h="191294">
                <a:tc>
                  <a:txBody>
                    <a:bodyPr/>
                    <a:lstStyle/>
                    <a:p>
                      <a:pPr algn="l" fontAlgn="b"/>
                      <a:r>
                        <a:rPr lang="en-US" sz="1800" b="0" i="0" u="none" strike="noStrike">
                          <a:solidFill>
                            <a:srgbClr val="000000"/>
                          </a:solidFill>
                          <a:effectLst/>
                          <a:latin typeface="+mn-lt"/>
                        </a:rPr>
                        <a:t>Dow</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Taft LA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2018</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14404878"/>
                  </a:ext>
                </a:extLst>
              </a:tr>
              <a:tr h="191294">
                <a:tc>
                  <a:txBody>
                    <a:bodyPr/>
                    <a:lstStyle/>
                    <a:p>
                      <a:pPr algn="l" fontAlgn="b"/>
                      <a:r>
                        <a:rPr lang="en-US" sz="1800" b="0" i="0" u="none" strike="noStrike">
                          <a:solidFill>
                            <a:srgbClr val="000000"/>
                          </a:solidFill>
                          <a:effectLst/>
                          <a:latin typeface="+mn-lt"/>
                        </a:rPr>
                        <a:t>Dow</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mn-lt"/>
                        </a:rPr>
                        <a:t>Freeport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2018</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1776776645"/>
                  </a:ext>
                </a:extLst>
              </a:tr>
            </a:tbl>
          </a:graphicData>
        </a:graphic>
      </p:graphicFrame>
      <p:graphicFrame>
        <p:nvGraphicFramePr>
          <p:cNvPr id="7" name="Table 6">
            <a:extLst>
              <a:ext uri="{FF2B5EF4-FFF2-40B4-BE49-F238E27FC236}">
                <a16:creationId xmlns:a16="http://schemas.microsoft.com/office/drawing/2014/main" id="{E0FCDABA-4996-4152-8349-BD9C22DBEB86}"/>
              </a:ext>
            </a:extLst>
          </p:cNvPr>
          <p:cNvGraphicFramePr>
            <a:graphicFrameLocks noGrp="1"/>
          </p:cNvGraphicFramePr>
          <p:nvPr>
            <p:extLst>
              <p:ext uri="{D42A27DB-BD31-4B8C-83A1-F6EECF244321}">
                <p14:modId xmlns:p14="http://schemas.microsoft.com/office/powerpoint/2010/main" val="1849143173"/>
              </p:ext>
            </p:extLst>
          </p:nvPr>
        </p:nvGraphicFramePr>
        <p:xfrm>
          <a:off x="6095999" y="1870071"/>
          <a:ext cx="5019675" cy="3393780"/>
        </p:xfrm>
        <a:graphic>
          <a:graphicData uri="http://schemas.openxmlformats.org/drawingml/2006/table">
            <a:tbl>
              <a:tblPr/>
              <a:tblGrid>
                <a:gridCol w="1356248">
                  <a:extLst>
                    <a:ext uri="{9D8B030D-6E8A-4147-A177-3AD203B41FA5}">
                      <a16:colId xmlns:a16="http://schemas.microsoft.com/office/drawing/2014/main" val="479900599"/>
                    </a:ext>
                  </a:extLst>
                </a:gridCol>
                <a:gridCol w="2244824">
                  <a:extLst>
                    <a:ext uri="{9D8B030D-6E8A-4147-A177-3AD203B41FA5}">
                      <a16:colId xmlns:a16="http://schemas.microsoft.com/office/drawing/2014/main" val="2899705126"/>
                    </a:ext>
                  </a:extLst>
                </a:gridCol>
                <a:gridCol w="1418603">
                  <a:extLst>
                    <a:ext uri="{9D8B030D-6E8A-4147-A177-3AD203B41FA5}">
                      <a16:colId xmlns:a16="http://schemas.microsoft.com/office/drawing/2014/main" val="363490441"/>
                    </a:ext>
                  </a:extLst>
                </a:gridCol>
              </a:tblGrid>
              <a:tr h="231127">
                <a:tc>
                  <a:txBody>
                    <a:bodyPr/>
                    <a:lstStyle/>
                    <a:p>
                      <a:pPr algn="l" fontAlgn="b"/>
                      <a:r>
                        <a:rPr lang="en-US" sz="1800" b="1" i="0" u="none" strike="noStrike" dirty="0">
                          <a:solidFill>
                            <a:srgbClr val="000000"/>
                          </a:solidFill>
                          <a:effectLst/>
                          <a:latin typeface="+mn-lt"/>
                        </a:rPr>
                        <a:t>Owner</a:t>
                      </a:r>
                    </a:p>
                  </a:txBody>
                  <a:tcPr marL="8495" marR="8495" marT="849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dirty="0">
                          <a:solidFill>
                            <a:srgbClr val="000000"/>
                          </a:solidFill>
                          <a:effectLst/>
                          <a:latin typeface="+mn-lt"/>
                        </a:rPr>
                        <a:t>Location</a:t>
                      </a:r>
                    </a:p>
                  </a:txBody>
                  <a:tcPr marL="8495" marR="8495" marT="849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dirty="0">
                          <a:solidFill>
                            <a:srgbClr val="000000"/>
                          </a:solidFill>
                          <a:effectLst/>
                          <a:latin typeface="+mn-lt"/>
                        </a:rPr>
                        <a:t>Online Date</a:t>
                      </a:r>
                    </a:p>
                  </a:txBody>
                  <a:tcPr marL="8495" marR="8495" marT="849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138501"/>
                  </a:ext>
                </a:extLst>
              </a:tr>
              <a:tr h="231127">
                <a:tc>
                  <a:txBody>
                    <a:bodyPr/>
                    <a:lstStyle/>
                    <a:p>
                      <a:pPr algn="l" fontAlgn="b"/>
                      <a:r>
                        <a:rPr lang="en-US" sz="1800" b="0" i="0" u="none" strike="noStrike" dirty="0">
                          <a:solidFill>
                            <a:srgbClr val="000000"/>
                          </a:solidFill>
                          <a:effectLst/>
                          <a:latin typeface="+mn-lt"/>
                        </a:rPr>
                        <a:t>Sasol</a:t>
                      </a:r>
                    </a:p>
                  </a:txBody>
                  <a:tcPr marL="8495" marR="8495" marT="8495"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Lake Charles LA</a:t>
                      </a:r>
                    </a:p>
                  </a:txBody>
                  <a:tcPr marL="8495" marR="8495" marT="8495"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2019</a:t>
                      </a:r>
                    </a:p>
                  </a:txBody>
                  <a:tcPr marL="8495" marR="8495" marT="849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08360672"/>
                  </a:ext>
                </a:extLst>
              </a:tr>
              <a:tr h="231127">
                <a:tc>
                  <a:txBody>
                    <a:bodyPr/>
                    <a:lstStyle/>
                    <a:p>
                      <a:pPr algn="l" fontAlgn="b"/>
                      <a:r>
                        <a:rPr lang="en-US" sz="1800" b="0" i="0" u="none" strike="noStrike" dirty="0">
                          <a:solidFill>
                            <a:srgbClr val="000000"/>
                          </a:solidFill>
                          <a:effectLst/>
                          <a:latin typeface="+mn-lt"/>
                        </a:rPr>
                        <a:t>Formosa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Victoria TX area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2019</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904182545"/>
                  </a:ext>
                </a:extLst>
              </a:tr>
              <a:tr h="231127">
                <a:tc>
                  <a:txBody>
                    <a:bodyPr/>
                    <a:lstStyle/>
                    <a:p>
                      <a:pPr algn="l" fontAlgn="b"/>
                      <a:r>
                        <a:rPr lang="en-US" sz="1800" b="0" i="0" u="none" strike="noStrike">
                          <a:solidFill>
                            <a:srgbClr val="000000"/>
                          </a:solidFill>
                          <a:effectLst/>
                          <a:latin typeface="+mn-lt"/>
                        </a:rPr>
                        <a:t>Exxon</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Beaumont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2019</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00"/>
                    </a:solidFill>
                  </a:tcPr>
                </a:tc>
                <a:extLst>
                  <a:ext uri="{0D108BD9-81ED-4DB2-BD59-A6C34878D82A}">
                    <a16:rowId xmlns:a16="http://schemas.microsoft.com/office/drawing/2014/main" val="4283553224"/>
                  </a:ext>
                </a:extLst>
              </a:tr>
              <a:tr h="231127">
                <a:tc>
                  <a:txBody>
                    <a:bodyPr/>
                    <a:lstStyle/>
                    <a:p>
                      <a:pPr algn="l" fontAlgn="b"/>
                      <a:r>
                        <a:rPr lang="en-US" sz="1800" b="0" i="0" u="none" strike="noStrike">
                          <a:solidFill>
                            <a:srgbClr val="000000"/>
                          </a:solidFill>
                          <a:effectLst/>
                          <a:latin typeface="+mn-lt"/>
                        </a:rPr>
                        <a:t>Lyondell</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La Porte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2019</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613995771"/>
                  </a:ext>
                </a:extLst>
              </a:tr>
              <a:tr h="231127">
                <a:tc>
                  <a:txBody>
                    <a:bodyPr/>
                    <a:lstStyle/>
                    <a:p>
                      <a:pPr algn="l" fontAlgn="b"/>
                      <a:r>
                        <a:rPr lang="en-US" sz="1800" b="0" i="0" u="none" strike="noStrike">
                          <a:solidFill>
                            <a:srgbClr val="000000"/>
                          </a:solidFill>
                          <a:effectLst/>
                          <a:latin typeface="+mn-lt"/>
                        </a:rPr>
                        <a:t>Sasol</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mn-lt"/>
                        </a:rPr>
                        <a:t>Lake Charles LA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2019</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29107756"/>
                  </a:ext>
                </a:extLst>
              </a:tr>
              <a:tr h="231127">
                <a:tc>
                  <a:txBody>
                    <a:bodyPr/>
                    <a:lstStyle/>
                    <a:p>
                      <a:pPr algn="l" fontAlgn="b"/>
                      <a:endParaRPr lang="en-US" sz="1800" b="0" i="0" u="none" strike="noStrike">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mn-lt"/>
                      </a:endParaRPr>
                    </a:p>
                  </a:txBody>
                  <a:tcPr marL="8495" marR="8495" marT="849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30754284"/>
                  </a:ext>
                </a:extLst>
              </a:tr>
              <a:tr h="231127">
                <a:tc>
                  <a:txBody>
                    <a:bodyPr/>
                    <a:lstStyle/>
                    <a:p>
                      <a:pPr algn="l" fontAlgn="b"/>
                      <a:r>
                        <a:rPr lang="en-US" sz="1800" b="0" i="0" u="none" strike="noStrike">
                          <a:solidFill>
                            <a:srgbClr val="000000"/>
                          </a:solidFill>
                          <a:effectLst/>
                          <a:latin typeface="+mn-lt"/>
                        </a:rPr>
                        <a:t>Exxon/Sabic</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mn-lt"/>
                        </a:rPr>
                        <a:t>Corpus TX area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2022</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530753780"/>
                  </a:ext>
                </a:extLst>
              </a:tr>
              <a:tr h="231127">
                <a:tc>
                  <a:txBody>
                    <a:bodyPr/>
                    <a:lstStyle/>
                    <a:p>
                      <a:pPr algn="l" fontAlgn="b"/>
                      <a:r>
                        <a:rPr lang="en-US" sz="1800" b="0" i="0" u="none" strike="noStrike">
                          <a:solidFill>
                            <a:srgbClr val="000000"/>
                          </a:solidFill>
                          <a:effectLst/>
                          <a:latin typeface="+mn-lt"/>
                        </a:rPr>
                        <a:t>Total</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mn-lt"/>
                        </a:rPr>
                        <a:t>Bayport TX</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2022</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846542834"/>
                  </a:ext>
                </a:extLst>
              </a:tr>
              <a:tr h="231127">
                <a:tc>
                  <a:txBody>
                    <a:bodyPr/>
                    <a:lstStyle/>
                    <a:p>
                      <a:pPr algn="l" fontAlgn="b"/>
                      <a:r>
                        <a:rPr lang="en-US" sz="1800" b="0" i="1" u="none" strike="noStrike" dirty="0">
                          <a:solidFill>
                            <a:srgbClr val="000000"/>
                          </a:solidFill>
                          <a:effectLst/>
                          <a:latin typeface="+mn-lt"/>
                        </a:rPr>
                        <a:t>Dow</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1" u="none" strike="noStrike">
                          <a:solidFill>
                            <a:srgbClr val="000000"/>
                          </a:solidFill>
                          <a:effectLst/>
                          <a:latin typeface="+mn-lt"/>
                        </a:rPr>
                        <a:t>TBD Gulf Coast</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1" u="none" strike="noStrike" dirty="0">
                          <a:solidFill>
                            <a:srgbClr val="000000"/>
                          </a:solidFill>
                          <a:effectLst/>
                          <a:latin typeface="+mn-lt"/>
                        </a:rPr>
                        <a:t>2022</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15430251"/>
                  </a:ext>
                </a:extLst>
              </a:tr>
              <a:tr h="231127">
                <a:tc>
                  <a:txBody>
                    <a:bodyPr/>
                    <a:lstStyle/>
                    <a:p>
                      <a:pPr algn="l" fontAlgn="b"/>
                      <a:r>
                        <a:rPr lang="en-US" sz="1800" b="0" i="1" u="none" strike="noStrike" dirty="0">
                          <a:solidFill>
                            <a:srgbClr val="000000"/>
                          </a:solidFill>
                          <a:effectLst/>
                          <a:latin typeface="+mn-lt"/>
                        </a:rPr>
                        <a:t>Formosa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1" u="none" strike="noStrike">
                          <a:solidFill>
                            <a:srgbClr val="000000"/>
                          </a:solidFill>
                          <a:effectLst/>
                          <a:latin typeface="+mn-lt"/>
                        </a:rPr>
                        <a:t>TBD Louisiana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1" u="none" strike="noStrike" dirty="0">
                          <a:solidFill>
                            <a:srgbClr val="000000"/>
                          </a:solidFill>
                          <a:effectLst/>
                          <a:latin typeface="+mn-lt"/>
                        </a:rPr>
                        <a:t>2024</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1762564"/>
                  </a:ext>
                </a:extLst>
              </a:tr>
              <a:tr h="231127">
                <a:tc>
                  <a:txBody>
                    <a:bodyPr/>
                    <a:lstStyle/>
                    <a:p>
                      <a:pPr algn="l" fontAlgn="b"/>
                      <a:r>
                        <a:rPr lang="en-US" sz="1800" b="0" i="1" u="none" strike="noStrike" dirty="0">
                          <a:solidFill>
                            <a:srgbClr val="000000"/>
                          </a:solidFill>
                          <a:effectLst/>
                          <a:latin typeface="+mn-lt"/>
                        </a:rPr>
                        <a:t>Formosa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r>
                        <a:rPr lang="en-US" sz="1800" b="0" i="1" u="none" strike="noStrike">
                          <a:solidFill>
                            <a:srgbClr val="000000"/>
                          </a:solidFill>
                          <a:effectLst/>
                          <a:latin typeface="+mn-lt"/>
                        </a:rPr>
                        <a:t>TBD Louisiana</a:t>
                      </a:r>
                    </a:p>
                  </a:txBody>
                  <a:tcPr marL="8495" marR="8495" marT="8495"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1" u="none" strike="noStrike" dirty="0">
                          <a:solidFill>
                            <a:srgbClr val="000000"/>
                          </a:solidFill>
                          <a:effectLst/>
                          <a:latin typeface="+mn-lt"/>
                        </a:rPr>
                        <a:t>2030</a:t>
                      </a:r>
                    </a:p>
                  </a:txBody>
                  <a:tcPr marL="8495" marR="8495" marT="849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8115846"/>
                  </a:ext>
                </a:extLst>
              </a:tr>
            </a:tbl>
          </a:graphicData>
        </a:graphic>
      </p:graphicFrame>
      <p:sp>
        <p:nvSpPr>
          <p:cNvPr id="8" name="TextBox 7">
            <a:extLst>
              <a:ext uri="{FF2B5EF4-FFF2-40B4-BE49-F238E27FC236}">
                <a16:creationId xmlns:a16="http://schemas.microsoft.com/office/drawing/2014/main" id="{1A070BDC-FA36-4654-995E-34958BAEBDA3}"/>
              </a:ext>
            </a:extLst>
          </p:cNvPr>
          <p:cNvSpPr txBox="1"/>
          <p:nvPr/>
        </p:nvSpPr>
        <p:spPr>
          <a:xfrm>
            <a:off x="619097" y="732005"/>
            <a:ext cx="9867928" cy="584775"/>
          </a:xfrm>
          <a:prstGeom prst="rect">
            <a:avLst/>
          </a:prstGeom>
          <a:noFill/>
        </p:spPr>
        <p:txBody>
          <a:bodyPr wrap="square" rtlCol="0">
            <a:spAutoFit/>
          </a:bodyPr>
          <a:lstStyle/>
          <a:p>
            <a:r>
              <a:rPr lang="en-US" sz="3200" dirty="0"/>
              <a:t>New US Gulf Coast PE plants and online dates</a:t>
            </a:r>
          </a:p>
        </p:txBody>
      </p:sp>
      <p:sp>
        <p:nvSpPr>
          <p:cNvPr id="10" name="TextBox 9">
            <a:extLst>
              <a:ext uri="{FF2B5EF4-FFF2-40B4-BE49-F238E27FC236}">
                <a16:creationId xmlns:a16="http://schemas.microsoft.com/office/drawing/2014/main" id="{E6A98BED-3B27-4567-86AB-5B9CB4FE2DD8}"/>
              </a:ext>
            </a:extLst>
          </p:cNvPr>
          <p:cNvSpPr txBox="1"/>
          <p:nvPr/>
        </p:nvSpPr>
        <p:spPr>
          <a:xfrm>
            <a:off x="523847" y="4986918"/>
            <a:ext cx="5134003" cy="276999"/>
          </a:xfrm>
          <a:prstGeom prst="rect">
            <a:avLst/>
          </a:prstGeom>
          <a:noFill/>
        </p:spPr>
        <p:txBody>
          <a:bodyPr wrap="square" rtlCol="0">
            <a:spAutoFit/>
          </a:bodyPr>
          <a:lstStyle/>
          <a:p>
            <a:pPr algn="ctr"/>
            <a:r>
              <a:rPr lang="en-US" sz="1200" i="1" dirty="0">
                <a:solidFill>
                  <a:schemeClr val="bg1">
                    <a:lumMod val="50000"/>
                  </a:schemeClr>
                </a:solidFill>
              </a:rPr>
              <a:t>Dates are approximate. Consult an industry source for exact information</a:t>
            </a:r>
          </a:p>
        </p:txBody>
      </p:sp>
      <p:sp>
        <p:nvSpPr>
          <p:cNvPr id="13" name="Content Placeholder 2">
            <a:extLst>
              <a:ext uri="{FF2B5EF4-FFF2-40B4-BE49-F238E27FC236}">
                <a16:creationId xmlns:a16="http://schemas.microsoft.com/office/drawing/2014/main" id="{BC7BF9CC-8210-4002-9619-8B978EB0CA02}"/>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94230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57" t="16532" r="5095" b="12459"/>
          <a:stretch/>
        </p:blipFill>
        <p:spPr>
          <a:xfrm>
            <a:off x="0" y="0"/>
            <a:ext cx="12192000" cy="6865257"/>
          </a:xfrm>
          <a:prstGeom prst="rect">
            <a:avLst/>
          </a:prstGeom>
        </p:spPr>
      </p:pic>
      <p:sp>
        <p:nvSpPr>
          <p:cNvPr id="6" name="TextBox 5"/>
          <p:cNvSpPr txBox="1"/>
          <p:nvPr/>
        </p:nvSpPr>
        <p:spPr>
          <a:xfrm>
            <a:off x="5791200" y="4690860"/>
            <a:ext cx="1981200" cy="338554"/>
          </a:xfrm>
          <a:prstGeom prst="rect">
            <a:avLst/>
          </a:prstGeom>
          <a:noFill/>
        </p:spPr>
        <p:txBody>
          <a:bodyPr wrap="square" rtlCol="0">
            <a:spAutoFit/>
          </a:bodyPr>
          <a:lstStyle/>
          <a:p>
            <a:r>
              <a:rPr lang="en-US" sz="1600" dirty="0"/>
              <a:t>Port of Houston</a:t>
            </a:r>
          </a:p>
        </p:txBody>
      </p:sp>
      <p:cxnSp>
        <p:nvCxnSpPr>
          <p:cNvPr id="7" name="Straight Arrow Connector 6"/>
          <p:cNvCxnSpPr>
            <a:stCxn id="6" idx="1"/>
          </p:cNvCxnSpPr>
          <p:nvPr/>
        </p:nvCxnSpPr>
        <p:spPr>
          <a:xfrm flipH="1" flipV="1">
            <a:off x="5497286" y="4690861"/>
            <a:ext cx="293914" cy="1692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76987" y="4047406"/>
            <a:ext cx="1981200" cy="338554"/>
          </a:xfrm>
          <a:prstGeom prst="rect">
            <a:avLst/>
          </a:prstGeom>
          <a:noFill/>
        </p:spPr>
        <p:txBody>
          <a:bodyPr wrap="square" rtlCol="0">
            <a:spAutoFit/>
          </a:bodyPr>
          <a:lstStyle/>
          <a:p>
            <a:r>
              <a:rPr lang="en-US" sz="1600" dirty="0"/>
              <a:t>Port of Savannah</a:t>
            </a:r>
          </a:p>
        </p:txBody>
      </p:sp>
      <p:cxnSp>
        <p:nvCxnSpPr>
          <p:cNvPr id="9" name="Straight Arrow Connector 8"/>
          <p:cNvCxnSpPr>
            <a:stCxn id="8" idx="1"/>
          </p:cNvCxnSpPr>
          <p:nvPr/>
        </p:nvCxnSpPr>
        <p:spPr>
          <a:xfrm flipH="1">
            <a:off x="7861303" y="4216684"/>
            <a:ext cx="315684" cy="15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2253" y="4080137"/>
            <a:ext cx="1981200" cy="584775"/>
          </a:xfrm>
          <a:prstGeom prst="rect">
            <a:avLst/>
          </a:prstGeom>
          <a:noFill/>
        </p:spPr>
        <p:txBody>
          <a:bodyPr wrap="square" rtlCol="0">
            <a:spAutoFit/>
          </a:bodyPr>
          <a:lstStyle/>
          <a:p>
            <a:r>
              <a:rPr lang="en-US" sz="1600" dirty="0"/>
              <a:t>Port of LA /</a:t>
            </a:r>
          </a:p>
          <a:p>
            <a:r>
              <a:rPr lang="en-US" sz="1600" dirty="0"/>
              <a:t>Port of Long Beach</a:t>
            </a:r>
          </a:p>
        </p:txBody>
      </p:sp>
      <p:cxnSp>
        <p:nvCxnSpPr>
          <p:cNvPr id="13" name="Straight Arrow Connector 12"/>
          <p:cNvCxnSpPr/>
          <p:nvPr/>
        </p:nvCxnSpPr>
        <p:spPr>
          <a:xfrm flipV="1">
            <a:off x="984255" y="3787396"/>
            <a:ext cx="228599" cy="2927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071431" y="2848798"/>
            <a:ext cx="1981200" cy="338554"/>
          </a:xfrm>
          <a:prstGeom prst="rect">
            <a:avLst/>
          </a:prstGeom>
          <a:noFill/>
        </p:spPr>
        <p:txBody>
          <a:bodyPr wrap="square" rtlCol="0">
            <a:spAutoFit/>
          </a:bodyPr>
          <a:lstStyle/>
          <a:p>
            <a:r>
              <a:rPr lang="en-US" sz="1600" dirty="0"/>
              <a:t>Port of Norfolk</a:t>
            </a:r>
          </a:p>
        </p:txBody>
      </p:sp>
      <p:cxnSp>
        <p:nvCxnSpPr>
          <p:cNvPr id="17" name="Straight Arrow Connector 16"/>
          <p:cNvCxnSpPr>
            <a:stCxn id="16" idx="1"/>
          </p:cNvCxnSpPr>
          <p:nvPr/>
        </p:nvCxnSpPr>
        <p:spPr>
          <a:xfrm flipH="1">
            <a:off x="8755747" y="3018076"/>
            <a:ext cx="315684" cy="15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492671" y="3664801"/>
            <a:ext cx="1981200" cy="338554"/>
          </a:xfrm>
          <a:prstGeom prst="rect">
            <a:avLst/>
          </a:prstGeom>
          <a:noFill/>
        </p:spPr>
        <p:txBody>
          <a:bodyPr wrap="square" rtlCol="0">
            <a:spAutoFit/>
          </a:bodyPr>
          <a:lstStyle/>
          <a:p>
            <a:r>
              <a:rPr lang="en-US" sz="1600" dirty="0"/>
              <a:t>Port of Charleston</a:t>
            </a:r>
          </a:p>
        </p:txBody>
      </p:sp>
      <p:cxnSp>
        <p:nvCxnSpPr>
          <p:cNvPr id="19" name="Straight Arrow Connector 18"/>
          <p:cNvCxnSpPr>
            <a:stCxn id="18" idx="1"/>
          </p:cNvCxnSpPr>
          <p:nvPr/>
        </p:nvCxnSpPr>
        <p:spPr>
          <a:xfrm flipH="1">
            <a:off x="8176987" y="3834079"/>
            <a:ext cx="315684" cy="15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459685" y="2017405"/>
            <a:ext cx="1981200" cy="338554"/>
          </a:xfrm>
          <a:prstGeom prst="rect">
            <a:avLst/>
          </a:prstGeom>
          <a:noFill/>
        </p:spPr>
        <p:txBody>
          <a:bodyPr wrap="square" rtlCol="0">
            <a:spAutoFit/>
          </a:bodyPr>
          <a:lstStyle/>
          <a:p>
            <a:r>
              <a:rPr lang="en-US" sz="1600" dirty="0"/>
              <a:t>Port of New York</a:t>
            </a:r>
          </a:p>
        </p:txBody>
      </p:sp>
      <p:cxnSp>
        <p:nvCxnSpPr>
          <p:cNvPr id="23" name="Straight Arrow Connector 22"/>
          <p:cNvCxnSpPr>
            <a:stCxn id="22" idx="1"/>
          </p:cNvCxnSpPr>
          <p:nvPr/>
        </p:nvCxnSpPr>
        <p:spPr>
          <a:xfrm flipH="1">
            <a:off x="9144001" y="2186683"/>
            <a:ext cx="315684" cy="15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21088" y="5222167"/>
            <a:ext cx="1981200" cy="338554"/>
          </a:xfrm>
          <a:prstGeom prst="rect">
            <a:avLst/>
          </a:prstGeom>
          <a:noFill/>
        </p:spPr>
        <p:txBody>
          <a:bodyPr wrap="square" rtlCol="0">
            <a:spAutoFit/>
          </a:bodyPr>
          <a:lstStyle/>
          <a:p>
            <a:r>
              <a:rPr lang="en-US" sz="1600" dirty="0"/>
              <a:t>Port Freeport</a:t>
            </a:r>
          </a:p>
        </p:txBody>
      </p:sp>
      <p:cxnSp>
        <p:nvCxnSpPr>
          <p:cNvPr id="26" name="Straight Arrow Connector 25"/>
          <p:cNvCxnSpPr>
            <a:stCxn id="25" idx="1"/>
          </p:cNvCxnSpPr>
          <p:nvPr/>
        </p:nvCxnSpPr>
        <p:spPr>
          <a:xfrm flipH="1" flipV="1">
            <a:off x="5263246" y="4832630"/>
            <a:ext cx="157842" cy="5588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36443" y="4436945"/>
            <a:ext cx="3200400" cy="338554"/>
          </a:xfrm>
          <a:prstGeom prst="rect">
            <a:avLst/>
          </a:prstGeom>
          <a:noFill/>
        </p:spPr>
        <p:txBody>
          <a:bodyPr wrap="square" rtlCol="0">
            <a:spAutoFit/>
          </a:bodyPr>
          <a:lstStyle/>
          <a:p>
            <a:r>
              <a:rPr lang="en-US" sz="1600" dirty="0"/>
              <a:t>Port of New Orleans</a:t>
            </a:r>
          </a:p>
        </p:txBody>
      </p:sp>
      <p:cxnSp>
        <p:nvCxnSpPr>
          <p:cNvPr id="28" name="Straight Arrow Connector 27"/>
          <p:cNvCxnSpPr>
            <a:stCxn id="27" idx="1"/>
          </p:cNvCxnSpPr>
          <p:nvPr/>
        </p:nvCxnSpPr>
        <p:spPr>
          <a:xfrm flipH="1" flipV="1">
            <a:off x="6420759" y="4570476"/>
            <a:ext cx="315684" cy="35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D38447A-F858-4485-B9DF-675E1921149A}"/>
              </a:ext>
            </a:extLst>
          </p:cNvPr>
          <p:cNvSpPr/>
          <p:nvPr/>
        </p:nvSpPr>
        <p:spPr>
          <a:xfrm>
            <a:off x="-1" y="433365"/>
            <a:ext cx="6736443" cy="75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9B66A2-D76E-4947-8D13-B0C1F8B6A7F4}"/>
              </a:ext>
            </a:extLst>
          </p:cNvPr>
          <p:cNvSpPr/>
          <p:nvPr/>
        </p:nvSpPr>
        <p:spPr>
          <a:xfrm>
            <a:off x="315142" y="564350"/>
            <a:ext cx="4479111" cy="523220"/>
          </a:xfrm>
          <a:prstGeom prst="rect">
            <a:avLst/>
          </a:prstGeom>
          <a:solidFill>
            <a:schemeClr val="bg1"/>
          </a:solidFill>
        </p:spPr>
        <p:txBody>
          <a:bodyPr wrap="none">
            <a:spAutoFit/>
          </a:bodyPr>
          <a:lstStyle/>
          <a:p>
            <a:r>
              <a:rPr lang="en-US" sz="2800" dirty="0">
                <a:solidFill>
                  <a:srgbClr val="C00000"/>
                </a:solidFill>
              </a:rPr>
              <a:t>New US PE plant locations</a:t>
            </a:r>
          </a:p>
        </p:txBody>
      </p:sp>
      <p:sp>
        <p:nvSpPr>
          <p:cNvPr id="30" name="Rectangle 29">
            <a:extLst>
              <a:ext uri="{FF2B5EF4-FFF2-40B4-BE49-F238E27FC236}">
                <a16:creationId xmlns:a16="http://schemas.microsoft.com/office/drawing/2014/main" id="{82598DBA-87EE-4975-94BB-D5BBA839EFB7}"/>
              </a:ext>
            </a:extLst>
          </p:cNvPr>
          <p:cNvSpPr/>
          <p:nvPr/>
        </p:nvSpPr>
        <p:spPr>
          <a:xfrm>
            <a:off x="0" y="0"/>
            <a:ext cx="12192000" cy="219291"/>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Content Placeholder 2">
            <a:extLst>
              <a:ext uri="{FF2B5EF4-FFF2-40B4-BE49-F238E27FC236}">
                <a16:creationId xmlns:a16="http://schemas.microsoft.com/office/drawing/2014/main" id="{C8450054-C9F8-4B37-B36E-B39FBEE76F10}"/>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18194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3019427" y="2594150"/>
            <a:ext cx="6959460" cy="834850"/>
          </a:xfrm>
        </p:spPr>
        <p:txBody>
          <a:bodyPr>
            <a:normAutofit/>
          </a:bodyPr>
          <a:lstStyle/>
          <a:p>
            <a:pPr marL="0" indent="0">
              <a:lnSpc>
                <a:spcPct val="120000"/>
              </a:lnSpc>
              <a:buNone/>
            </a:pPr>
            <a:r>
              <a:rPr lang="en-US" sz="4400" dirty="0"/>
              <a:t>Resin Export Volume</a:t>
            </a:r>
          </a:p>
        </p:txBody>
      </p:sp>
      <p:sp>
        <p:nvSpPr>
          <p:cNvPr id="10" name="Content Placeholder 2">
            <a:extLst>
              <a:ext uri="{FF2B5EF4-FFF2-40B4-BE49-F238E27FC236}">
                <a16:creationId xmlns:a16="http://schemas.microsoft.com/office/drawing/2014/main" id="{3541929E-84C5-4051-812D-5C5A20BFE8CD}"/>
              </a:ext>
            </a:extLst>
          </p:cNvPr>
          <p:cNvSpPr txBox="1">
            <a:spLocks/>
          </p:cNvSpPr>
          <p:nvPr/>
        </p:nvSpPr>
        <p:spPr>
          <a:xfrm>
            <a:off x="638809" y="2617378"/>
            <a:ext cx="2314357" cy="84608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400" dirty="0">
                <a:solidFill>
                  <a:srgbClr val="A41D36"/>
                </a:solidFill>
              </a:rPr>
              <a:t>Topic 2</a:t>
            </a:r>
          </a:p>
          <a:p>
            <a:endParaRPr lang="en-US" sz="2400" dirty="0"/>
          </a:p>
        </p:txBody>
      </p:sp>
      <p:cxnSp>
        <p:nvCxnSpPr>
          <p:cNvPr id="5" name="Straight Connector 4">
            <a:extLst>
              <a:ext uri="{FF2B5EF4-FFF2-40B4-BE49-F238E27FC236}">
                <a16:creationId xmlns:a16="http://schemas.microsoft.com/office/drawing/2014/main" id="{F31799E8-BBDB-4E9B-9075-7DFFB2903E4E}"/>
              </a:ext>
            </a:extLst>
          </p:cNvPr>
          <p:cNvCxnSpPr>
            <a:cxnSpLocks/>
          </p:cNvCxnSpPr>
          <p:nvPr/>
        </p:nvCxnSpPr>
        <p:spPr>
          <a:xfrm>
            <a:off x="2859046" y="2594150"/>
            <a:ext cx="0" cy="846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5088DC2-607E-483D-875B-41FA3353D44F}"/>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993745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D07A73C-86E3-4BB5-B302-F7E632DC4E50}"/>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graphicFrame>
        <p:nvGraphicFramePr>
          <p:cNvPr id="7" name="Chart 6">
            <a:extLst>
              <a:ext uri="{FF2B5EF4-FFF2-40B4-BE49-F238E27FC236}">
                <a16:creationId xmlns:a16="http://schemas.microsoft.com/office/drawing/2014/main" id="{C0486129-1EAD-4F99-80C4-5612F0D0F97C}"/>
              </a:ext>
            </a:extLst>
          </p:cNvPr>
          <p:cNvGraphicFramePr>
            <a:graphicFrameLocks/>
          </p:cNvGraphicFramePr>
          <p:nvPr>
            <p:extLst>
              <p:ext uri="{D42A27DB-BD31-4B8C-83A1-F6EECF244321}">
                <p14:modId xmlns:p14="http://schemas.microsoft.com/office/powerpoint/2010/main" val="1040710592"/>
              </p:ext>
            </p:extLst>
          </p:nvPr>
        </p:nvGraphicFramePr>
        <p:xfrm>
          <a:off x="1661903" y="394252"/>
          <a:ext cx="8343487" cy="63378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4528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8F60CF3-F1B8-4006-BEC5-28DAB9AC5877}"/>
              </a:ext>
            </a:extLst>
          </p:cNvPr>
          <p:cNvGraphicFramePr>
            <a:graphicFrameLocks/>
          </p:cNvGraphicFramePr>
          <p:nvPr>
            <p:extLst>
              <p:ext uri="{D42A27DB-BD31-4B8C-83A1-F6EECF244321}">
                <p14:modId xmlns:p14="http://schemas.microsoft.com/office/powerpoint/2010/main" val="1555569102"/>
              </p:ext>
            </p:extLst>
          </p:nvPr>
        </p:nvGraphicFramePr>
        <p:xfrm>
          <a:off x="1656314" y="802894"/>
          <a:ext cx="8084034" cy="5889454"/>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79237CAF-C0F5-4EDF-91B1-628E77C1699A}"/>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736898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D45325F-8527-4A3C-A06E-03F80E4C3A34}"/>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graphicFrame>
        <p:nvGraphicFramePr>
          <p:cNvPr id="9" name="Chart 8">
            <a:extLst>
              <a:ext uri="{FF2B5EF4-FFF2-40B4-BE49-F238E27FC236}">
                <a16:creationId xmlns:a16="http://schemas.microsoft.com/office/drawing/2014/main" id="{5A36540D-38EC-44F5-8EB7-C64C26299C1B}"/>
              </a:ext>
            </a:extLst>
          </p:cNvPr>
          <p:cNvGraphicFramePr>
            <a:graphicFrameLocks/>
          </p:cNvGraphicFramePr>
          <p:nvPr>
            <p:extLst>
              <p:ext uri="{D42A27DB-BD31-4B8C-83A1-F6EECF244321}">
                <p14:modId xmlns:p14="http://schemas.microsoft.com/office/powerpoint/2010/main" val="2043549828"/>
              </p:ext>
            </p:extLst>
          </p:nvPr>
        </p:nvGraphicFramePr>
        <p:xfrm>
          <a:off x="661365" y="783223"/>
          <a:ext cx="9953625" cy="58826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347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82963"/>
            <a:ext cx="12192000" cy="1075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225287" y="599197"/>
            <a:ext cx="12192000" cy="567626"/>
          </a:xfrm>
          <a:noFill/>
        </p:spPr>
        <p:txBody>
          <a:bodyPr>
            <a:normAutofit/>
          </a:bodyPr>
          <a:lstStyle/>
          <a:p>
            <a:pPr algn="l"/>
            <a:r>
              <a:rPr lang="en-US" sz="2800" dirty="0">
                <a:solidFill>
                  <a:srgbClr val="C00000"/>
                </a:solidFill>
                <a:latin typeface="+mn-lt"/>
              </a:rPr>
              <a:t>PE export routing depends on destination region</a:t>
            </a:r>
          </a:p>
        </p:txBody>
      </p:sp>
      <p:graphicFrame>
        <p:nvGraphicFramePr>
          <p:cNvPr id="8" name="Chart 7">
            <a:extLst>
              <a:ext uri="{FF2B5EF4-FFF2-40B4-BE49-F238E27FC236}">
                <a16:creationId xmlns:a16="http://schemas.microsoft.com/office/drawing/2014/main" id="{B2607C77-D066-4F94-9BBD-C83A73E43628}"/>
              </a:ext>
            </a:extLst>
          </p:cNvPr>
          <p:cNvGraphicFramePr>
            <a:graphicFrameLocks/>
          </p:cNvGraphicFramePr>
          <p:nvPr>
            <p:extLst>
              <p:ext uri="{D42A27DB-BD31-4B8C-83A1-F6EECF244321}">
                <p14:modId xmlns:p14="http://schemas.microsoft.com/office/powerpoint/2010/main" val="705485260"/>
              </p:ext>
            </p:extLst>
          </p:nvPr>
        </p:nvGraphicFramePr>
        <p:xfrm>
          <a:off x="819150" y="1166822"/>
          <a:ext cx="9225998" cy="5406255"/>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a:extLst>
              <a:ext uri="{FF2B5EF4-FFF2-40B4-BE49-F238E27FC236}">
                <a16:creationId xmlns:a16="http://schemas.microsoft.com/office/drawing/2014/main" id="{3E909E44-6387-4911-BAF2-5029CEBAD10B}"/>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926758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526034"/>
            <a:ext cx="11078029" cy="1325563"/>
          </a:xfrm>
        </p:spPr>
        <p:txBody>
          <a:bodyPr/>
          <a:lstStyle/>
          <a:p>
            <a:r>
              <a:rPr lang="en-US" dirty="0"/>
              <a:t>Polyethylene is a key national export</a:t>
            </a:r>
          </a:p>
        </p:txBody>
      </p:sp>
      <p:sp>
        <p:nvSpPr>
          <p:cNvPr id="14" name="Rectangle 13">
            <a:extLst>
              <a:ext uri="{FF2B5EF4-FFF2-40B4-BE49-F238E27FC236}">
                <a16:creationId xmlns:a16="http://schemas.microsoft.com/office/drawing/2014/main" id="{06827B19-6D4F-42D8-AA6C-98650C3C00F4}"/>
              </a:ext>
            </a:extLst>
          </p:cNvPr>
          <p:cNvSpPr/>
          <p:nvPr/>
        </p:nvSpPr>
        <p:spPr>
          <a:xfrm>
            <a:off x="600437" y="1796061"/>
            <a:ext cx="9219838" cy="3452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US Total PE Export: 	$10.1 billion</a:t>
            </a:r>
          </a:p>
          <a:p>
            <a:endParaRPr lang="en-US" sz="3200" dirty="0">
              <a:solidFill>
                <a:schemeClr val="tx1"/>
              </a:solidFill>
            </a:endParaRPr>
          </a:p>
          <a:p>
            <a:endParaRPr lang="en-US" sz="3200" dirty="0">
              <a:solidFill>
                <a:schemeClr val="tx1"/>
              </a:solidFill>
            </a:endParaRPr>
          </a:p>
          <a:p>
            <a:r>
              <a:rPr lang="en-US" sz="2400" i="1" dirty="0">
                <a:solidFill>
                  <a:schemeClr val="tx1"/>
                </a:solidFill>
              </a:rPr>
              <a:t>Total US Export of Goods: 		$1.7 trillion</a:t>
            </a:r>
          </a:p>
          <a:p>
            <a:endParaRPr lang="en-US" sz="2400" i="1" dirty="0">
              <a:solidFill>
                <a:schemeClr val="tx1"/>
              </a:solidFill>
            </a:endParaRPr>
          </a:p>
          <a:p>
            <a:r>
              <a:rPr lang="en-US" sz="2400" i="1" dirty="0">
                <a:solidFill>
                  <a:schemeClr val="tx1"/>
                </a:solidFill>
              </a:rPr>
              <a:t>Total US Trade Deficit in Goods: 	$891 billion</a:t>
            </a:r>
          </a:p>
        </p:txBody>
      </p:sp>
      <p:sp>
        <p:nvSpPr>
          <p:cNvPr id="16" name="TextBox 1">
            <a:extLst>
              <a:ext uri="{FF2B5EF4-FFF2-40B4-BE49-F238E27FC236}">
                <a16:creationId xmlns:a16="http://schemas.microsoft.com/office/drawing/2014/main" id="{15C0EC36-BFBB-41B8-9649-DA6F9BA00825}"/>
              </a:ext>
            </a:extLst>
          </p:cNvPr>
          <p:cNvSpPr txBox="1"/>
          <p:nvPr/>
        </p:nvSpPr>
        <p:spPr>
          <a:xfrm>
            <a:off x="600437" y="5340943"/>
            <a:ext cx="5578141" cy="3608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bg1">
                    <a:lumMod val="65000"/>
                  </a:schemeClr>
                </a:solidFill>
              </a:rPr>
              <a:t>2018 values</a:t>
            </a:r>
          </a:p>
        </p:txBody>
      </p:sp>
      <p:sp>
        <p:nvSpPr>
          <p:cNvPr id="6" name="Content Placeholder 2">
            <a:extLst>
              <a:ext uri="{FF2B5EF4-FFF2-40B4-BE49-F238E27FC236}">
                <a16:creationId xmlns:a16="http://schemas.microsoft.com/office/drawing/2014/main" id="{132CCE61-E48E-495B-B324-754C336DAD9D}"/>
              </a:ext>
            </a:extLst>
          </p:cNvPr>
          <p:cNvSpPr txBox="1">
            <a:spLocks/>
          </p:cNvSpPr>
          <p:nvPr/>
        </p:nvSpPr>
        <p:spPr>
          <a:xfrm>
            <a:off x="1" y="1"/>
            <a:ext cx="2047873"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2  </a:t>
            </a:r>
            <a:r>
              <a:rPr lang="en-US" sz="1500" dirty="0">
                <a:solidFill>
                  <a:schemeClr val="bg1"/>
                </a:solidFill>
              </a:rPr>
              <a:t>Resin Export Volume</a:t>
            </a:r>
            <a:endParaRPr lang="en-US" sz="2400" dirty="0">
              <a:solidFill>
                <a:schemeClr val="bg1"/>
              </a:solidFill>
            </a:endParaRPr>
          </a:p>
          <a:p>
            <a:endParaRPr lang="en-US" sz="1600" dirty="0"/>
          </a:p>
        </p:txBody>
      </p:sp>
    </p:spTree>
    <p:extLst>
      <p:ext uri="{BB962C8B-B14F-4D97-AF65-F5344CB8AC3E}">
        <p14:creationId xmlns:p14="http://schemas.microsoft.com/office/powerpoint/2010/main" val="856992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3019427" y="2594150"/>
            <a:ext cx="6959460" cy="834850"/>
          </a:xfrm>
        </p:spPr>
        <p:txBody>
          <a:bodyPr>
            <a:normAutofit/>
          </a:bodyPr>
          <a:lstStyle/>
          <a:p>
            <a:pPr marL="0" indent="0">
              <a:lnSpc>
                <a:spcPct val="120000"/>
              </a:lnSpc>
              <a:buNone/>
            </a:pPr>
            <a:r>
              <a:rPr lang="en-US" sz="4400" dirty="0"/>
              <a:t>Resin Export Logistics</a:t>
            </a:r>
          </a:p>
        </p:txBody>
      </p:sp>
      <p:sp>
        <p:nvSpPr>
          <p:cNvPr id="10" name="Content Placeholder 2">
            <a:extLst>
              <a:ext uri="{FF2B5EF4-FFF2-40B4-BE49-F238E27FC236}">
                <a16:creationId xmlns:a16="http://schemas.microsoft.com/office/drawing/2014/main" id="{3541929E-84C5-4051-812D-5C5A20BFE8CD}"/>
              </a:ext>
            </a:extLst>
          </p:cNvPr>
          <p:cNvSpPr txBox="1">
            <a:spLocks/>
          </p:cNvSpPr>
          <p:nvPr/>
        </p:nvSpPr>
        <p:spPr>
          <a:xfrm>
            <a:off x="638809" y="2617378"/>
            <a:ext cx="2314357" cy="84608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400" dirty="0">
                <a:solidFill>
                  <a:srgbClr val="A41D36"/>
                </a:solidFill>
              </a:rPr>
              <a:t>Topic 3</a:t>
            </a:r>
          </a:p>
          <a:p>
            <a:endParaRPr lang="en-US" sz="2400" dirty="0"/>
          </a:p>
        </p:txBody>
      </p:sp>
      <p:cxnSp>
        <p:nvCxnSpPr>
          <p:cNvPr id="5" name="Straight Connector 4">
            <a:extLst>
              <a:ext uri="{FF2B5EF4-FFF2-40B4-BE49-F238E27FC236}">
                <a16:creationId xmlns:a16="http://schemas.microsoft.com/office/drawing/2014/main" id="{F31799E8-BBDB-4E9B-9075-7DFFB2903E4E}"/>
              </a:ext>
            </a:extLst>
          </p:cNvPr>
          <p:cNvCxnSpPr>
            <a:cxnSpLocks/>
          </p:cNvCxnSpPr>
          <p:nvPr/>
        </p:nvCxnSpPr>
        <p:spPr>
          <a:xfrm>
            <a:off x="2859046" y="2594150"/>
            <a:ext cx="0" cy="846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E12BAE0-5637-4E3A-9A07-A7485DFE18E5}"/>
              </a:ext>
            </a:extLst>
          </p:cNvPr>
          <p:cNvSpPr txBox="1">
            <a:spLocks/>
          </p:cNvSpPr>
          <p:nvPr/>
        </p:nvSpPr>
        <p:spPr>
          <a:xfrm>
            <a:off x="1" y="1"/>
            <a:ext cx="2143124"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3  </a:t>
            </a:r>
            <a:r>
              <a:rPr lang="en-US" sz="1500" dirty="0">
                <a:solidFill>
                  <a:schemeClr val="bg1"/>
                </a:solidFill>
              </a:rPr>
              <a:t>Resin Export Logistics</a:t>
            </a:r>
            <a:endParaRPr lang="en-US" sz="1600" dirty="0"/>
          </a:p>
        </p:txBody>
      </p:sp>
    </p:spTree>
    <p:extLst>
      <p:ext uri="{BB962C8B-B14F-4D97-AF65-F5344CB8AC3E}">
        <p14:creationId xmlns:p14="http://schemas.microsoft.com/office/powerpoint/2010/main" val="427528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1148079" y="4598189"/>
            <a:ext cx="3657600" cy="630705"/>
          </a:xfrm>
        </p:spPr>
        <p:txBody>
          <a:bodyPr>
            <a:normAutofit/>
          </a:bodyPr>
          <a:lstStyle/>
          <a:p>
            <a:pPr marL="0" indent="0">
              <a:lnSpc>
                <a:spcPct val="120000"/>
              </a:lnSpc>
              <a:buNone/>
            </a:pPr>
            <a:r>
              <a:rPr lang="en-US" sz="2400" dirty="0"/>
              <a:t>Port Houston Overview</a:t>
            </a:r>
          </a:p>
        </p:txBody>
      </p:sp>
      <p:sp>
        <p:nvSpPr>
          <p:cNvPr id="9" name="Title 1">
            <a:extLst>
              <a:ext uri="{FF2B5EF4-FFF2-40B4-BE49-F238E27FC236}">
                <a16:creationId xmlns:a16="http://schemas.microsoft.com/office/drawing/2014/main" id="{FCBD25E4-31F8-4F71-BBDF-BEA8712EFCBF}"/>
              </a:ext>
            </a:extLst>
          </p:cNvPr>
          <p:cNvSpPr txBox="1">
            <a:spLocks/>
          </p:cNvSpPr>
          <p:nvPr/>
        </p:nvSpPr>
        <p:spPr>
          <a:xfrm>
            <a:off x="369388" y="428882"/>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dirty="0"/>
              <a:t>Topics</a:t>
            </a:r>
          </a:p>
        </p:txBody>
      </p:sp>
      <p:sp>
        <p:nvSpPr>
          <p:cNvPr id="10" name="Content Placeholder 2">
            <a:extLst>
              <a:ext uri="{FF2B5EF4-FFF2-40B4-BE49-F238E27FC236}">
                <a16:creationId xmlns:a16="http://schemas.microsoft.com/office/drawing/2014/main" id="{3541929E-84C5-4051-812D-5C5A20BFE8CD}"/>
              </a:ext>
            </a:extLst>
          </p:cNvPr>
          <p:cNvSpPr txBox="1">
            <a:spLocks/>
          </p:cNvSpPr>
          <p:nvPr/>
        </p:nvSpPr>
        <p:spPr>
          <a:xfrm>
            <a:off x="369388" y="4585655"/>
            <a:ext cx="412931" cy="6432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300" dirty="0"/>
              <a:t>4</a:t>
            </a:r>
          </a:p>
          <a:p>
            <a:endParaRPr lang="en-US" dirty="0"/>
          </a:p>
        </p:txBody>
      </p:sp>
      <p:cxnSp>
        <p:nvCxnSpPr>
          <p:cNvPr id="5" name="Straight Connector 4">
            <a:extLst>
              <a:ext uri="{FF2B5EF4-FFF2-40B4-BE49-F238E27FC236}">
                <a16:creationId xmlns:a16="http://schemas.microsoft.com/office/drawing/2014/main" id="{F31799E8-BBDB-4E9B-9075-7DFFB2903E4E}"/>
              </a:ext>
            </a:extLst>
          </p:cNvPr>
          <p:cNvCxnSpPr>
            <a:cxnSpLocks/>
          </p:cNvCxnSpPr>
          <p:nvPr/>
        </p:nvCxnSpPr>
        <p:spPr>
          <a:xfrm>
            <a:off x="987697" y="4598189"/>
            <a:ext cx="0" cy="630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6D977D14-298C-42AB-820C-721A1E62838E}"/>
              </a:ext>
            </a:extLst>
          </p:cNvPr>
          <p:cNvSpPr txBox="1">
            <a:spLocks/>
          </p:cNvSpPr>
          <p:nvPr/>
        </p:nvSpPr>
        <p:spPr>
          <a:xfrm>
            <a:off x="1156061" y="1633988"/>
            <a:ext cx="3657600" cy="630705"/>
          </a:xfrm>
          <a:prstGeom prst="rect">
            <a:avLst/>
          </a:prstGeom>
        </p:spPr>
        <p:txBody>
          <a:bodyPr>
            <a:normAutofit/>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t>Resin Production</a:t>
            </a:r>
          </a:p>
        </p:txBody>
      </p:sp>
      <p:sp>
        <p:nvSpPr>
          <p:cNvPr id="8" name="Content Placeholder 2">
            <a:extLst>
              <a:ext uri="{FF2B5EF4-FFF2-40B4-BE49-F238E27FC236}">
                <a16:creationId xmlns:a16="http://schemas.microsoft.com/office/drawing/2014/main" id="{A83BBB3C-33F1-4A5D-B626-B63F2435385C}"/>
              </a:ext>
            </a:extLst>
          </p:cNvPr>
          <p:cNvSpPr txBox="1">
            <a:spLocks/>
          </p:cNvSpPr>
          <p:nvPr/>
        </p:nvSpPr>
        <p:spPr>
          <a:xfrm>
            <a:off x="377370" y="1621454"/>
            <a:ext cx="412931" cy="6432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300" dirty="0"/>
              <a:t>1</a:t>
            </a:r>
          </a:p>
          <a:p>
            <a:endParaRPr lang="en-US" dirty="0"/>
          </a:p>
        </p:txBody>
      </p:sp>
      <p:cxnSp>
        <p:nvCxnSpPr>
          <p:cNvPr id="12" name="Straight Connector 11">
            <a:extLst>
              <a:ext uri="{FF2B5EF4-FFF2-40B4-BE49-F238E27FC236}">
                <a16:creationId xmlns:a16="http://schemas.microsoft.com/office/drawing/2014/main" id="{852EB8B7-9013-44A2-A211-96DB266C9ADF}"/>
              </a:ext>
            </a:extLst>
          </p:cNvPr>
          <p:cNvCxnSpPr>
            <a:cxnSpLocks/>
          </p:cNvCxnSpPr>
          <p:nvPr/>
        </p:nvCxnSpPr>
        <p:spPr>
          <a:xfrm>
            <a:off x="995679" y="1633988"/>
            <a:ext cx="0" cy="630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80DAB3B-1507-4E5B-A790-9640E62FC83D}"/>
              </a:ext>
            </a:extLst>
          </p:cNvPr>
          <p:cNvSpPr txBox="1">
            <a:spLocks/>
          </p:cNvSpPr>
          <p:nvPr/>
        </p:nvSpPr>
        <p:spPr>
          <a:xfrm>
            <a:off x="1148079" y="2623561"/>
            <a:ext cx="3657600" cy="630705"/>
          </a:xfrm>
          <a:prstGeom prst="rect">
            <a:avLst/>
          </a:prstGeom>
        </p:spPr>
        <p:txBody>
          <a:bodyPr>
            <a:normAutofit/>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t>Resin Export Volume</a:t>
            </a:r>
          </a:p>
        </p:txBody>
      </p:sp>
      <p:sp>
        <p:nvSpPr>
          <p:cNvPr id="14" name="Content Placeholder 2">
            <a:extLst>
              <a:ext uri="{FF2B5EF4-FFF2-40B4-BE49-F238E27FC236}">
                <a16:creationId xmlns:a16="http://schemas.microsoft.com/office/drawing/2014/main" id="{450AEE40-7FF2-41DF-9D8A-AE4D851D118E}"/>
              </a:ext>
            </a:extLst>
          </p:cNvPr>
          <p:cNvSpPr txBox="1">
            <a:spLocks/>
          </p:cNvSpPr>
          <p:nvPr/>
        </p:nvSpPr>
        <p:spPr>
          <a:xfrm>
            <a:off x="369388" y="2611027"/>
            <a:ext cx="412931" cy="6432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300" dirty="0"/>
              <a:t>2</a:t>
            </a:r>
          </a:p>
          <a:p>
            <a:endParaRPr lang="en-US" dirty="0"/>
          </a:p>
        </p:txBody>
      </p:sp>
      <p:cxnSp>
        <p:nvCxnSpPr>
          <p:cNvPr id="15" name="Straight Connector 14">
            <a:extLst>
              <a:ext uri="{FF2B5EF4-FFF2-40B4-BE49-F238E27FC236}">
                <a16:creationId xmlns:a16="http://schemas.microsoft.com/office/drawing/2014/main" id="{60003525-5DF5-4F98-949E-B87BA3B91AB0}"/>
              </a:ext>
            </a:extLst>
          </p:cNvPr>
          <p:cNvCxnSpPr>
            <a:cxnSpLocks/>
          </p:cNvCxnSpPr>
          <p:nvPr/>
        </p:nvCxnSpPr>
        <p:spPr>
          <a:xfrm>
            <a:off x="987697" y="2623561"/>
            <a:ext cx="0" cy="630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22E883EC-049B-4449-9C28-E16113DDDFDE}"/>
              </a:ext>
            </a:extLst>
          </p:cNvPr>
          <p:cNvSpPr txBox="1">
            <a:spLocks/>
          </p:cNvSpPr>
          <p:nvPr/>
        </p:nvSpPr>
        <p:spPr>
          <a:xfrm>
            <a:off x="1148079" y="3617142"/>
            <a:ext cx="3657600" cy="630705"/>
          </a:xfrm>
          <a:prstGeom prst="rect">
            <a:avLst/>
          </a:prstGeom>
        </p:spPr>
        <p:txBody>
          <a:bodyPr>
            <a:normAutofit/>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t>Resin Export Logistics</a:t>
            </a:r>
          </a:p>
        </p:txBody>
      </p:sp>
      <p:sp>
        <p:nvSpPr>
          <p:cNvPr id="17" name="Content Placeholder 2">
            <a:extLst>
              <a:ext uri="{FF2B5EF4-FFF2-40B4-BE49-F238E27FC236}">
                <a16:creationId xmlns:a16="http://schemas.microsoft.com/office/drawing/2014/main" id="{CA254F29-AF3A-4A15-B5A5-EA065FE03B84}"/>
              </a:ext>
            </a:extLst>
          </p:cNvPr>
          <p:cNvSpPr txBox="1">
            <a:spLocks/>
          </p:cNvSpPr>
          <p:nvPr/>
        </p:nvSpPr>
        <p:spPr>
          <a:xfrm>
            <a:off x="369388" y="3604608"/>
            <a:ext cx="412931" cy="6432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300" dirty="0"/>
              <a:t>3</a:t>
            </a:r>
          </a:p>
          <a:p>
            <a:endParaRPr lang="en-US" dirty="0"/>
          </a:p>
        </p:txBody>
      </p:sp>
      <p:cxnSp>
        <p:nvCxnSpPr>
          <p:cNvPr id="18" name="Straight Connector 17">
            <a:extLst>
              <a:ext uri="{FF2B5EF4-FFF2-40B4-BE49-F238E27FC236}">
                <a16:creationId xmlns:a16="http://schemas.microsoft.com/office/drawing/2014/main" id="{1505F607-1364-4AB7-8129-5A19DAE1F5EE}"/>
              </a:ext>
            </a:extLst>
          </p:cNvPr>
          <p:cNvCxnSpPr>
            <a:cxnSpLocks/>
          </p:cNvCxnSpPr>
          <p:nvPr/>
        </p:nvCxnSpPr>
        <p:spPr>
          <a:xfrm>
            <a:off x="987697" y="3617142"/>
            <a:ext cx="0" cy="630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349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rot="2222832">
            <a:off x="1651001" y="3535714"/>
            <a:ext cx="2184400" cy="97025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Railcar</a:t>
            </a:r>
          </a:p>
        </p:txBody>
      </p:sp>
      <p:sp>
        <p:nvSpPr>
          <p:cNvPr id="2" name="Title 1"/>
          <p:cNvSpPr>
            <a:spLocks noGrp="1"/>
          </p:cNvSpPr>
          <p:nvPr>
            <p:ph type="title"/>
          </p:nvPr>
        </p:nvSpPr>
        <p:spPr>
          <a:xfrm>
            <a:off x="285750" y="517554"/>
            <a:ext cx="11078029" cy="1325563"/>
          </a:xfrm>
        </p:spPr>
        <p:txBody>
          <a:bodyPr/>
          <a:lstStyle/>
          <a:p>
            <a:r>
              <a:rPr lang="en-US" dirty="0"/>
              <a:t>US Polyethylene export logistics</a:t>
            </a:r>
          </a:p>
        </p:txBody>
      </p:sp>
      <p:sp>
        <p:nvSpPr>
          <p:cNvPr id="7" name="Rectangle 6"/>
          <p:cNvSpPr/>
          <p:nvPr/>
        </p:nvSpPr>
        <p:spPr>
          <a:xfrm>
            <a:off x="9896474" y="3568700"/>
            <a:ext cx="2070100" cy="4521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rPr>
              <a:t>World Market</a:t>
            </a:r>
          </a:p>
        </p:txBody>
      </p:sp>
      <p:pic>
        <p:nvPicPr>
          <p:cNvPr id="1026" name="Picture 2" descr="C:\Users\jfrisby\AppData\Local\Microsoft\Windows\Temporary Internet Files\Content.IE5\304MUEIE\world-globe03-512x512[1].pn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9956801" y="1463676"/>
            <a:ext cx="1949449" cy="19494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frisby\AppData\Local\Microsoft\Windows\Temporary Internet Files\Content.IE5\QRS480Y4\TLCAN_paises[1].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695701" y="4588521"/>
            <a:ext cx="1692639" cy="18833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15338" y="3901417"/>
            <a:ext cx="1871663" cy="7670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NAFTA Market</a:t>
            </a:r>
          </a:p>
        </p:txBody>
      </p:sp>
      <p:sp>
        <p:nvSpPr>
          <p:cNvPr id="13" name="Right Arrow 12"/>
          <p:cNvSpPr/>
          <p:nvPr/>
        </p:nvSpPr>
        <p:spPr>
          <a:xfrm rot="5400000">
            <a:off x="3963771" y="3343923"/>
            <a:ext cx="1368389" cy="97025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Truck</a:t>
            </a:r>
          </a:p>
        </p:txBody>
      </p:sp>
      <p:sp>
        <p:nvSpPr>
          <p:cNvPr id="10" name="Oval 9"/>
          <p:cNvSpPr>
            <a:spLocks noChangeAspect="1"/>
          </p:cNvSpPr>
          <p:nvPr/>
        </p:nvSpPr>
        <p:spPr>
          <a:xfrm>
            <a:off x="9859963" y="4091628"/>
            <a:ext cx="2143123" cy="19488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chemeClr val="tx1"/>
                </a:solidFill>
              </a:rPr>
              <a:t>65%</a:t>
            </a:r>
            <a:r>
              <a:rPr lang="en-US" sz="2400" dirty="0">
                <a:solidFill>
                  <a:schemeClr val="tx1"/>
                </a:solidFill>
              </a:rPr>
              <a:t> </a:t>
            </a:r>
          </a:p>
          <a:p>
            <a:pPr algn="ctr"/>
            <a:r>
              <a:rPr lang="en-US" sz="1867" dirty="0">
                <a:solidFill>
                  <a:schemeClr val="tx1"/>
                </a:solidFill>
              </a:rPr>
              <a:t>of US PE Export in 2018</a:t>
            </a:r>
          </a:p>
        </p:txBody>
      </p:sp>
      <p:sp>
        <p:nvSpPr>
          <p:cNvPr id="15" name="Oval 14"/>
          <p:cNvSpPr>
            <a:spLocks noChangeAspect="1"/>
          </p:cNvSpPr>
          <p:nvPr/>
        </p:nvSpPr>
        <p:spPr>
          <a:xfrm>
            <a:off x="5515337" y="4782808"/>
            <a:ext cx="2143123" cy="19488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chemeClr val="bg1">
                    <a:lumMod val="50000"/>
                  </a:schemeClr>
                </a:solidFill>
              </a:rPr>
              <a:t>35%</a:t>
            </a:r>
            <a:r>
              <a:rPr lang="en-US" sz="2400" dirty="0">
                <a:solidFill>
                  <a:schemeClr val="bg1">
                    <a:lumMod val="50000"/>
                  </a:schemeClr>
                </a:solidFill>
              </a:rPr>
              <a:t> </a:t>
            </a:r>
          </a:p>
          <a:p>
            <a:pPr algn="ctr"/>
            <a:r>
              <a:rPr lang="en-US" sz="1867" dirty="0">
                <a:solidFill>
                  <a:schemeClr val="bg1">
                    <a:lumMod val="50000"/>
                  </a:schemeClr>
                </a:solidFill>
              </a:rPr>
              <a:t>of US PE Export in 2018</a:t>
            </a:r>
          </a:p>
        </p:txBody>
      </p:sp>
      <p:sp>
        <p:nvSpPr>
          <p:cNvPr id="6" name="Rectangle 5">
            <a:extLst>
              <a:ext uri="{FF2B5EF4-FFF2-40B4-BE49-F238E27FC236}">
                <a16:creationId xmlns:a16="http://schemas.microsoft.com/office/drawing/2014/main" id="{A9285523-AF2F-466E-A0BD-ECD55A94D725}"/>
              </a:ext>
            </a:extLst>
          </p:cNvPr>
          <p:cNvSpPr/>
          <p:nvPr/>
        </p:nvSpPr>
        <p:spPr>
          <a:xfrm>
            <a:off x="636772" y="1854200"/>
            <a:ext cx="2106429" cy="116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rPr>
              <a:t>PE Plant</a:t>
            </a:r>
          </a:p>
        </p:txBody>
      </p:sp>
      <p:sp>
        <p:nvSpPr>
          <p:cNvPr id="16" name="Rectangle 15">
            <a:extLst>
              <a:ext uri="{FF2B5EF4-FFF2-40B4-BE49-F238E27FC236}">
                <a16:creationId xmlns:a16="http://schemas.microsoft.com/office/drawing/2014/main" id="{EC54E37F-B06C-41B3-AAE0-1FB19416054C}"/>
              </a:ext>
            </a:extLst>
          </p:cNvPr>
          <p:cNvSpPr/>
          <p:nvPr/>
        </p:nvSpPr>
        <p:spPr>
          <a:xfrm>
            <a:off x="3779136" y="1830711"/>
            <a:ext cx="2106429" cy="116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rPr>
              <a:t>Packager/ Bagger</a:t>
            </a:r>
          </a:p>
        </p:txBody>
      </p:sp>
      <p:sp>
        <p:nvSpPr>
          <p:cNvPr id="17" name="Rectangle 16">
            <a:extLst>
              <a:ext uri="{FF2B5EF4-FFF2-40B4-BE49-F238E27FC236}">
                <a16:creationId xmlns:a16="http://schemas.microsoft.com/office/drawing/2014/main" id="{FA93B7FF-3607-4125-B5B4-66458531B7E5}"/>
              </a:ext>
            </a:extLst>
          </p:cNvPr>
          <p:cNvSpPr/>
          <p:nvPr/>
        </p:nvSpPr>
        <p:spPr>
          <a:xfrm>
            <a:off x="6925226" y="1830711"/>
            <a:ext cx="2106429" cy="116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rPr>
              <a:t>Seaport</a:t>
            </a:r>
          </a:p>
        </p:txBody>
      </p:sp>
      <p:sp>
        <p:nvSpPr>
          <p:cNvPr id="18" name="Right Arrow 7">
            <a:extLst>
              <a:ext uri="{FF2B5EF4-FFF2-40B4-BE49-F238E27FC236}">
                <a16:creationId xmlns:a16="http://schemas.microsoft.com/office/drawing/2014/main" id="{881E4287-8753-42F2-905E-F2D567F7156D}"/>
              </a:ext>
            </a:extLst>
          </p:cNvPr>
          <p:cNvSpPr/>
          <p:nvPr/>
        </p:nvSpPr>
        <p:spPr>
          <a:xfrm>
            <a:off x="2739475" y="2005368"/>
            <a:ext cx="1039661" cy="97025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Rail</a:t>
            </a:r>
          </a:p>
        </p:txBody>
      </p:sp>
      <p:sp>
        <p:nvSpPr>
          <p:cNvPr id="19" name="Right Arrow 7">
            <a:extLst>
              <a:ext uri="{FF2B5EF4-FFF2-40B4-BE49-F238E27FC236}">
                <a16:creationId xmlns:a16="http://schemas.microsoft.com/office/drawing/2014/main" id="{8163EDE5-5406-4295-B114-F995E3DBECB9}"/>
              </a:ext>
            </a:extLst>
          </p:cNvPr>
          <p:cNvSpPr/>
          <p:nvPr/>
        </p:nvSpPr>
        <p:spPr>
          <a:xfrm>
            <a:off x="5881839" y="1953273"/>
            <a:ext cx="1039661" cy="97025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Truck</a:t>
            </a:r>
          </a:p>
        </p:txBody>
      </p:sp>
      <p:sp>
        <p:nvSpPr>
          <p:cNvPr id="20" name="Right Arrow 7">
            <a:extLst>
              <a:ext uri="{FF2B5EF4-FFF2-40B4-BE49-F238E27FC236}">
                <a16:creationId xmlns:a16="http://schemas.microsoft.com/office/drawing/2014/main" id="{81C6F828-137D-498B-8FB2-AD2E2467C333}"/>
              </a:ext>
            </a:extLst>
          </p:cNvPr>
          <p:cNvSpPr/>
          <p:nvPr/>
        </p:nvSpPr>
        <p:spPr>
          <a:xfrm>
            <a:off x="9031655" y="1920905"/>
            <a:ext cx="1039661" cy="97025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Ship</a:t>
            </a:r>
          </a:p>
        </p:txBody>
      </p:sp>
      <p:sp>
        <p:nvSpPr>
          <p:cNvPr id="21" name="Content Placeholder 2">
            <a:extLst>
              <a:ext uri="{FF2B5EF4-FFF2-40B4-BE49-F238E27FC236}">
                <a16:creationId xmlns:a16="http://schemas.microsoft.com/office/drawing/2014/main" id="{FCE61407-74E7-403E-852C-2D4C373B562B}"/>
              </a:ext>
            </a:extLst>
          </p:cNvPr>
          <p:cNvSpPr txBox="1">
            <a:spLocks/>
          </p:cNvSpPr>
          <p:nvPr/>
        </p:nvSpPr>
        <p:spPr>
          <a:xfrm>
            <a:off x="1" y="1"/>
            <a:ext cx="2143124"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3  </a:t>
            </a:r>
            <a:r>
              <a:rPr lang="en-US" sz="1500" dirty="0">
                <a:solidFill>
                  <a:schemeClr val="bg1"/>
                </a:solidFill>
              </a:rPr>
              <a:t>Resin Export Logistics</a:t>
            </a:r>
            <a:endParaRPr lang="en-US" sz="1600" dirty="0"/>
          </a:p>
        </p:txBody>
      </p:sp>
    </p:spTree>
    <p:extLst>
      <p:ext uri="{BB962C8B-B14F-4D97-AF65-F5344CB8AC3E}">
        <p14:creationId xmlns:p14="http://schemas.microsoft.com/office/powerpoint/2010/main" val="268499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581" t="16728" r="5266" b="16023"/>
          <a:stretch/>
        </p:blipFill>
        <p:spPr>
          <a:xfrm>
            <a:off x="-1" y="523221"/>
            <a:ext cx="12199258" cy="6334780"/>
          </a:xfrm>
          <a:prstGeom prst="rect">
            <a:avLst/>
          </a:prstGeom>
        </p:spPr>
      </p:pic>
      <p:sp>
        <p:nvSpPr>
          <p:cNvPr id="5" name="TextBox 4"/>
          <p:cNvSpPr txBox="1"/>
          <p:nvPr/>
        </p:nvSpPr>
        <p:spPr>
          <a:xfrm>
            <a:off x="9043482" y="4053213"/>
            <a:ext cx="2057400" cy="584775"/>
          </a:xfrm>
          <a:prstGeom prst="rect">
            <a:avLst/>
          </a:prstGeom>
          <a:solidFill>
            <a:srgbClr val="FFC000"/>
          </a:solidFill>
        </p:spPr>
        <p:txBody>
          <a:bodyPr wrap="square" rtlCol="0">
            <a:spAutoFit/>
          </a:bodyPr>
          <a:lstStyle/>
          <a:p>
            <a:r>
              <a:rPr lang="en-US" sz="1600" b="1" dirty="0"/>
              <a:t>PHA </a:t>
            </a:r>
            <a:r>
              <a:rPr lang="en-US" sz="1600" b="1" dirty="0" err="1"/>
              <a:t>Barbours</a:t>
            </a:r>
            <a:r>
              <a:rPr lang="en-US" sz="1600" b="1" dirty="0"/>
              <a:t> Cut Container Terminal</a:t>
            </a:r>
          </a:p>
        </p:txBody>
      </p:sp>
      <p:sp>
        <p:nvSpPr>
          <p:cNvPr id="6" name="TextBox 5"/>
          <p:cNvSpPr txBox="1"/>
          <p:nvPr/>
        </p:nvSpPr>
        <p:spPr>
          <a:xfrm>
            <a:off x="8412109" y="5734865"/>
            <a:ext cx="2098589" cy="584775"/>
          </a:xfrm>
          <a:prstGeom prst="rect">
            <a:avLst/>
          </a:prstGeom>
          <a:solidFill>
            <a:srgbClr val="FFC000"/>
          </a:solidFill>
        </p:spPr>
        <p:txBody>
          <a:bodyPr wrap="square" rtlCol="0">
            <a:spAutoFit/>
          </a:bodyPr>
          <a:lstStyle/>
          <a:p>
            <a:r>
              <a:rPr lang="en-US" sz="1600" b="1" dirty="0"/>
              <a:t>PHA Bayport</a:t>
            </a:r>
          </a:p>
          <a:p>
            <a:r>
              <a:rPr lang="en-US" sz="1600" b="1" dirty="0"/>
              <a:t>Container Terminal</a:t>
            </a:r>
          </a:p>
        </p:txBody>
      </p:sp>
      <p:sp>
        <p:nvSpPr>
          <p:cNvPr id="7" name="TextBox 6"/>
          <p:cNvSpPr txBox="1"/>
          <p:nvPr/>
        </p:nvSpPr>
        <p:spPr>
          <a:xfrm>
            <a:off x="9627680" y="3344226"/>
            <a:ext cx="1987379" cy="584775"/>
          </a:xfrm>
          <a:prstGeom prst="rect">
            <a:avLst/>
          </a:prstGeom>
          <a:solidFill>
            <a:srgbClr val="FFC000"/>
          </a:solidFill>
        </p:spPr>
        <p:txBody>
          <a:bodyPr wrap="square" rtlCol="0">
            <a:spAutoFit/>
          </a:bodyPr>
          <a:lstStyle/>
          <a:p>
            <a:r>
              <a:rPr lang="en-US" sz="1600" b="1" dirty="0"/>
              <a:t>Cedar Port </a:t>
            </a:r>
          </a:p>
          <a:p>
            <a:r>
              <a:rPr lang="en-US" sz="1600" b="1" dirty="0"/>
              <a:t>Public Barge Dock</a:t>
            </a:r>
          </a:p>
        </p:txBody>
      </p:sp>
      <p:cxnSp>
        <p:nvCxnSpPr>
          <p:cNvPr id="9" name="Straight Arrow Connector 8"/>
          <p:cNvCxnSpPr>
            <a:stCxn id="6" idx="1"/>
          </p:cNvCxnSpPr>
          <p:nvPr/>
        </p:nvCxnSpPr>
        <p:spPr>
          <a:xfrm flipH="1" flipV="1">
            <a:off x="7954910" y="5887267"/>
            <a:ext cx="457199" cy="1399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flipV="1">
            <a:off x="8063226" y="4117755"/>
            <a:ext cx="980256" cy="2278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1"/>
          </p:cNvCxnSpPr>
          <p:nvPr/>
        </p:nvCxnSpPr>
        <p:spPr>
          <a:xfrm flipH="1" flipV="1">
            <a:off x="9173029" y="3344226"/>
            <a:ext cx="454651" cy="2923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155D5C1-516D-402F-8161-B8B22440D817}"/>
              </a:ext>
            </a:extLst>
          </p:cNvPr>
          <p:cNvSpPr txBox="1">
            <a:spLocks/>
          </p:cNvSpPr>
          <p:nvPr/>
        </p:nvSpPr>
        <p:spPr>
          <a:xfrm>
            <a:off x="1" y="1"/>
            <a:ext cx="2143124"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3  </a:t>
            </a:r>
            <a:r>
              <a:rPr lang="en-US" sz="1500" dirty="0">
                <a:solidFill>
                  <a:schemeClr val="bg1"/>
                </a:solidFill>
              </a:rPr>
              <a:t>Resin Export Logistics</a:t>
            </a:r>
            <a:endParaRPr lang="en-US" sz="1600" dirty="0"/>
          </a:p>
        </p:txBody>
      </p:sp>
      <p:pic>
        <p:nvPicPr>
          <p:cNvPr id="2" name="Picture 1">
            <a:extLst>
              <a:ext uri="{FF2B5EF4-FFF2-40B4-BE49-F238E27FC236}">
                <a16:creationId xmlns:a16="http://schemas.microsoft.com/office/drawing/2014/main" id="{12FE258B-4351-4976-95EC-B6EB75386AA5}"/>
              </a:ext>
            </a:extLst>
          </p:cNvPr>
          <p:cNvPicPr>
            <a:picLocks noChangeAspect="1"/>
          </p:cNvPicPr>
          <p:nvPr/>
        </p:nvPicPr>
        <p:blipFill rotWithShape="1">
          <a:blip r:embed="rId3"/>
          <a:srcRect l="80947" t="8276" r="16121" b="84201"/>
          <a:stretch/>
        </p:blipFill>
        <p:spPr>
          <a:xfrm>
            <a:off x="9627680" y="2319538"/>
            <a:ext cx="357413" cy="476250"/>
          </a:xfrm>
          <a:prstGeom prst="rect">
            <a:avLst/>
          </a:prstGeom>
        </p:spPr>
      </p:pic>
      <p:pic>
        <p:nvPicPr>
          <p:cNvPr id="14" name="Picture 13">
            <a:extLst>
              <a:ext uri="{FF2B5EF4-FFF2-40B4-BE49-F238E27FC236}">
                <a16:creationId xmlns:a16="http://schemas.microsoft.com/office/drawing/2014/main" id="{A01FC422-135F-4B08-B25C-5019CCA9DEB5}"/>
              </a:ext>
            </a:extLst>
          </p:cNvPr>
          <p:cNvPicPr>
            <a:picLocks noChangeAspect="1"/>
          </p:cNvPicPr>
          <p:nvPr/>
        </p:nvPicPr>
        <p:blipFill rotWithShape="1">
          <a:blip r:embed="rId3"/>
          <a:srcRect l="80947" t="8276" r="16121" b="84201"/>
          <a:stretch/>
        </p:blipFill>
        <p:spPr>
          <a:xfrm>
            <a:off x="9282696" y="2200061"/>
            <a:ext cx="357413" cy="476250"/>
          </a:xfrm>
          <a:prstGeom prst="rect">
            <a:avLst/>
          </a:prstGeom>
        </p:spPr>
      </p:pic>
      <p:pic>
        <p:nvPicPr>
          <p:cNvPr id="15" name="Picture 14">
            <a:extLst>
              <a:ext uri="{FF2B5EF4-FFF2-40B4-BE49-F238E27FC236}">
                <a16:creationId xmlns:a16="http://schemas.microsoft.com/office/drawing/2014/main" id="{F3C1ED91-E55B-4F9A-B506-FD26487DA58D}"/>
              </a:ext>
            </a:extLst>
          </p:cNvPr>
          <p:cNvPicPr>
            <a:picLocks noChangeAspect="1"/>
          </p:cNvPicPr>
          <p:nvPr/>
        </p:nvPicPr>
        <p:blipFill rotWithShape="1">
          <a:blip r:embed="rId3"/>
          <a:srcRect l="80947" t="8276" r="16121" b="84201"/>
          <a:stretch/>
        </p:blipFill>
        <p:spPr>
          <a:xfrm>
            <a:off x="8975803" y="2223673"/>
            <a:ext cx="357413" cy="476250"/>
          </a:xfrm>
          <a:prstGeom prst="rect">
            <a:avLst/>
          </a:prstGeom>
        </p:spPr>
      </p:pic>
      <p:pic>
        <p:nvPicPr>
          <p:cNvPr id="16" name="Picture 15">
            <a:extLst>
              <a:ext uri="{FF2B5EF4-FFF2-40B4-BE49-F238E27FC236}">
                <a16:creationId xmlns:a16="http://schemas.microsoft.com/office/drawing/2014/main" id="{7F599CEE-EEE7-4A4A-8E88-10CB29F15DF5}"/>
              </a:ext>
            </a:extLst>
          </p:cNvPr>
          <p:cNvPicPr>
            <a:picLocks noChangeAspect="1"/>
          </p:cNvPicPr>
          <p:nvPr/>
        </p:nvPicPr>
        <p:blipFill rotWithShape="1">
          <a:blip r:embed="rId3"/>
          <a:srcRect l="80947" t="8276" r="16121" b="84201"/>
          <a:stretch/>
        </p:blipFill>
        <p:spPr>
          <a:xfrm>
            <a:off x="9893475" y="1521986"/>
            <a:ext cx="357413" cy="476250"/>
          </a:xfrm>
          <a:prstGeom prst="rect">
            <a:avLst/>
          </a:prstGeom>
        </p:spPr>
      </p:pic>
      <p:sp>
        <p:nvSpPr>
          <p:cNvPr id="18" name="Title 1">
            <a:extLst>
              <a:ext uri="{FF2B5EF4-FFF2-40B4-BE49-F238E27FC236}">
                <a16:creationId xmlns:a16="http://schemas.microsoft.com/office/drawing/2014/main" id="{4986AB12-E5EA-4311-AC6A-FA23F79059D8}"/>
              </a:ext>
            </a:extLst>
          </p:cNvPr>
          <p:cNvSpPr>
            <a:spLocks noGrp="1"/>
          </p:cNvSpPr>
          <p:nvPr>
            <p:ph type="title"/>
          </p:nvPr>
        </p:nvSpPr>
        <p:spPr>
          <a:xfrm>
            <a:off x="-1" y="4853343"/>
            <a:ext cx="4171950" cy="2004656"/>
          </a:xfrm>
          <a:solidFill>
            <a:schemeClr val="bg1"/>
          </a:solidFill>
        </p:spPr>
        <p:txBody>
          <a:bodyPr/>
          <a:lstStyle/>
          <a:p>
            <a:r>
              <a:rPr lang="en-US" sz="3200" dirty="0">
                <a:solidFill>
                  <a:srgbClr val="A41D36"/>
                </a:solidFill>
              </a:rPr>
              <a:t>Houston Metro Area boasts the nation’s largest concentration of plastics packagers</a:t>
            </a:r>
          </a:p>
        </p:txBody>
      </p:sp>
    </p:spTree>
    <p:extLst>
      <p:ext uri="{BB962C8B-B14F-4D97-AF65-F5344CB8AC3E}">
        <p14:creationId xmlns:p14="http://schemas.microsoft.com/office/powerpoint/2010/main" val="185758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155D5C1-516D-402F-8161-B8B22440D817}"/>
              </a:ext>
            </a:extLst>
          </p:cNvPr>
          <p:cNvSpPr txBox="1">
            <a:spLocks/>
          </p:cNvSpPr>
          <p:nvPr/>
        </p:nvSpPr>
        <p:spPr>
          <a:xfrm>
            <a:off x="1" y="1"/>
            <a:ext cx="2143124" cy="433364"/>
          </a:xfrm>
          <a:prstGeom prst="rect">
            <a:avLst/>
          </a:prstGeom>
          <a:solidFill>
            <a:srgbClr val="A51C36"/>
          </a:solidFill>
        </p:spPr>
        <p:txBody>
          <a:bodyPr>
            <a:normAutofit fontScale="85000"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3  </a:t>
            </a:r>
            <a:r>
              <a:rPr lang="en-US" sz="1500" dirty="0">
                <a:solidFill>
                  <a:schemeClr val="bg1"/>
                </a:solidFill>
              </a:rPr>
              <a:t>Resin Export Logistics</a:t>
            </a:r>
            <a:endParaRPr lang="en-US" sz="1600" dirty="0"/>
          </a:p>
        </p:txBody>
      </p:sp>
      <p:pic>
        <p:nvPicPr>
          <p:cNvPr id="11" name="Picture 10">
            <a:extLst>
              <a:ext uri="{FF2B5EF4-FFF2-40B4-BE49-F238E27FC236}">
                <a16:creationId xmlns:a16="http://schemas.microsoft.com/office/drawing/2014/main" id="{11852A1D-71C1-4904-9458-7F9182147EAC}"/>
              </a:ext>
            </a:extLst>
          </p:cNvPr>
          <p:cNvPicPr>
            <a:picLocks noChangeAspect="1"/>
          </p:cNvPicPr>
          <p:nvPr/>
        </p:nvPicPr>
        <p:blipFill>
          <a:blip r:embed="rId2"/>
          <a:stretch>
            <a:fillRect/>
          </a:stretch>
        </p:blipFill>
        <p:spPr>
          <a:xfrm>
            <a:off x="570727" y="869886"/>
            <a:ext cx="2143125" cy="2143125"/>
          </a:xfrm>
          <a:prstGeom prst="rect">
            <a:avLst/>
          </a:prstGeom>
        </p:spPr>
      </p:pic>
      <p:pic>
        <p:nvPicPr>
          <p:cNvPr id="17" name="Picture 16">
            <a:extLst>
              <a:ext uri="{FF2B5EF4-FFF2-40B4-BE49-F238E27FC236}">
                <a16:creationId xmlns:a16="http://schemas.microsoft.com/office/drawing/2014/main" id="{242A77D4-BF85-4696-94DC-03D2EDD5735D}"/>
              </a:ext>
            </a:extLst>
          </p:cNvPr>
          <p:cNvPicPr>
            <a:picLocks noChangeAspect="1"/>
          </p:cNvPicPr>
          <p:nvPr/>
        </p:nvPicPr>
        <p:blipFill>
          <a:blip r:embed="rId3"/>
          <a:stretch>
            <a:fillRect/>
          </a:stretch>
        </p:blipFill>
        <p:spPr>
          <a:xfrm>
            <a:off x="3548856" y="302418"/>
            <a:ext cx="3549648" cy="2662236"/>
          </a:xfrm>
          <a:prstGeom prst="rect">
            <a:avLst/>
          </a:prstGeom>
        </p:spPr>
      </p:pic>
      <p:pic>
        <p:nvPicPr>
          <p:cNvPr id="19" name="Picture 18">
            <a:extLst>
              <a:ext uri="{FF2B5EF4-FFF2-40B4-BE49-F238E27FC236}">
                <a16:creationId xmlns:a16="http://schemas.microsoft.com/office/drawing/2014/main" id="{CAF64E50-9D54-4063-AB88-BA1E47400C35}"/>
              </a:ext>
            </a:extLst>
          </p:cNvPr>
          <p:cNvPicPr>
            <a:picLocks noChangeAspect="1"/>
          </p:cNvPicPr>
          <p:nvPr/>
        </p:nvPicPr>
        <p:blipFill>
          <a:blip r:embed="rId4"/>
          <a:stretch>
            <a:fillRect/>
          </a:stretch>
        </p:blipFill>
        <p:spPr>
          <a:xfrm>
            <a:off x="8066878" y="700229"/>
            <a:ext cx="3395134" cy="1909763"/>
          </a:xfrm>
          <a:prstGeom prst="rect">
            <a:avLst/>
          </a:prstGeom>
        </p:spPr>
      </p:pic>
      <p:pic>
        <p:nvPicPr>
          <p:cNvPr id="11266" name="Picture 2" descr="Image result for plantgistix">
            <a:extLst>
              <a:ext uri="{FF2B5EF4-FFF2-40B4-BE49-F238E27FC236}">
                <a16:creationId xmlns:a16="http://schemas.microsoft.com/office/drawing/2014/main" id="{5C5B3859-6550-4D84-A739-5FE9A589C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3762" y="3013011"/>
            <a:ext cx="2859836" cy="1166813"/>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4" descr="Image result for alfred talke">
            <a:extLst>
              <a:ext uri="{FF2B5EF4-FFF2-40B4-BE49-F238E27FC236}">
                <a16:creationId xmlns:a16="http://schemas.microsoft.com/office/drawing/2014/main" id="{918907B8-52B2-447C-8D14-4E74006ACA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6" descr="Image result for alfred talke">
            <a:extLst>
              <a:ext uri="{FF2B5EF4-FFF2-40B4-BE49-F238E27FC236}">
                <a16:creationId xmlns:a16="http://schemas.microsoft.com/office/drawing/2014/main" id="{6D83881E-0068-45D6-AF02-A808F1924E0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8" descr="Image result for alfred talke">
            <a:extLst>
              <a:ext uri="{FF2B5EF4-FFF2-40B4-BE49-F238E27FC236}">
                <a16:creationId xmlns:a16="http://schemas.microsoft.com/office/drawing/2014/main" id="{40F9D07C-C0F9-444F-B1F3-F5AB8A1251F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4" name="Picture 10" descr="Related image">
            <a:extLst>
              <a:ext uri="{FF2B5EF4-FFF2-40B4-BE49-F238E27FC236}">
                <a16:creationId xmlns:a16="http://schemas.microsoft.com/office/drawing/2014/main" id="{BDC42133-0F5B-41C9-A78A-CCCC52DA2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5720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PBP Inc.">
            <a:extLst>
              <a:ext uri="{FF2B5EF4-FFF2-40B4-BE49-F238E27FC236}">
                <a16:creationId xmlns:a16="http://schemas.microsoft.com/office/drawing/2014/main" id="{8630FF3A-82E1-4CE9-8076-3235E18832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367" y="4000865"/>
            <a:ext cx="2552700" cy="785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51875F6-2052-45F2-ABDE-7D492AF79AD1}"/>
              </a:ext>
            </a:extLst>
          </p:cNvPr>
          <p:cNvPicPr>
            <a:picLocks noChangeAspect="1"/>
          </p:cNvPicPr>
          <p:nvPr/>
        </p:nvPicPr>
        <p:blipFill>
          <a:blip r:embed="rId8"/>
          <a:stretch>
            <a:fillRect/>
          </a:stretch>
        </p:blipFill>
        <p:spPr>
          <a:xfrm>
            <a:off x="3677067" y="4708167"/>
            <a:ext cx="1905000" cy="1905000"/>
          </a:xfrm>
          <a:prstGeom prst="rect">
            <a:avLst/>
          </a:prstGeom>
        </p:spPr>
      </p:pic>
      <p:pic>
        <p:nvPicPr>
          <p:cNvPr id="11278" name="Picture 14" descr="Image result for plastics express">
            <a:extLst>
              <a:ext uri="{FF2B5EF4-FFF2-40B4-BE49-F238E27FC236}">
                <a16:creationId xmlns:a16="http://schemas.microsoft.com/office/drawing/2014/main" id="{A90A05ED-5E58-4BFC-B580-2056344E3C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855" y="5370012"/>
            <a:ext cx="2200275" cy="1243155"/>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Image result for vinmar">
            <a:extLst>
              <a:ext uri="{FF2B5EF4-FFF2-40B4-BE49-F238E27FC236}">
                <a16:creationId xmlns:a16="http://schemas.microsoft.com/office/drawing/2014/main" id="{E5936681-6093-43A8-9D27-06C0CDDCC5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7195" y="427709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Image result for packwell houston">
            <a:extLst>
              <a:ext uri="{FF2B5EF4-FFF2-40B4-BE49-F238E27FC236}">
                <a16:creationId xmlns:a16="http://schemas.microsoft.com/office/drawing/2014/main" id="{6F722E15-DE4F-48E2-A58E-8F3AFCCB6D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2363" y="2658205"/>
            <a:ext cx="4105275"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6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3019427" y="2594150"/>
            <a:ext cx="6959460" cy="834850"/>
          </a:xfrm>
        </p:spPr>
        <p:txBody>
          <a:bodyPr>
            <a:normAutofit/>
          </a:bodyPr>
          <a:lstStyle/>
          <a:p>
            <a:pPr marL="0" indent="0">
              <a:lnSpc>
                <a:spcPct val="120000"/>
              </a:lnSpc>
              <a:buNone/>
            </a:pPr>
            <a:r>
              <a:rPr lang="en-US" sz="4400" dirty="0"/>
              <a:t>Port Houston Overview</a:t>
            </a:r>
          </a:p>
        </p:txBody>
      </p:sp>
      <p:sp>
        <p:nvSpPr>
          <p:cNvPr id="10" name="Content Placeholder 2">
            <a:extLst>
              <a:ext uri="{FF2B5EF4-FFF2-40B4-BE49-F238E27FC236}">
                <a16:creationId xmlns:a16="http://schemas.microsoft.com/office/drawing/2014/main" id="{3541929E-84C5-4051-812D-5C5A20BFE8CD}"/>
              </a:ext>
            </a:extLst>
          </p:cNvPr>
          <p:cNvSpPr txBox="1">
            <a:spLocks/>
          </p:cNvSpPr>
          <p:nvPr/>
        </p:nvSpPr>
        <p:spPr>
          <a:xfrm>
            <a:off x="638809" y="2617378"/>
            <a:ext cx="2314357" cy="84608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400" dirty="0">
                <a:solidFill>
                  <a:srgbClr val="A41D36"/>
                </a:solidFill>
              </a:rPr>
              <a:t>Topic 4</a:t>
            </a:r>
          </a:p>
          <a:p>
            <a:endParaRPr lang="en-US" sz="2400" dirty="0"/>
          </a:p>
        </p:txBody>
      </p:sp>
      <p:cxnSp>
        <p:nvCxnSpPr>
          <p:cNvPr id="5" name="Straight Connector 4">
            <a:extLst>
              <a:ext uri="{FF2B5EF4-FFF2-40B4-BE49-F238E27FC236}">
                <a16:creationId xmlns:a16="http://schemas.microsoft.com/office/drawing/2014/main" id="{F31799E8-BBDB-4E9B-9075-7DFFB2903E4E}"/>
              </a:ext>
            </a:extLst>
          </p:cNvPr>
          <p:cNvCxnSpPr>
            <a:cxnSpLocks/>
          </p:cNvCxnSpPr>
          <p:nvPr/>
        </p:nvCxnSpPr>
        <p:spPr>
          <a:xfrm>
            <a:off x="2859046" y="2594150"/>
            <a:ext cx="0" cy="846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2AC9BC8-A504-43FE-BDDE-5FB3DE81CC30}"/>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1093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691741"/>
            <a:ext cx="12192000" cy="1213181"/>
          </a:xfrm>
          <a:prstGeom prst="rect">
            <a:avLst/>
          </a:prstGeom>
        </p:spPr>
        <p:txBody>
          <a:bodyPr/>
          <a:lstStyle>
            <a:lvl1pPr algn="ctr" rtl="0" fontAlgn="base">
              <a:spcBef>
                <a:spcPct val="0"/>
              </a:spcBef>
              <a:spcAft>
                <a:spcPct val="0"/>
              </a:spcAft>
              <a:defRPr sz="3500" b="1" kern="1200" cap="all" baseline="0">
                <a:solidFill>
                  <a:srgbClr val="0B3CA9"/>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3700">
                <a:solidFill>
                  <a:srgbClr val="CC9900"/>
                </a:solidFill>
                <a:latin typeface="Calibri" pitchFamily="34" charset="0"/>
              </a:defRPr>
            </a:lvl2pPr>
            <a:lvl3pPr algn="l" rtl="0" fontAlgn="base">
              <a:spcBef>
                <a:spcPct val="0"/>
              </a:spcBef>
              <a:spcAft>
                <a:spcPct val="0"/>
              </a:spcAft>
              <a:defRPr sz="3700">
                <a:solidFill>
                  <a:srgbClr val="CC9900"/>
                </a:solidFill>
                <a:latin typeface="Calibri" pitchFamily="34" charset="0"/>
              </a:defRPr>
            </a:lvl3pPr>
            <a:lvl4pPr algn="l" rtl="0" fontAlgn="base">
              <a:spcBef>
                <a:spcPct val="0"/>
              </a:spcBef>
              <a:spcAft>
                <a:spcPct val="0"/>
              </a:spcAft>
              <a:defRPr sz="3700">
                <a:solidFill>
                  <a:srgbClr val="CC9900"/>
                </a:solidFill>
                <a:latin typeface="Calibri" pitchFamily="34" charset="0"/>
              </a:defRPr>
            </a:lvl4pPr>
            <a:lvl5pPr algn="l" rtl="0" fontAlgn="base">
              <a:spcBef>
                <a:spcPct val="0"/>
              </a:spcBef>
              <a:spcAft>
                <a:spcPct val="0"/>
              </a:spcAft>
              <a:defRPr sz="3700">
                <a:solidFill>
                  <a:srgbClr val="CC9900"/>
                </a:solidFill>
                <a:latin typeface="Calibri" pitchFamily="34" charset="0"/>
              </a:defRPr>
            </a:lvl5pPr>
            <a:lvl6pPr marL="457200" algn="l" rtl="0" fontAlgn="base">
              <a:spcBef>
                <a:spcPct val="0"/>
              </a:spcBef>
              <a:spcAft>
                <a:spcPct val="0"/>
              </a:spcAft>
              <a:defRPr sz="3700">
                <a:solidFill>
                  <a:srgbClr val="CC9900"/>
                </a:solidFill>
                <a:latin typeface="Calibri" pitchFamily="34" charset="0"/>
              </a:defRPr>
            </a:lvl6pPr>
            <a:lvl7pPr marL="914400" algn="l" rtl="0" fontAlgn="base">
              <a:spcBef>
                <a:spcPct val="0"/>
              </a:spcBef>
              <a:spcAft>
                <a:spcPct val="0"/>
              </a:spcAft>
              <a:defRPr sz="3700">
                <a:solidFill>
                  <a:srgbClr val="CC9900"/>
                </a:solidFill>
                <a:latin typeface="Calibri" pitchFamily="34" charset="0"/>
              </a:defRPr>
            </a:lvl7pPr>
            <a:lvl8pPr marL="1371600" algn="l" rtl="0" fontAlgn="base">
              <a:spcBef>
                <a:spcPct val="0"/>
              </a:spcBef>
              <a:spcAft>
                <a:spcPct val="0"/>
              </a:spcAft>
              <a:defRPr sz="3700">
                <a:solidFill>
                  <a:srgbClr val="CC9900"/>
                </a:solidFill>
                <a:latin typeface="Calibri" pitchFamily="34" charset="0"/>
              </a:defRPr>
            </a:lvl8pPr>
            <a:lvl9pPr marL="1828800" algn="l" rtl="0" fontAlgn="base">
              <a:spcBef>
                <a:spcPct val="0"/>
              </a:spcBef>
              <a:spcAft>
                <a:spcPct val="0"/>
              </a:spcAft>
              <a:defRPr sz="3700">
                <a:solidFill>
                  <a:srgbClr val="CC9900"/>
                </a:solidFill>
                <a:latin typeface="Calibri" pitchFamily="34" charset="0"/>
              </a:defRPr>
            </a:lvl9pPr>
          </a:lstStyle>
          <a:p>
            <a:r>
              <a:rPr lang="en-US" sz="5400" b="0" cap="none" dirty="0">
                <a:solidFill>
                  <a:srgbClr val="A41D36"/>
                </a:solidFill>
                <a:effectLst/>
                <a:latin typeface="Arial" pitchFamily="34" charset="0"/>
                <a:cs typeface="Arial" pitchFamily="34" charset="0"/>
              </a:rPr>
              <a:t>What is the Port of Houston?</a:t>
            </a:r>
          </a:p>
        </p:txBody>
      </p:sp>
      <p:sp>
        <p:nvSpPr>
          <p:cNvPr id="3" name="Content Placeholder 2">
            <a:extLst>
              <a:ext uri="{FF2B5EF4-FFF2-40B4-BE49-F238E27FC236}">
                <a16:creationId xmlns:a16="http://schemas.microsoft.com/office/drawing/2014/main" id="{2DB0FACC-C555-47C3-911A-1F1600FFA502}"/>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806406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162" t="13624" r="3381" b="5740"/>
          <a:stretch/>
        </p:blipFill>
        <p:spPr>
          <a:xfrm>
            <a:off x="2845249" y="224136"/>
            <a:ext cx="9374404" cy="6656288"/>
          </a:xfrm>
          <a:prstGeom prst="rect">
            <a:avLst/>
          </a:prstGeom>
        </p:spPr>
      </p:pic>
      <p:sp>
        <p:nvSpPr>
          <p:cNvPr id="3" name="Title 1"/>
          <p:cNvSpPr txBox="1">
            <a:spLocks/>
          </p:cNvSpPr>
          <p:nvPr/>
        </p:nvSpPr>
        <p:spPr>
          <a:xfrm>
            <a:off x="216965" y="581944"/>
            <a:ext cx="2504464" cy="2551721"/>
          </a:xfrm>
          <a:prstGeom prst="rect">
            <a:avLst/>
          </a:prstGeom>
          <a:solidFill>
            <a:schemeClr val="bg1"/>
          </a:solidFill>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dirty="0">
                <a:solidFill>
                  <a:srgbClr val="A41D36"/>
                </a:solidFill>
                <a:latin typeface="Arial" pitchFamily="34" charset="0"/>
                <a:cs typeface="Arial" pitchFamily="34" charset="0"/>
              </a:rPr>
              <a:t>Houston Ship Channel</a:t>
            </a:r>
          </a:p>
        </p:txBody>
      </p:sp>
      <p:sp>
        <p:nvSpPr>
          <p:cNvPr id="5" name="Title 1"/>
          <p:cNvSpPr txBox="1">
            <a:spLocks/>
          </p:cNvSpPr>
          <p:nvPr/>
        </p:nvSpPr>
        <p:spPr>
          <a:xfrm>
            <a:off x="73470" y="3015342"/>
            <a:ext cx="2647959" cy="3015343"/>
          </a:xfrm>
          <a:prstGeom prst="rect">
            <a:avLst/>
          </a:prstGeom>
          <a:solidFill>
            <a:schemeClr val="bg1"/>
          </a:solidFill>
          <a:effectLst>
            <a:outerShdw sx="1000" sy="1000" algn="ctr" rotWithShape="0">
              <a:srgbClr val="000000"/>
            </a:outerShdw>
          </a:effectLst>
        </p:spPr>
        <p:txBody>
          <a:bodyPr/>
          <a:lstStyle>
            <a:lvl1pPr algn="ctr" rtl="0" fontAlgn="base">
              <a:spcBef>
                <a:spcPct val="0"/>
              </a:spcBef>
              <a:spcAft>
                <a:spcPct val="0"/>
              </a:spcAft>
              <a:defRPr sz="3500" b="1" kern="1200" cap="all" baseline="0">
                <a:solidFill>
                  <a:srgbClr val="0B3CA9"/>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3700">
                <a:solidFill>
                  <a:srgbClr val="CC9900"/>
                </a:solidFill>
                <a:latin typeface="Calibri" pitchFamily="34" charset="0"/>
              </a:defRPr>
            </a:lvl2pPr>
            <a:lvl3pPr algn="l" rtl="0" fontAlgn="base">
              <a:spcBef>
                <a:spcPct val="0"/>
              </a:spcBef>
              <a:spcAft>
                <a:spcPct val="0"/>
              </a:spcAft>
              <a:defRPr sz="3700">
                <a:solidFill>
                  <a:srgbClr val="CC9900"/>
                </a:solidFill>
                <a:latin typeface="Calibri" pitchFamily="34" charset="0"/>
              </a:defRPr>
            </a:lvl3pPr>
            <a:lvl4pPr algn="l" rtl="0" fontAlgn="base">
              <a:spcBef>
                <a:spcPct val="0"/>
              </a:spcBef>
              <a:spcAft>
                <a:spcPct val="0"/>
              </a:spcAft>
              <a:defRPr sz="3700">
                <a:solidFill>
                  <a:srgbClr val="CC9900"/>
                </a:solidFill>
                <a:latin typeface="Calibri" pitchFamily="34" charset="0"/>
              </a:defRPr>
            </a:lvl4pPr>
            <a:lvl5pPr algn="l" rtl="0" fontAlgn="base">
              <a:spcBef>
                <a:spcPct val="0"/>
              </a:spcBef>
              <a:spcAft>
                <a:spcPct val="0"/>
              </a:spcAft>
              <a:defRPr sz="3700">
                <a:solidFill>
                  <a:srgbClr val="CC9900"/>
                </a:solidFill>
                <a:latin typeface="Calibri" pitchFamily="34" charset="0"/>
              </a:defRPr>
            </a:lvl5pPr>
            <a:lvl6pPr marL="457200" algn="l" rtl="0" fontAlgn="base">
              <a:spcBef>
                <a:spcPct val="0"/>
              </a:spcBef>
              <a:spcAft>
                <a:spcPct val="0"/>
              </a:spcAft>
              <a:defRPr sz="3700">
                <a:solidFill>
                  <a:srgbClr val="CC9900"/>
                </a:solidFill>
                <a:latin typeface="Calibri" pitchFamily="34" charset="0"/>
              </a:defRPr>
            </a:lvl6pPr>
            <a:lvl7pPr marL="914400" algn="l" rtl="0" fontAlgn="base">
              <a:spcBef>
                <a:spcPct val="0"/>
              </a:spcBef>
              <a:spcAft>
                <a:spcPct val="0"/>
              </a:spcAft>
              <a:defRPr sz="3700">
                <a:solidFill>
                  <a:srgbClr val="CC9900"/>
                </a:solidFill>
                <a:latin typeface="Calibri" pitchFamily="34" charset="0"/>
              </a:defRPr>
            </a:lvl7pPr>
            <a:lvl8pPr marL="1371600" algn="l" rtl="0" fontAlgn="base">
              <a:spcBef>
                <a:spcPct val="0"/>
              </a:spcBef>
              <a:spcAft>
                <a:spcPct val="0"/>
              </a:spcAft>
              <a:defRPr sz="3700">
                <a:solidFill>
                  <a:srgbClr val="CC9900"/>
                </a:solidFill>
                <a:latin typeface="Calibri" pitchFamily="34" charset="0"/>
              </a:defRPr>
            </a:lvl8pPr>
            <a:lvl9pPr marL="1828800" algn="l" rtl="0" fontAlgn="base">
              <a:spcBef>
                <a:spcPct val="0"/>
              </a:spcBef>
              <a:spcAft>
                <a:spcPct val="0"/>
              </a:spcAft>
              <a:defRPr sz="3700">
                <a:solidFill>
                  <a:srgbClr val="CC9900"/>
                </a:solidFill>
                <a:latin typeface="Calibri" pitchFamily="34" charset="0"/>
              </a:defRPr>
            </a:lvl9pPr>
          </a:lstStyle>
          <a:p>
            <a:pPr algn="l"/>
            <a:r>
              <a:rPr lang="en-US" sz="11500" b="0" cap="none" dirty="0">
                <a:solidFill>
                  <a:schemeClr val="tx1"/>
                </a:solidFill>
                <a:effectLst/>
                <a:latin typeface="Arial" pitchFamily="34" charset="0"/>
                <a:cs typeface="Arial" pitchFamily="34" charset="0"/>
              </a:rPr>
              <a:t>52</a:t>
            </a:r>
            <a:endParaRPr lang="en-US" sz="11500" b="0" cap="none" dirty="0">
              <a:solidFill>
                <a:schemeClr val="tx1"/>
              </a:solidFill>
              <a:effectLst>
                <a:outerShdw sx="1000" sy="1000" algn="tl">
                  <a:srgbClr val="000000"/>
                </a:outerShdw>
              </a:effectLst>
              <a:latin typeface="Arial" pitchFamily="34" charset="0"/>
              <a:cs typeface="Arial" pitchFamily="34" charset="0"/>
            </a:endParaRPr>
          </a:p>
          <a:p>
            <a:pPr algn="l"/>
            <a:r>
              <a:rPr lang="en-US" sz="8000" b="0" cap="none" dirty="0">
                <a:solidFill>
                  <a:schemeClr val="tx1"/>
                </a:solidFill>
                <a:effectLst/>
                <a:latin typeface="Arial" pitchFamily="34" charset="0"/>
                <a:cs typeface="Arial" pitchFamily="34" charset="0"/>
              </a:rPr>
              <a:t>mi</a:t>
            </a:r>
            <a:endParaRPr lang="en-US" sz="6600" b="0" cap="none" dirty="0">
              <a:solidFill>
                <a:schemeClr val="tx1"/>
              </a:solidFill>
              <a:effectLst/>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4ACEEDD4-7761-4B7F-9A0B-3E4E6F713CA0}"/>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400332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040" t="3222" r="1639" b="2569"/>
          <a:stretch/>
        </p:blipFill>
        <p:spPr>
          <a:xfrm>
            <a:off x="2586821" y="228601"/>
            <a:ext cx="9605179" cy="6629400"/>
          </a:xfrm>
          <a:prstGeom prst="rect">
            <a:avLst/>
          </a:prstGeom>
        </p:spPr>
      </p:pic>
      <p:sp>
        <p:nvSpPr>
          <p:cNvPr id="5" name="Rectangle 4"/>
          <p:cNvSpPr/>
          <p:nvPr/>
        </p:nvSpPr>
        <p:spPr>
          <a:xfrm>
            <a:off x="2586821" y="6283888"/>
            <a:ext cx="764088" cy="57411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0126" y="228601"/>
            <a:ext cx="831874" cy="816591"/>
          </a:xfrm>
          <a:prstGeom prst="rect">
            <a:avLst/>
          </a:prstGeom>
          <a:solidFill>
            <a:schemeClr val="bg1"/>
          </a:solidFill>
        </p:spPr>
      </p:pic>
      <p:sp>
        <p:nvSpPr>
          <p:cNvPr id="7" name="Title 1">
            <a:extLst>
              <a:ext uri="{FF2B5EF4-FFF2-40B4-BE49-F238E27FC236}">
                <a16:creationId xmlns:a16="http://schemas.microsoft.com/office/drawing/2014/main" id="{DA0BF841-7CA5-4CB5-A90B-7B04A16E2877}"/>
              </a:ext>
            </a:extLst>
          </p:cNvPr>
          <p:cNvSpPr txBox="1">
            <a:spLocks/>
          </p:cNvSpPr>
          <p:nvPr/>
        </p:nvSpPr>
        <p:spPr>
          <a:xfrm>
            <a:off x="124200" y="636896"/>
            <a:ext cx="2369856" cy="2551721"/>
          </a:xfrm>
          <a:prstGeom prst="rect">
            <a:avLst/>
          </a:prstGeom>
          <a:solidFill>
            <a:schemeClr val="bg1"/>
          </a:solidFill>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dirty="0">
                <a:solidFill>
                  <a:srgbClr val="A41D36"/>
                </a:solidFill>
                <a:latin typeface="Arial" pitchFamily="34" charset="0"/>
                <a:cs typeface="Arial" pitchFamily="34" charset="0"/>
              </a:rPr>
              <a:t>Houston Ship Channel</a:t>
            </a:r>
          </a:p>
        </p:txBody>
      </p:sp>
      <p:sp>
        <p:nvSpPr>
          <p:cNvPr id="8" name="Content Placeholder 2">
            <a:extLst>
              <a:ext uri="{FF2B5EF4-FFF2-40B4-BE49-F238E27FC236}">
                <a16:creationId xmlns:a16="http://schemas.microsoft.com/office/drawing/2014/main" id="{7328EAD6-5F5F-410C-9D8B-195CDCB85F6E}"/>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819133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2C1C58-75C5-47B1-8D9B-281A27EA509D}"/>
              </a:ext>
            </a:extLst>
          </p:cNvPr>
          <p:cNvSpPr>
            <a:spLocks noGrp="1"/>
          </p:cNvSpPr>
          <p:nvPr>
            <p:ph type="title"/>
          </p:nvPr>
        </p:nvSpPr>
        <p:spPr>
          <a:xfrm>
            <a:off x="338841" y="649230"/>
            <a:ext cx="11434059" cy="1003982"/>
          </a:xfrm>
          <a:noFill/>
        </p:spPr>
        <p:txBody>
          <a:bodyPr/>
          <a:lstStyle/>
          <a:p>
            <a:r>
              <a:rPr lang="en-US" sz="2800" dirty="0"/>
              <a:t>Greater Port of Houston Rankings</a:t>
            </a:r>
          </a:p>
        </p:txBody>
      </p:sp>
      <p:pic>
        <p:nvPicPr>
          <p:cNvPr id="7" name="Picture 6">
            <a:extLst>
              <a:ext uri="{FF2B5EF4-FFF2-40B4-BE49-F238E27FC236}">
                <a16:creationId xmlns:a16="http://schemas.microsoft.com/office/drawing/2014/main" id="{495B6FD7-2926-48F4-8D35-70BD1286164B}"/>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32485" y="1687078"/>
            <a:ext cx="1281966" cy="1176313"/>
          </a:xfrm>
          <a:prstGeom prst="rect">
            <a:avLst/>
          </a:prstGeom>
        </p:spPr>
      </p:pic>
      <p:pic>
        <p:nvPicPr>
          <p:cNvPr id="8" name="Picture 7">
            <a:extLst>
              <a:ext uri="{FF2B5EF4-FFF2-40B4-BE49-F238E27FC236}">
                <a16:creationId xmlns:a16="http://schemas.microsoft.com/office/drawing/2014/main" id="{C7E1234A-0E2E-43BF-BC48-61453ECDA447}"/>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48987" y="1474489"/>
            <a:ext cx="1513649" cy="1388902"/>
          </a:xfrm>
          <a:prstGeom prst="rect">
            <a:avLst/>
          </a:prstGeom>
        </p:spPr>
      </p:pic>
      <p:pic>
        <p:nvPicPr>
          <p:cNvPr id="9" name="Picture 8">
            <a:extLst>
              <a:ext uri="{FF2B5EF4-FFF2-40B4-BE49-F238E27FC236}">
                <a16:creationId xmlns:a16="http://schemas.microsoft.com/office/drawing/2014/main" id="{C4B3EB6C-B119-4CB0-A33F-56A9191AC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4087" y="1427258"/>
            <a:ext cx="1845076" cy="1693014"/>
          </a:xfrm>
          <a:prstGeom prst="rect">
            <a:avLst/>
          </a:prstGeom>
        </p:spPr>
      </p:pic>
      <p:sp>
        <p:nvSpPr>
          <p:cNvPr id="10" name="Rectangle 9">
            <a:extLst>
              <a:ext uri="{FF2B5EF4-FFF2-40B4-BE49-F238E27FC236}">
                <a16:creationId xmlns:a16="http://schemas.microsoft.com/office/drawing/2014/main" id="{0083893F-55BD-4856-A34A-9BA6A6D5612D}"/>
              </a:ext>
            </a:extLst>
          </p:cNvPr>
          <p:cNvSpPr/>
          <p:nvPr/>
        </p:nvSpPr>
        <p:spPr>
          <a:xfrm>
            <a:off x="1637731" y="4242291"/>
            <a:ext cx="1679528" cy="163121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U.S. Port by Foreign Waterborne Tonnage – 169.9M Tons</a:t>
            </a:r>
          </a:p>
        </p:txBody>
      </p:sp>
      <p:sp>
        <p:nvSpPr>
          <p:cNvPr id="11" name="Rectangle 10">
            <a:extLst>
              <a:ext uri="{FF2B5EF4-FFF2-40B4-BE49-F238E27FC236}">
                <a16:creationId xmlns:a16="http://schemas.microsoft.com/office/drawing/2014/main" id="{2706EC6A-5504-452D-A79F-998ED6EC5591}"/>
              </a:ext>
            </a:extLst>
          </p:cNvPr>
          <p:cNvSpPr/>
          <p:nvPr/>
        </p:nvSpPr>
        <p:spPr>
          <a:xfrm>
            <a:off x="3641299" y="4243487"/>
            <a:ext cx="2105044" cy="1015663"/>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in Petroleum, Steel and Project Cargo</a:t>
            </a:r>
          </a:p>
        </p:txBody>
      </p:sp>
      <p:sp>
        <p:nvSpPr>
          <p:cNvPr id="12" name="Rectangle 11">
            <a:extLst>
              <a:ext uri="{FF2B5EF4-FFF2-40B4-BE49-F238E27FC236}">
                <a16:creationId xmlns:a16="http://schemas.microsoft.com/office/drawing/2014/main" id="{3F653332-A266-4F5C-9FC4-35025D51FED1}"/>
              </a:ext>
            </a:extLst>
          </p:cNvPr>
          <p:cNvSpPr/>
          <p:nvPr/>
        </p:nvSpPr>
        <p:spPr>
          <a:xfrm>
            <a:off x="5834851" y="4221888"/>
            <a:ext cx="1920070" cy="1015663"/>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US Container Port by Total loaded TEUs</a:t>
            </a:r>
          </a:p>
        </p:txBody>
      </p:sp>
      <p:sp>
        <p:nvSpPr>
          <p:cNvPr id="13" name="Rectangle 12">
            <a:extLst>
              <a:ext uri="{FF2B5EF4-FFF2-40B4-BE49-F238E27FC236}">
                <a16:creationId xmlns:a16="http://schemas.microsoft.com/office/drawing/2014/main" id="{9C3A131A-59D1-4FC1-B0B3-F32B53BB777E}"/>
              </a:ext>
            </a:extLst>
          </p:cNvPr>
          <p:cNvSpPr/>
          <p:nvPr/>
        </p:nvSpPr>
        <p:spPr>
          <a:xfrm>
            <a:off x="8215359" y="4243487"/>
            <a:ext cx="1683152" cy="1015663"/>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Port in the World by Tonnage</a:t>
            </a:r>
          </a:p>
        </p:txBody>
      </p:sp>
      <p:sp>
        <p:nvSpPr>
          <p:cNvPr id="14" name="TextBox 13">
            <a:extLst>
              <a:ext uri="{FF2B5EF4-FFF2-40B4-BE49-F238E27FC236}">
                <a16:creationId xmlns:a16="http://schemas.microsoft.com/office/drawing/2014/main" id="{E99BDA04-BBE4-4BB5-92DF-AAD402BDA41B}"/>
              </a:ext>
            </a:extLst>
          </p:cNvPr>
          <p:cNvSpPr txBox="1"/>
          <p:nvPr/>
        </p:nvSpPr>
        <p:spPr>
          <a:xfrm>
            <a:off x="1780731" y="3022347"/>
            <a:ext cx="1243597" cy="1200329"/>
          </a:xfrm>
          <a:prstGeom prst="rect">
            <a:avLst/>
          </a:prstGeom>
          <a:noFill/>
        </p:spPr>
        <p:txBody>
          <a:bodyPr wrap="square" rtlCol="0">
            <a:spAutoFit/>
          </a:bodyPr>
          <a:lstStyle/>
          <a:p>
            <a:pPr algn="ctr"/>
            <a:r>
              <a:rPr lang="en-US" sz="3600" dirty="0">
                <a:solidFill>
                  <a:srgbClr val="A51C36"/>
                </a:solidFill>
                <a:latin typeface="Arial" panose="020B0604020202020204" pitchFamily="34" charset="0"/>
                <a:cs typeface="Arial" panose="020B0604020202020204" pitchFamily="34" charset="0"/>
              </a:rPr>
              <a:t>#</a:t>
            </a:r>
            <a:r>
              <a:rPr lang="en-US" sz="7200" dirty="0">
                <a:solidFill>
                  <a:srgbClr val="A51C36"/>
                </a:solidFill>
                <a:latin typeface="Arial Black" panose="020B0A04020102020204" pitchFamily="34" charset="0"/>
              </a:rPr>
              <a:t>1</a:t>
            </a:r>
            <a:endParaRPr lang="en-US" sz="4800" dirty="0">
              <a:solidFill>
                <a:srgbClr val="A51C36"/>
              </a:solidFill>
              <a:latin typeface="Arial Black" panose="020B0A04020102020204" pitchFamily="34" charset="0"/>
            </a:endParaRPr>
          </a:p>
        </p:txBody>
      </p:sp>
      <p:sp>
        <p:nvSpPr>
          <p:cNvPr id="15" name="TextBox 14">
            <a:extLst>
              <a:ext uri="{FF2B5EF4-FFF2-40B4-BE49-F238E27FC236}">
                <a16:creationId xmlns:a16="http://schemas.microsoft.com/office/drawing/2014/main" id="{66790F22-6131-4A22-8758-FC0FA5AE7C25}"/>
              </a:ext>
            </a:extLst>
          </p:cNvPr>
          <p:cNvSpPr txBox="1"/>
          <p:nvPr/>
        </p:nvSpPr>
        <p:spPr>
          <a:xfrm>
            <a:off x="3824216" y="3028711"/>
            <a:ext cx="1530324" cy="1200329"/>
          </a:xfrm>
          <a:prstGeom prst="rect">
            <a:avLst/>
          </a:prstGeom>
          <a:noFill/>
        </p:spPr>
        <p:txBody>
          <a:bodyPr wrap="square" rtlCol="0">
            <a:spAutoFit/>
          </a:bodyPr>
          <a:lstStyle/>
          <a:p>
            <a:pPr algn="ctr"/>
            <a:r>
              <a:rPr lang="en-US" sz="4000" dirty="0">
                <a:solidFill>
                  <a:srgbClr val="A51C36"/>
                </a:solidFill>
                <a:latin typeface="Arial" panose="020B0604020202020204" pitchFamily="34" charset="0"/>
                <a:cs typeface="Arial" panose="020B0604020202020204" pitchFamily="34" charset="0"/>
              </a:rPr>
              <a:t>#</a:t>
            </a:r>
            <a:r>
              <a:rPr lang="en-US" sz="7200" dirty="0">
                <a:solidFill>
                  <a:srgbClr val="A51C36"/>
                </a:solidFill>
                <a:latin typeface="Arial Black" panose="020B0A04020102020204" pitchFamily="34" charset="0"/>
              </a:rPr>
              <a:t>1</a:t>
            </a:r>
            <a:endParaRPr lang="en-US" sz="4400" dirty="0">
              <a:solidFill>
                <a:srgbClr val="A51C36"/>
              </a:solidFill>
              <a:latin typeface="Arial Black" panose="020B0A04020102020204" pitchFamily="34" charset="0"/>
            </a:endParaRPr>
          </a:p>
        </p:txBody>
      </p:sp>
      <p:sp>
        <p:nvSpPr>
          <p:cNvPr id="16" name="TextBox 15">
            <a:extLst>
              <a:ext uri="{FF2B5EF4-FFF2-40B4-BE49-F238E27FC236}">
                <a16:creationId xmlns:a16="http://schemas.microsoft.com/office/drawing/2014/main" id="{4F9B4977-DD4B-42D6-9752-2BE3CB572D2A}"/>
              </a:ext>
            </a:extLst>
          </p:cNvPr>
          <p:cNvSpPr txBox="1"/>
          <p:nvPr/>
        </p:nvSpPr>
        <p:spPr>
          <a:xfrm>
            <a:off x="5852707" y="3028710"/>
            <a:ext cx="1636962" cy="1200329"/>
          </a:xfrm>
          <a:prstGeom prst="rect">
            <a:avLst/>
          </a:prstGeom>
          <a:noFill/>
        </p:spPr>
        <p:txBody>
          <a:bodyPr wrap="square" rtlCol="0">
            <a:spAutoFit/>
          </a:bodyPr>
          <a:lstStyle/>
          <a:p>
            <a:pPr algn="ctr"/>
            <a:r>
              <a:rPr lang="en-US" sz="4000" dirty="0">
                <a:solidFill>
                  <a:srgbClr val="A51C36"/>
                </a:solidFill>
                <a:latin typeface="Arial" panose="020B0604020202020204" pitchFamily="34" charset="0"/>
                <a:cs typeface="Arial" panose="020B0604020202020204" pitchFamily="34" charset="0"/>
              </a:rPr>
              <a:t>#</a:t>
            </a:r>
            <a:r>
              <a:rPr lang="en-US" sz="7200" dirty="0">
                <a:solidFill>
                  <a:srgbClr val="A51C36"/>
                </a:solidFill>
                <a:latin typeface="Arial Black" panose="020B0A04020102020204" pitchFamily="34" charset="0"/>
              </a:rPr>
              <a:t>6</a:t>
            </a:r>
            <a:endParaRPr lang="en-US" sz="4800" dirty="0">
              <a:solidFill>
                <a:srgbClr val="A51C36"/>
              </a:solidFill>
              <a:latin typeface="Arial Black" panose="020B0A04020102020204" pitchFamily="34" charset="0"/>
            </a:endParaRPr>
          </a:p>
        </p:txBody>
      </p:sp>
      <p:sp>
        <p:nvSpPr>
          <p:cNvPr id="17" name="TextBox 16">
            <a:extLst>
              <a:ext uri="{FF2B5EF4-FFF2-40B4-BE49-F238E27FC236}">
                <a16:creationId xmlns:a16="http://schemas.microsoft.com/office/drawing/2014/main" id="{C13C9AE9-69DF-489E-B94F-047384C5735C}"/>
              </a:ext>
            </a:extLst>
          </p:cNvPr>
          <p:cNvSpPr txBox="1"/>
          <p:nvPr/>
        </p:nvSpPr>
        <p:spPr>
          <a:xfrm>
            <a:off x="7853154" y="3025195"/>
            <a:ext cx="2026555" cy="1200329"/>
          </a:xfrm>
          <a:prstGeom prst="rect">
            <a:avLst/>
          </a:prstGeom>
          <a:noFill/>
        </p:spPr>
        <p:txBody>
          <a:bodyPr wrap="square" rtlCol="0">
            <a:spAutoFit/>
          </a:bodyPr>
          <a:lstStyle/>
          <a:p>
            <a:pPr algn="ctr"/>
            <a:r>
              <a:rPr lang="en-US" sz="4000" dirty="0">
                <a:solidFill>
                  <a:srgbClr val="A51C36"/>
                </a:solidFill>
                <a:latin typeface="Arial" panose="020B0604020202020204" pitchFamily="34" charset="0"/>
                <a:cs typeface="Arial" panose="020B0604020202020204" pitchFamily="34" charset="0"/>
              </a:rPr>
              <a:t>#</a:t>
            </a:r>
            <a:r>
              <a:rPr lang="en-US" sz="7200" dirty="0">
                <a:solidFill>
                  <a:srgbClr val="A51C36"/>
                </a:solidFill>
                <a:latin typeface="Arial Black" panose="020B0A04020102020204" pitchFamily="34" charset="0"/>
              </a:rPr>
              <a:t>15</a:t>
            </a:r>
            <a:endParaRPr lang="en-US" sz="4400" dirty="0">
              <a:solidFill>
                <a:srgbClr val="A51C36"/>
              </a:solidFill>
              <a:latin typeface="Arial Black" panose="020B0A04020102020204" pitchFamily="34" charset="0"/>
            </a:endParaRPr>
          </a:p>
        </p:txBody>
      </p:sp>
      <p:pic>
        <p:nvPicPr>
          <p:cNvPr id="18" name="Picture 17">
            <a:extLst>
              <a:ext uri="{FF2B5EF4-FFF2-40B4-BE49-F238E27FC236}">
                <a16:creationId xmlns:a16="http://schemas.microsoft.com/office/drawing/2014/main" id="{FDE35B44-92B7-4877-A8DC-74F3B9F79BA9}"/>
              </a:ext>
            </a:extLst>
          </p:cNvPr>
          <p:cNvPicPr>
            <a:picLocks noChangeAspect="1"/>
          </p:cNvPicPr>
          <p:nvPr/>
        </p:nvPicPr>
        <p:blipFill rotWithShape="1">
          <a:blip r:embed="rId6">
            <a:extLst>
              <a:ext uri="{28A0092B-C50C-407E-A947-70E740481C1C}">
                <a14:useLocalDpi xmlns:a14="http://schemas.microsoft.com/office/drawing/2010/main" val="0"/>
              </a:ext>
            </a:extLst>
          </a:blip>
          <a:srcRect l="15253" t="8600" r="12972" b="18180"/>
          <a:stretch/>
        </p:blipFill>
        <p:spPr>
          <a:xfrm>
            <a:off x="5820164" y="1228300"/>
            <a:ext cx="1856036" cy="1737360"/>
          </a:xfrm>
          <a:prstGeom prst="rect">
            <a:avLst/>
          </a:prstGeom>
        </p:spPr>
      </p:pic>
      <p:sp>
        <p:nvSpPr>
          <p:cNvPr id="19" name="Content Placeholder 2">
            <a:extLst>
              <a:ext uri="{FF2B5EF4-FFF2-40B4-BE49-F238E27FC236}">
                <a16:creationId xmlns:a16="http://schemas.microsoft.com/office/drawing/2014/main" id="{A69FC22D-5655-47DC-B26B-F91107A1B65D}"/>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54707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line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0792" y="922225"/>
            <a:ext cx="1714753" cy="10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upload.wikimedia.org/wikipedia/commons/thumb/9/93/CGMark_W.svg/550px-CGMark_W.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919" y="1837854"/>
            <a:ext cx="1803914" cy="10987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partment of Homeland Security Logo">
            <a:hlinkClick r:id="rId5" tooltip="Return to the Department of Homeland Security Logo home pag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4344" y="1790592"/>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txgulf.org/images/logo2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2498" y="3489411"/>
            <a:ext cx="1280158" cy="12801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SDA 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9665" y="4769571"/>
            <a:ext cx="1339092" cy="94852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hscsd.net/clients/4739/49413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5766" y="3653035"/>
            <a:ext cx="1506071" cy="128016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925879" y="6165502"/>
            <a:ext cx="2506664" cy="877163"/>
          </a:xfrm>
          <a:prstGeom prst="rect">
            <a:avLst/>
          </a:prstGeom>
          <a:noFill/>
        </p:spPr>
        <p:txBody>
          <a:bodyPr wrap="square" rtlCol="0">
            <a:spAutoFit/>
          </a:bodyPr>
          <a:lstStyle/>
          <a:p>
            <a:pPr>
              <a:spcAft>
                <a:spcPts val="600"/>
              </a:spcAft>
            </a:pPr>
            <a:r>
              <a:rPr lang="en-US" sz="2400" i="1" dirty="0">
                <a:solidFill>
                  <a:schemeClr val="bg1">
                    <a:lumMod val="50000"/>
                  </a:schemeClr>
                </a:solidFill>
              </a:rPr>
              <a:t>&amp; Many Others</a:t>
            </a:r>
          </a:p>
          <a:p>
            <a:pPr marL="285750" indent="-285750">
              <a:buFont typeface="Arial" pitchFamily="34" charset="0"/>
              <a:buChar char="•"/>
            </a:pPr>
            <a:endParaRPr lang="en-US" sz="2200" i="1" dirty="0">
              <a:solidFill>
                <a:srgbClr val="595959"/>
              </a:solidFill>
            </a:endParaRPr>
          </a:p>
        </p:txBody>
      </p:sp>
      <p:pic>
        <p:nvPicPr>
          <p:cNvPr id="11" name="Picture 10">
            <a:extLst>
              <a:ext uri="{FF2B5EF4-FFF2-40B4-BE49-F238E27FC236}">
                <a16:creationId xmlns:a16="http://schemas.microsoft.com/office/drawing/2014/main" id="{ED61F44C-B628-4AC2-85D5-61EFDF8274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4175" y="2387228"/>
            <a:ext cx="1830073" cy="1796452"/>
          </a:xfrm>
          <a:prstGeom prst="rect">
            <a:avLst/>
          </a:prstGeom>
        </p:spPr>
      </p:pic>
      <p:sp>
        <p:nvSpPr>
          <p:cNvPr id="12" name="Content Placeholder 2">
            <a:extLst>
              <a:ext uri="{FF2B5EF4-FFF2-40B4-BE49-F238E27FC236}">
                <a16:creationId xmlns:a16="http://schemas.microsoft.com/office/drawing/2014/main" id="{2B3364F9-3C80-44F9-9C90-7B9CBA3B6F4D}"/>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66947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6392334" y="6566929"/>
            <a:ext cx="4031826"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PORT HOUSTON: THE INTERNATIONAL PORT OF TEXAS</a:t>
            </a:r>
          </a:p>
        </p:txBody>
      </p:sp>
      <p:grpSp>
        <p:nvGrpSpPr>
          <p:cNvPr id="7" name="Group 6"/>
          <p:cNvGrpSpPr/>
          <p:nvPr/>
        </p:nvGrpSpPr>
        <p:grpSpPr>
          <a:xfrm>
            <a:off x="8317361" y="1551658"/>
            <a:ext cx="1828212" cy="2205120"/>
            <a:chOff x="2933665" y="742844"/>
            <a:chExt cx="2226896" cy="2686001"/>
          </a:xfrm>
        </p:grpSpPr>
        <p:pic>
          <p:nvPicPr>
            <p:cNvPr id="8" name="Picture 7" descr="Branch_Theld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6456" y="742844"/>
              <a:ext cx="1602601" cy="2227615"/>
            </a:xfrm>
            <a:prstGeom prst="rect">
              <a:avLst/>
            </a:prstGeom>
          </p:spPr>
        </p:pic>
        <p:sp>
          <p:nvSpPr>
            <p:cNvPr id="9" name="TextBox 8"/>
            <p:cNvSpPr txBox="1"/>
            <p:nvPr/>
          </p:nvSpPr>
          <p:spPr>
            <a:xfrm>
              <a:off x="2933665" y="3091440"/>
              <a:ext cx="2226896" cy="337405"/>
            </a:xfrm>
            <a:prstGeom prst="rect">
              <a:avLst/>
            </a:prstGeom>
            <a:noFill/>
          </p:spPr>
          <p:txBody>
            <a:bodyPr wrap="square" lIns="0" tIns="0" rIns="0" bIns="0" rtlCol="0">
              <a:spAutoFit/>
            </a:bodyPr>
            <a:lstStyle/>
            <a:p>
              <a:pPr algn="ctr"/>
              <a:r>
                <a:rPr lang="en-US" dirty="0" err="1">
                  <a:latin typeface="Arial" panose="020B0604020202020204" pitchFamily="34" charset="0"/>
                  <a:cs typeface="Arial" panose="020B0604020202020204" pitchFamily="34" charset="0"/>
                </a:rPr>
                <a:t>Theldon</a:t>
              </a:r>
              <a:r>
                <a:rPr lang="en-US" dirty="0">
                  <a:latin typeface="Arial" panose="020B0604020202020204" pitchFamily="34" charset="0"/>
                  <a:cs typeface="Arial" panose="020B0604020202020204" pitchFamily="34" charset="0"/>
                </a:rPr>
                <a:t> Branch</a:t>
              </a:r>
            </a:p>
          </p:txBody>
        </p:sp>
      </p:grpSp>
      <p:grpSp>
        <p:nvGrpSpPr>
          <p:cNvPr id="10" name="Group 9"/>
          <p:cNvGrpSpPr/>
          <p:nvPr/>
        </p:nvGrpSpPr>
        <p:grpSpPr>
          <a:xfrm>
            <a:off x="4735550" y="1592966"/>
            <a:ext cx="1703931" cy="2163813"/>
            <a:chOff x="4683362" y="793162"/>
            <a:chExt cx="2098211" cy="2664510"/>
          </a:xfrm>
        </p:grpSpPr>
        <p:pic>
          <p:nvPicPr>
            <p:cNvPr id="11" name="Picture 10" descr="Corgey_De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8475" y="793162"/>
              <a:ext cx="1620126" cy="2251976"/>
            </a:xfrm>
            <a:prstGeom prst="rect">
              <a:avLst/>
            </a:prstGeom>
          </p:spPr>
        </p:pic>
        <p:sp>
          <p:nvSpPr>
            <p:cNvPr id="12" name="TextBox 11"/>
            <p:cNvSpPr txBox="1"/>
            <p:nvPr/>
          </p:nvSpPr>
          <p:spPr>
            <a:xfrm>
              <a:off x="4683362" y="3116577"/>
              <a:ext cx="2098211" cy="341095"/>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Dean </a:t>
              </a:r>
              <a:r>
                <a:rPr lang="en-US" dirty="0" err="1">
                  <a:latin typeface="Arial" panose="020B0604020202020204" pitchFamily="34" charset="0"/>
                  <a:cs typeface="Arial" panose="020B0604020202020204" pitchFamily="34" charset="0"/>
                </a:rPr>
                <a:t>Corgey</a:t>
              </a:r>
              <a:endParaRPr lang="en-US" dirty="0">
                <a:latin typeface="Arial" panose="020B0604020202020204" pitchFamily="34" charset="0"/>
                <a:cs typeface="Arial" panose="020B0604020202020204" pitchFamily="34" charset="0"/>
              </a:endParaRPr>
            </a:p>
          </p:txBody>
        </p:sp>
      </p:grpSp>
      <p:grpSp>
        <p:nvGrpSpPr>
          <p:cNvPr id="13" name="Group 12"/>
          <p:cNvGrpSpPr/>
          <p:nvPr/>
        </p:nvGrpSpPr>
        <p:grpSpPr>
          <a:xfrm>
            <a:off x="4683092" y="4017666"/>
            <a:ext cx="1888796" cy="2416067"/>
            <a:chOff x="6301784" y="793158"/>
            <a:chExt cx="2277387" cy="2913142"/>
          </a:xfrm>
        </p:grpSpPr>
        <p:pic>
          <p:nvPicPr>
            <p:cNvPr id="14" name="Picture 13" descr="DonCarlos_Stephen.jpg"/>
            <p:cNvPicPr>
              <a:picLocks noChangeAspect="1"/>
            </p:cNvPicPr>
            <p:nvPr/>
          </p:nvPicPr>
          <p:blipFill rotWithShape="1">
            <a:blip r:embed="rId5"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301784" y="3038324"/>
              <a:ext cx="2277387" cy="667976"/>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Stephen. </a:t>
              </a:r>
            </a:p>
            <a:p>
              <a:pPr algn="ctr"/>
              <a:r>
                <a:rPr lang="en-US" dirty="0" err="1">
                  <a:latin typeface="Arial" panose="020B0604020202020204" pitchFamily="34" charset="0"/>
                  <a:cs typeface="Arial" panose="020B0604020202020204" pitchFamily="34" charset="0"/>
                </a:rPr>
                <a:t>DonCarlos</a:t>
              </a:r>
              <a:endParaRPr lang="en-US" dirty="0">
                <a:latin typeface="Arial" panose="020B0604020202020204" pitchFamily="34" charset="0"/>
                <a:cs typeface="Arial" panose="020B0604020202020204" pitchFamily="34" charset="0"/>
              </a:endParaRPr>
            </a:p>
          </p:txBody>
        </p:sp>
      </p:grpSp>
      <p:grpSp>
        <p:nvGrpSpPr>
          <p:cNvPr id="16" name="Group 15"/>
          <p:cNvGrpSpPr/>
          <p:nvPr/>
        </p:nvGrpSpPr>
        <p:grpSpPr>
          <a:xfrm>
            <a:off x="6457026" y="1555098"/>
            <a:ext cx="1828212" cy="2201682"/>
            <a:chOff x="1125116" y="3485699"/>
            <a:chExt cx="2201695" cy="2651463"/>
          </a:xfrm>
        </p:grpSpPr>
        <p:pic>
          <p:nvPicPr>
            <p:cNvPr id="17" name="Picture 16" descr="Fitzgerald_Cly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125116" y="5803575"/>
              <a:ext cx="2201695" cy="333587"/>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Clyde Fitzgerald</a:t>
              </a:r>
            </a:p>
          </p:txBody>
        </p:sp>
      </p:grpSp>
      <p:sp>
        <p:nvSpPr>
          <p:cNvPr id="21" name="TextBox 20"/>
          <p:cNvSpPr txBox="1"/>
          <p:nvPr/>
        </p:nvSpPr>
        <p:spPr>
          <a:xfrm>
            <a:off x="8463855" y="5955223"/>
            <a:ext cx="1556772" cy="830997"/>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Wendy Montoya </a:t>
            </a:r>
            <a:r>
              <a:rPr lang="en-US" dirty="0" err="1">
                <a:latin typeface="Arial" panose="020B0604020202020204" pitchFamily="34" charset="0"/>
                <a:cs typeface="Arial" panose="020B0604020202020204" pitchFamily="34" charset="0"/>
              </a:rPr>
              <a:t>Cloonan</a:t>
            </a:r>
            <a:endParaRPr lang="en-US" dirty="0">
              <a:latin typeface="Arial" panose="020B0604020202020204" pitchFamily="34" charset="0"/>
              <a:cs typeface="Arial" panose="020B0604020202020204" pitchFamily="34" charset="0"/>
            </a:endParaRPr>
          </a:p>
        </p:txBody>
      </p:sp>
      <p:grpSp>
        <p:nvGrpSpPr>
          <p:cNvPr id="22" name="Group 21"/>
          <p:cNvGrpSpPr/>
          <p:nvPr/>
        </p:nvGrpSpPr>
        <p:grpSpPr>
          <a:xfrm>
            <a:off x="6802069" y="4050720"/>
            <a:ext cx="1324141" cy="2167560"/>
            <a:chOff x="4957125" y="3485391"/>
            <a:chExt cx="1599590" cy="2618461"/>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1"/>
              <a:ext cx="1599590" cy="2178194"/>
            </a:xfrm>
            <a:prstGeom prst="rect">
              <a:avLst/>
            </a:prstGeom>
          </p:spPr>
        </p:pic>
        <p:sp>
          <p:nvSpPr>
            <p:cNvPr id="24" name="TextBox 23"/>
            <p:cNvSpPr txBox="1"/>
            <p:nvPr/>
          </p:nvSpPr>
          <p:spPr>
            <a:xfrm>
              <a:off x="4957125" y="5769231"/>
              <a:ext cx="1586394" cy="334621"/>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Roy </a:t>
              </a:r>
              <a:r>
                <a:rPr lang="en-US" dirty="0" err="1">
                  <a:latin typeface="Arial" panose="020B0604020202020204" pitchFamily="34" charset="0"/>
                  <a:cs typeface="Arial" panose="020B0604020202020204" pitchFamily="34" charset="0"/>
                </a:rPr>
                <a:t>Mease</a:t>
              </a:r>
              <a:endParaRPr lang="en-US" dirty="0">
                <a:latin typeface="Arial" panose="020B0604020202020204" pitchFamily="34" charset="0"/>
                <a:cs typeface="Arial" panose="020B0604020202020204" pitchFamily="34" charset="0"/>
              </a:endParaRPr>
            </a:p>
          </p:txBody>
        </p:sp>
      </p:grpSp>
      <p:sp>
        <p:nvSpPr>
          <p:cNvPr id="26" name="TextBox 25"/>
          <p:cNvSpPr txBox="1"/>
          <p:nvPr/>
        </p:nvSpPr>
        <p:spPr>
          <a:xfrm>
            <a:off x="1888113" y="5117980"/>
            <a:ext cx="2435658" cy="553998"/>
          </a:xfrm>
          <a:prstGeom prst="rect">
            <a:avLst/>
          </a:prstGeom>
          <a:noFill/>
        </p:spPr>
        <p:txBody>
          <a:bodyPr wrap="square" lIns="0" tIns="0" rIns="0" bIns="0" rtlCol="0">
            <a:spAutoFit/>
          </a:bodyPr>
          <a:lstStyle/>
          <a:p>
            <a:pPr algn="ctr"/>
            <a:r>
              <a:rPr lang="en-US" dirty="0">
                <a:latin typeface="Arial" panose="020B0604020202020204" pitchFamily="34" charset="0"/>
                <a:cs typeface="Arial" panose="020B0604020202020204" pitchFamily="34" charset="0"/>
              </a:rPr>
              <a:t>Ric Campo</a:t>
            </a:r>
          </a:p>
          <a:p>
            <a:pPr algn="ctr"/>
            <a:r>
              <a:rPr lang="en-US" i="1" dirty="0">
                <a:latin typeface="Arial" panose="020B0604020202020204" pitchFamily="34" charset="0"/>
                <a:cs typeface="Arial" panose="020B0604020202020204" pitchFamily="34" charset="0"/>
              </a:rPr>
              <a:t>Chairman</a:t>
            </a:r>
          </a:p>
        </p:txBody>
      </p:sp>
      <p:pic>
        <p:nvPicPr>
          <p:cNvPr id="5" name="Picture 4">
            <a:extLst>
              <a:ext uri="{FF2B5EF4-FFF2-40B4-BE49-F238E27FC236}">
                <a16:creationId xmlns:a16="http://schemas.microsoft.com/office/drawing/2014/main" id="{2ACBC56A-9948-4B3E-90AB-6813A105C1C8}"/>
              </a:ext>
            </a:extLst>
          </p:cNvPr>
          <p:cNvPicPr>
            <a:picLocks noChangeAspect="1"/>
          </p:cNvPicPr>
          <p:nvPr/>
        </p:nvPicPr>
        <p:blipFill>
          <a:blip r:embed="rId8"/>
          <a:stretch>
            <a:fillRect/>
          </a:stretch>
        </p:blipFill>
        <p:spPr>
          <a:xfrm>
            <a:off x="2042893" y="1592966"/>
            <a:ext cx="2180264" cy="3270396"/>
          </a:xfrm>
          <a:prstGeom prst="rect">
            <a:avLst/>
          </a:prstGeom>
        </p:spPr>
      </p:pic>
      <p:pic>
        <p:nvPicPr>
          <p:cNvPr id="19" name="Picture 18" descr="A person wearing a blue shirt&#10;&#10;Description generated with very high confidence">
            <a:extLst>
              <a:ext uri="{FF2B5EF4-FFF2-40B4-BE49-F238E27FC236}">
                <a16:creationId xmlns:a16="http://schemas.microsoft.com/office/drawing/2014/main" id="{4D1B3C28-E3EB-45DC-9DF6-A5DE3EDD9F23}"/>
              </a:ext>
            </a:extLst>
          </p:cNvPr>
          <p:cNvPicPr>
            <a:picLocks noChangeAspect="1"/>
          </p:cNvPicPr>
          <p:nvPr/>
        </p:nvPicPr>
        <p:blipFill>
          <a:blip r:embed="rId9"/>
          <a:stretch>
            <a:fillRect/>
          </a:stretch>
        </p:blipFill>
        <p:spPr>
          <a:xfrm>
            <a:off x="8611508" y="4080553"/>
            <a:ext cx="1270121" cy="1773274"/>
          </a:xfrm>
          <a:prstGeom prst="rect">
            <a:avLst/>
          </a:prstGeom>
        </p:spPr>
      </p:pic>
      <p:sp>
        <p:nvSpPr>
          <p:cNvPr id="25" name="Title 1">
            <a:extLst>
              <a:ext uri="{FF2B5EF4-FFF2-40B4-BE49-F238E27FC236}">
                <a16:creationId xmlns:a16="http://schemas.microsoft.com/office/drawing/2014/main" id="{A5E0F0A5-00BB-4158-815B-5F1EB476BA80}"/>
              </a:ext>
            </a:extLst>
          </p:cNvPr>
          <p:cNvSpPr>
            <a:spLocks noGrp="1"/>
          </p:cNvSpPr>
          <p:nvPr>
            <p:ph type="title"/>
          </p:nvPr>
        </p:nvSpPr>
        <p:spPr>
          <a:xfrm>
            <a:off x="338841" y="500968"/>
            <a:ext cx="11434059" cy="1003982"/>
          </a:xfrm>
          <a:noFill/>
        </p:spPr>
        <p:txBody>
          <a:bodyPr/>
          <a:lstStyle/>
          <a:p>
            <a:r>
              <a:rPr lang="en-US" sz="2800" dirty="0"/>
              <a:t>Port Commissioners of the Port of Houston Authority set port policies and guide executive staff </a:t>
            </a:r>
          </a:p>
        </p:txBody>
      </p:sp>
      <p:sp>
        <p:nvSpPr>
          <p:cNvPr id="29" name="Content Placeholder 2">
            <a:extLst>
              <a:ext uri="{FF2B5EF4-FFF2-40B4-BE49-F238E27FC236}">
                <a16:creationId xmlns:a16="http://schemas.microsoft.com/office/drawing/2014/main" id="{16687322-628B-466D-83C8-B1D15463AED8}"/>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85567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3019427" y="2594150"/>
            <a:ext cx="6959460" cy="834850"/>
          </a:xfrm>
        </p:spPr>
        <p:txBody>
          <a:bodyPr>
            <a:normAutofit/>
          </a:bodyPr>
          <a:lstStyle/>
          <a:p>
            <a:pPr marL="0" indent="0">
              <a:lnSpc>
                <a:spcPct val="120000"/>
              </a:lnSpc>
              <a:buNone/>
            </a:pPr>
            <a:r>
              <a:rPr lang="en-US" sz="4400" dirty="0"/>
              <a:t>Resin Production</a:t>
            </a:r>
          </a:p>
        </p:txBody>
      </p:sp>
      <p:sp>
        <p:nvSpPr>
          <p:cNvPr id="10" name="Content Placeholder 2">
            <a:extLst>
              <a:ext uri="{FF2B5EF4-FFF2-40B4-BE49-F238E27FC236}">
                <a16:creationId xmlns:a16="http://schemas.microsoft.com/office/drawing/2014/main" id="{3541929E-84C5-4051-812D-5C5A20BFE8CD}"/>
              </a:ext>
            </a:extLst>
          </p:cNvPr>
          <p:cNvSpPr txBox="1">
            <a:spLocks/>
          </p:cNvSpPr>
          <p:nvPr/>
        </p:nvSpPr>
        <p:spPr>
          <a:xfrm>
            <a:off x="638809" y="2617378"/>
            <a:ext cx="2314357" cy="84608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400" dirty="0">
                <a:solidFill>
                  <a:srgbClr val="A41D36"/>
                </a:solidFill>
              </a:rPr>
              <a:t>Topic 1</a:t>
            </a:r>
          </a:p>
          <a:p>
            <a:endParaRPr lang="en-US" sz="2400" dirty="0"/>
          </a:p>
        </p:txBody>
      </p:sp>
      <p:cxnSp>
        <p:nvCxnSpPr>
          <p:cNvPr id="5" name="Straight Connector 4">
            <a:extLst>
              <a:ext uri="{FF2B5EF4-FFF2-40B4-BE49-F238E27FC236}">
                <a16:creationId xmlns:a16="http://schemas.microsoft.com/office/drawing/2014/main" id="{F31799E8-BBDB-4E9B-9075-7DFFB2903E4E}"/>
              </a:ext>
            </a:extLst>
          </p:cNvPr>
          <p:cNvCxnSpPr>
            <a:cxnSpLocks/>
          </p:cNvCxnSpPr>
          <p:nvPr/>
        </p:nvCxnSpPr>
        <p:spPr>
          <a:xfrm>
            <a:off x="2859046" y="2594150"/>
            <a:ext cx="0" cy="846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20FF829-473E-42F0-8560-5D2EC4AB8F83}"/>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256193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9884" y="575380"/>
            <a:ext cx="2708244" cy="2312438"/>
          </a:xfrm>
        </p:spPr>
        <p:txBody>
          <a:bodyPr>
            <a:noAutofit/>
          </a:bodyPr>
          <a:lstStyle/>
          <a:p>
            <a:r>
              <a:rPr lang="en-US" sz="4000" dirty="0"/>
              <a:t>Port Houston Terminals</a:t>
            </a:r>
          </a:p>
        </p:txBody>
      </p:sp>
      <p:grpSp>
        <p:nvGrpSpPr>
          <p:cNvPr id="18" name="Group 17"/>
          <p:cNvGrpSpPr/>
          <p:nvPr/>
        </p:nvGrpSpPr>
        <p:grpSpPr>
          <a:xfrm>
            <a:off x="2708244" y="228410"/>
            <a:ext cx="10098222" cy="6629590"/>
            <a:chOff x="273046" y="1118533"/>
            <a:chExt cx="7567085" cy="5631513"/>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1"/>
            <a:stretch/>
          </p:blipFill>
          <p:spPr bwMode="auto">
            <a:xfrm>
              <a:off x="273046" y="1118533"/>
              <a:ext cx="7567085" cy="563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87940" y="2607734"/>
              <a:ext cx="330200" cy="35560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2265" y="4402667"/>
              <a:ext cx="601133" cy="211666"/>
            </a:xfrm>
            <a:prstGeom prst="rect">
              <a:avLst/>
            </a:prstGeom>
            <a:solidFill>
              <a:srgbClr val="66FF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81698" y="5981701"/>
              <a:ext cx="601133" cy="211666"/>
            </a:xfrm>
            <a:prstGeom prst="rect">
              <a:avLst/>
            </a:prstGeom>
            <a:solidFill>
              <a:srgbClr val="66FF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15364" y="2819174"/>
              <a:ext cx="262465" cy="28832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10409" y="3298067"/>
              <a:ext cx="289322" cy="325666"/>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07065" y="2802869"/>
              <a:ext cx="1574800" cy="544135"/>
            </a:xfrm>
            <a:prstGeom prst="rect">
              <a:avLst/>
            </a:prstGeom>
            <a:noFill/>
          </p:spPr>
          <p:txBody>
            <a:bodyPr wrap="square" rtlCol="0">
              <a:spAutoFit/>
            </a:bodyPr>
            <a:lstStyle/>
            <a:p>
              <a:r>
                <a:rPr lang="en-US" sz="1400" b="1" dirty="0">
                  <a:solidFill>
                    <a:schemeClr val="bg1"/>
                  </a:solidFill>
                </a:rPr>
                <a:t>Woodhouse</a:t>
              </a:r>
            </a:p>
            <a:p>
              <a:r>
                <a:rPr lang="en-US" sz="1400" b="1" dirty="0">
                  <a:solidFill>
                    <a:schemeClr val="bg1"/>
                  </a:solidFill>
                </a:rPr>
                <a:t>Grain Elevator</a:t>
              </a:r>
            </a:p>
          </p:txBody>
        </p:sp>
        <p:sp>
          <p:nvSpPr>
            <p:cNvPr id="14" name="TextBox 13"/>
            <p:cNvSpPr txBox="1"/>
            <p:nvPr/>
          </p:nvSpPr>
          <p:spPr>
            <a:xfrm>
              <a:off x="4592107" y="2984446"/>
              <a:ext cx="801158" cy="320080"/>
            </a:xfrm>
            <a:prstGeom prst="rect">
              <a:avLst/>
            </a:prstGeom>
            <a:noFill/>
          </p:spPr>
          <p:txBody>
            <a:bodyPr wrap="square" rtlCol="0">
              <a:spAutoFit/>
            </a:bodyPr>
            <a:lstStyle/>
            <a:p>
              <a:r>
                <a:rPr lang="en-US" sz="1400" b="1" dirty="0">
                  <a:solidFill>
                    <a:schemeClr val="bg1"/>
                  </a:solidFill>
                </a:rPr>
                <a:t>CARE</a:t>
              </a:r>
            </a:p>
          </p:txBody>
        </p:sp>
        <p:sp>
          <p:nvSpPr>
            <p:cNvPr id="15" name="TextBox 14"/>
            <p:cNvSpPr txBox="1"/>
            <p:nvPr/>
          </p:nvSpPr>
          <p:spPr>
            <a:xfrm>
              <a:off x="4146017" y="2559453"/>
              <a:ext cx="1247248" cy="320080"/>
            </a:xfrm>
            <a:prstGeom prst="rect">
              <a:avLst/>
            </a:prstGeom>
            <a:noFill/>
          </p:spPr>
          <p:txBody>
            <a:bodyPr wrap="square" rtlCol="0">
              <a:spAutoFit/>
            </a:bodyPr>
            <a:lstStyle/>
            <a:p>
              <a:r>
                <a:rPr lang="en-US" sz="1400" b="1" dirty="0" err="1">
                  <a:solidFill>
                    <a:schemeClr val="bg1"/>
                  </a:solidFill>
                </a:rPr>
                <a:t>Jacintoport</a:t>
              </a:r>
              <a:r>
                <a:rPr lang="en-US" sz="1400" b="1" dirty="0">
                  <a:solidFill>
                    <a:schemeClr val="bg1"/>
                  </a:solidFill>
                </a:rPr>
                <a:t> </a:t>
              </a:r>
            </a:p>
          </p:txBody>
        </p:sp>
        <p:sp>
          <p:nvSpPr>
            <p:cNvPr id="16" name="TextBox 15"/>
            <p:cNvSpPr txBox="1"/>
            <p:nvPr/>
          </p:nvSpPr>
          <p:spPr>
            <a:xfrm>
              <a:off x="5813949" y="4094889"/>
              <a:ext cx="1391181" cy="320080"/>
            </a:xfrm>
            <a:prstGeom prst="rect">
              <a:avLst/>
            </a:prstGeom>
            <a:noFill/>
          </p:spPr>
          <p:txBody>
            <a:bodyPr wrap="square" rtlCol="0">
              <a:spAutoFit/>
            </a:bodyPr>
            <a:lstStyle/>
            <a:p>
              <a:r>
                <a:rPr lang="en-US" sz="1400" b="1" dirty="0" err="1">
                  <a:solidFill>
                    <a:schemeClr val="bg1"/>
                  </a:solidFill>
                </a:rPr>
                <a:t>Barbours</a:t>
              </a:r>
              <a:r>
                <a:rPr lang="en-US" sz="1400" b="1" dirty="0">
                  <a:solidFill>
                    <a:schemeClr val="bg1"/>
                  </a:solidFill>
                </a:rPr>
                <a:t> Cut </a:t>
              </a:r>
            </a:p>
          </p:txBody>
        </p:sp>
        <p:sp>
          <p:nvSpPr>
            <p:cNvPr id="17" name="TextBox 16"/>
            <p:cNvSpPr txBox="1"/>
            <p:nvPr/>
          </p:nvSpPr>
          <p:spPr>
            <a:xfrm>
              <a:off x="5813949" y="5649783"/>
              <a:ext cx="1162583" cy="320080"/>
            </a:xfrm>
            <a:prstGeom prst="rect">
              <a:avLst/>
            </a:prstGeom>
            <a:noFill/>
          </p:spPr>
          <p:txBody>
            <a:bodyPr wrap="square" rtlCol="0">
              <a:spAutoFit/>
            </a:bodyPr>
            <a:lstStyle/>
            <a:p>
              <a:r>
                <a:rPr lang="en-US" sz="1400" b="1" dirty="0">
                  <a:solidFill>
                    <a:schemeClr val="bg1"/>
                  </a:solidFill>
                </a:rPr>
                <a:t>Bayport </a:t>
              </a:r>
            </a:p>
          </p:txBody>
        </p:sp>
        <p:sp>
          <p:nvSpPr>
            <p:cNvPr id="19" name="Oval 18"/>
            <p:cNvSpPr/>
            <p:nvPr/>
          </p:nvSpPr>
          <p:spPr>
            <a:xfrm>
              <a:off x="3402538" y="2867230"/>
              <a:ext cx="165100" cy="177800"/>
            </a:xfrm>
            <a:prstGeom prst="ellipse">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04832" y="2554612"/>
              <a:ext cx="1395412" cy="320080"/>
            </a:xfrm>
            <a:prstGeom prst="rect">
              <a:avLst/>
            </a:prstGeom>
            <a:noFill/>
          </p:spPr>
          <p:txBody>
            <a:bodyPr wrap="square" rtlCol="0">
              <a:spAutoFit/>
            </a:bodyPr>
            <a:lstStyle/>
            <a:p>
              <a:r>
                <a:rPr lang="en-US" sz="1400" b="1" dirty="0">
                  <a:solidFill>
                    <a:schemeClr val="bg1"/>
                  </a:solidFill>
                </a:rPr>
                <a:t>Bulk Handling </a:t>
              </a:r>
            </a:p>
          </p:txBody>
        </p:sp>
      </p:grpSp>
      <p:sp>
        <p:nvSpPr>
          <p:cNvPr id="21" name="TextBox 20"/>
          <p:cNvSpPr txBox="1"/>
          <p:nvPr/>
        </p:nvSpPr>
        <p:spPr>
          <a:xfrm>
            <a:off x="3017979" y="1577711"/>
            <a:ext cx="1902974" cy="307777"/>
          </a:xfrm>
          <a:prstGeom prst="rect">
            <a:avLst/>
          </a:prstGeom>
          <a:noFill/>
        </p:spPr>
        <p:txBody>
          <a:bodyPr wrap="square" rtlCol="0">
            <a:spAutoFit/>
          </a:bodyPr>
          <a:lstStyle/>
          <a:p>
            <a:r>
              <a:rPr lang="en-US" sz="1400" b="1" dirty="0">
                <a:solidFill>
                  <a:schemeClr val="bg1"/>
                </a:solidFill>
              </a:rPr>
              <a:t>Turning Basin</a:t>
            </a:r>
          </a:p>
        </p:txBody>
      </p:sp>
      <p:sp>
        <p:nvSpPr>
          <p:cNvPr id="22" name="Content Placeholder 2">
            <a:extLst>
              <a:ext uri="{FF2B5EF4-FFF2-40B4-BE49-F238E27FC236}">
                <a16:creationId xmlns:a16="http://schemas.microsoft.com/office/drawing/2014/main" id="{81735B95-54B7-4218-BF14-FC2F07187A5C}"/>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7840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D0BF69FE-3313-4133-B0B3-47E75D833AC9}"/>
              </a:ext>
            </a:extLst>
          </p:cNvPr>
          <p:cNvGraphicFramePr>
            <a:graphicFrameLocks noChangeAspect="1"/>
          </p:cNvGraphicFramePr>
          <p:nvPr/>
        </p:nvGraphicFramePr>
        <p:xfrm>
          <a:off x="1524000" y="416156"/>
          <a:ext cx="9144000" cy="6390881"/>
        </p:xfrm>
        <a:graphic>
          <a:graphicData uri="http://schemas.openxmlformats.org/presentationml/2006/ole">
            <mc:AlternateContent xmlns:mc="http://schemas.openxmlformats.org/markup-compatibility/2006">
              <mc:Choice xmlns:v="urn:schemas-microsoft-com:vml" Requires="v">
                <p:oleObj spid="_x0000_s10267" name="Presentation" r:id="rId4" imgW="4570584" imgH="3427397" progId="PowerPoint.Show.12">
                  <p:embed/>
                </p:oleObj>
              </mc:Choice>
              <mc:Fallback>
                <p:oleObj name="Presentation" r:id="rId4" imgW="4570584" imgH="3427397" progId="PowerPoint.Show.12">
                  <p:embed/>
                  <p:pic>
                    <p:nvPicPr>
                      <p:cNvPr id="2" name="Object 1">
                        <a:hlinkClick r:id="" action="ppaction://ole?verb=0"/>
                        <a:extLst>
                          <a:ext uri="{FF2B5EF4-FFF2-40B4-BE49-F238E27FC236}">
                            <a16:creationId xmlns:a16="http://schemas.microsoft.com/office/drawing/2014/main" id="{D0BF69FE-3313-4133-B0B3-47E75D833AC9}"/>
                          </a:ext>
                        </a:extLst>
                      </p:cNvPr>
                      <p:cNvPicPr/>
                      <p:nvPr/>
                    </p:nvPicPr>
                    <p:blipFill>
                      <a:blip r:embed="rId5"/>
                      <a:stretch>
                        <a:fillRect/>
                      </a:stretch>
                    </p:blipFill>
                    <p:spPr>
                      <a:xfrm>
                        <a:off x="1524000" y="416156"/>
                        <a:ext cx="9144000" cy="6390881"/>
                      </a:xfrm>
                      <a:prstGeom prst="rect">
                        <a:avLst/>
                      </a:prstGeom>
                    </p:spPr>
                  </p:pic>
                </p:oleObj>
              </mc:Fallback>
            </mc:AlternateContent>
          </a:graphicData>
        </a:graphic>
      </p:graphicFrame>
      <p:sp>
        <p:nvSpPr>
          <p:cNvPr id="4" name="Content Placeholder 2">
            <a:extLst>
              <a:ext uri="{FF2B5EF4-FFF2-40B4-BE49-F238E27FC236}">
                <a16:creationId xmlns:a16="http://schemas.microsoft.com/office/drawing/2014/main" id="{DE7AA139-BF96-4334-87F2-3DC5C53214E6}"/>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626160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EA60-30BE-42F9-89E7-84438D764959}"/>
              </a:ext>
            </a:extLst>
          </p:cNvPr>
          <p:cNvSpPr>
            <a:spLocks noGrp="1"/>
          </p:cNvSpPr>
          <p:nvPr>
            <p:ph type="title"/>
          </p:nvPr>
        </p:nvSpPr>
        <p:spPr>
          <a:xfrm>
            <a:off x="1840490" y="634476"/>
            <a:ext cx="10179232" cy="708762"/>
          </a:xfrm>
        </p:spPr>
        <p:txBody>
          <a:bodyPr/>
          <a:lstStyle/>
          <a:p>
            <a:r>
              <a:rPr lang="en-US" b="0" dirty="0">
                <a:latin typeface="+mn-lt"/>
              </a:rPr>
              <a:t>Timetable for widening requires acceleration</a:t>
            </a:r>
          </a:p>
        </p:txBody>
      </p:sp>
      <p:sp>
        <p:nvSpPr>
          <p:cNvPr id="18" name="TextBox 17">
            <a:extLst>
              <a:ext uri="{FF2B5EF4-FFF2-40B4-BE49-F238E27FC236}">
                <a16:creationId xmlns:a16="http://schemas.microsoft.com/office/drawing/2014/main" id="{CCD768F6-7077-47FB-A929-EA1B6F63350F}"/>
              </a:ext>
            </a:extLst>
          </p:cNvPr>
          <p:cNvSpPr txBox="1"/>
          <p:nvPr/>
        </p:nvSpPr>
        <p:spPr>
          <a:xfrm>
            <a:off x="3445436" y="2011354"/>
            <a:ext cx="1128884" cy="307777"/>
          </a:xfrm>
          <a:prstGeom prst="rect">
            <a:avLst/>
          </a:prstGeom>
          <a:noFill/>
        </p:spPr>
        <p:txBody>
          <a:bodyPr wrap="square" rtlCol="0">
            <a:spAutoFit/>
          </a:bodyPr>
          <a:lstStyle/>
          <a:p>
            <a:r>
              <a:rPr lang="en-US" sz="1400" b="1" dirty="0">
                <a:solidFill>
                  <a:schemeClr val="bg1"/>
                </a:solidFill>
              </a:rPr>
              <a:t>Pre-Plan</a:t>
            </a:r>
          </a:p>
        </p:txBody>
      </p:sp>
      <p:sp>
        <p:nvSpPr>
          <p:cNvPr id="19" name="TextBox 18">
            <a:extLst>
              <a:ext uri="{FF2B5EF4-FFF2-40B4-BE49-F238E27FC236}">
                <a16:creationId xmlns:a16="http://schemas.microsoft.com/office/drawing/2014/main" id="{CD0FEE55-B491-4571-A38D-75DECDCAE918}"/>
              </a:ext>
            </a:extLst>
          </p:cNvPr>
          <p:cNvSpPr txBox="1"/>
          <p:nvPr/>
        </p:nvSpPr>
        <p:spPr>
          <a:xfrm>
            <a:off x="4812859" y="2043906"/>
            <a:ext cx="1087110" cy="307777"/>
          </a:xfrm>
          <a:prstGeom prst="rect">
            <a:avLst/>
          </a:prstGeom>
          <a:noFill/>
        </p:spPr>
        <p:txBody>
          <a:bodyPr wrap="square" rtlCol="0">
            <a:spAutoFit/>
          </a:bodyPr>
          <a:lstStyle/>
          <a:p>
            <a:r>
              <a:rPr lang="en-US" sz="1400" b="1" dirty="0">
                <a:solidFill>
                  <a:schemeClr val="bg1"/>
                </a:solidFill>
              </a:rPr>
              <a:t> Yr Study</a:t>
            </a:r>
          </a:p>
        </p:txBody>
      </p:sp>
      <p:sp>
        <p:nvSpPr>
          <p:cNvPr id="23" name="TextBox 22">
            <a:extLst>
              <a:ext uri="{FF2B5EF4-FFF2-40B4-BE49-F238E27FC236}">
                <a16:creationId xmlns:a16="http://schemas.microsoft.com/office/drawing/2014/main" id="{8F9B6257-FACC-4F4D-9209-E9DEF36AECD9}"/>
              </a:ext>
            </a:extLst>
          </p:cNvPr>
          <p:cNvSpPr txBox="1"/>
          <p:nvPr/>
        </p:nvSpPr>
        <p:spPr>
          <a:xfrm>
            <a:off x="7788214" y="2010644"/>
            <a:ext cx="1337041" cy="308487"/>
          </a:xfrm>
          <a:prstGeom prst="rect">
            <a:avLst/>
          </a:prstGeom>
          <a:noFill/>
        </p:spPr>
        <p:txBody>
          <a:bodyPr wrap="square" rtlCol="0">
            <a:spAutoFit/>
          </a:bodyPr>
          <a:lstStyle/>
          <a:p>
            <a:r>
              <a:rPr lang="en-US" sz="1400" b="1" dirty="0">
                <a:solidFill>
                  <a:schemeClr val="bg1"/>
                </a:solidFill>
              </a:rPr>
              <a:t>Construction</a:t>
            </a:r>
          </a:p>
        </p:txBody>
      </p:sp>
      <p:sp>
        <p:nvSpPr>
          <p:cNvPr id="59" name="TextBox 58">
            <a:extLst>
              <a:ext uri="{FF2B5EF4-FFF2-40B4-BE49-F238E27FC236}">
                <a16:creationId xmlns:a16="http://schemas.microsoft.com/office/drawing/2014/main" id="{F2604AED-9E6C-4FAC-9DFA-BDC6580088D7}"/>
              </a:ext>
            </a:extLst>
          </p:cNvPr>
          <p:cNvSpPr txBox="1"/>
          <p:nvPr/>
        </p:nvSpPr>
        <p:spPr>
          <a:xfrm>
            <a:off x="3445436" y="3911105"/>
            <a:ext cx="1128884" cy="307777"/>
          </a:xfrm>
          <a:prstGeom prst="rect">
            <a:avLst/>
          </a:prstGeom>
          <a:noFill/>
        </p:spPr>
        <p:txBody>
          <a:bodyPr wrap="square" rtlCol="0">
            <a:spAutoFit/>
          </a:bodyPr>
          <a:lstStyle/>
          <a:p>
            <a:r>
              <a:rPr lang="en-US" sz="1400" b="1" dirty="0">
                <a:solidFill>
                  <a:schemeClr val="bg1"/>
                </a:solidFill>
              </a:rPr>
              <a:t>Pre-Plan</a:t>
            </a:r>
          </a:p>
        </p:txBody>
      </p:sp>
      <p:sp>
        <p:nvSpPr>
          <p:cNvPr id="60" name="TextBox 59">
            <a:extLst>
              <a:ext uri="{FF2B5EF4-FFF2-40B4-BE49-F238E27FC236}">
                <a16:creationId xmlns:a16="http://schemas.microsoft.com/office/drawing/2014/main" id="{12F7D933-4415-4832-8B58-B9E490F16326}"/>
              </a:ext>
            </a:extLst>
          </p:cNvPr>
          <p:cNvSpPr txBox="1"/>
          <p:nvPr/>
        </p:nvSpPr>
        <p:spPr>
          <a:xfrm>
            <a:off x="4770630" y="3943657"/>
            <a:ext cx="1087110" cy="307777"/>
          </a:xfrm>
          <a:prstGeom prst="rect">
            <a:avLst/>
          </a:prstGeom>
          <a:noFill/>
        </p:spPr>
        <p:txBody>
          <a:bodyPr wrap="square" rtlCol="0">
            <a:spAutoFit/>
          </a:bodyPr>
          <a:lstStyle/>
          <a:p>
            <a:r>
              <a:rPr lang="en-US" sz="1400" b="1" dirty="0">
                <a:solidFill>
                  <a:schemeClr val="bg1"/>
                </a:solidFill>
              </a:rPr>
              <a:t>4 Yr Study</a:t>
            </a:r>
          </a:p>
        </p:txBody>
      </p:sp>
      <p:sp>
        <p:nvSpPr>
          <p:cNvPr id="64" name="TextBox 63">
            <a:extLst>
              <a:ext uri="{FF2B5EF4-FFF2-40B4-BE49-F238E27FC236}">
                <a16:creationId xmlns:a16="http://schemas.microsoft.com/office/drawing/2014/main" id="{943BE48B-6C95-4BCF-BC89-B53ADD2DB21D}"/>
              </a:ext>
            </a:extLst>
          </p:cNvPr>
          <p:cNvSpPr txBox="1"/>
          <p:nvPr/>
        </p:nvSpPr>
        <p:spPr>
          <a:xfrm>
            <a:off x="6623013" y="5502051"/>
            <a:ext cx="1337041" cy="276999"/>
          </a:xfrm>
          <a:prstGeom prst="rect">
            <a:avLst/>
          </a:prstGeom>
          <a:noFill/>
        </p:spPr>
        <p:txBody>
          <a:bodyPr wrap="square" rtlCol="0">
            <a:spAutoFit/>
          </a:bodyPr>
          <a:lstStyle/>
          <a:p>
            <a:r>
              <a:rPr lang="en-US" sz="1200" b="1" dirty="0">
                <a:solidFill>
                  <a:schemeClr val="bg1"/>
                </a:solidFill>
              </a:rPr>
              <a:t>Construction</a:t>
            </a:r>
          </a:p>
        </p:txBody>
      </p:sp>
      <p:sp>
        <p:nvSpPr>
          <p:cNvPr id="49" name="Slide Number Placeholder 5">
            <a:extLst>
              <a:ext uri="{FF2B5EF4-FFF2-40B4-BE49-F238E27FC236}">
                <a16:creationId xmlns:a16="http://schemas.microsoft.com/office/drawing/2014/main" id="{6911F629-9AC6-4052-999E-50DB4BACD73D}"/>
              </a:ext>
            </a:extLst>
          </p:cNvPr>
          <p:cNvSpPr txBox="1">
            <a:spLocks/>
          </p:cNvSpPr>
          <p:nvPr/>
        </p:nvSpPr>
        <p:spPr>
          <a:xfrm>
            <a:off x="8261350" y="65087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842882-04B5-E040-9EC8-B755C527F58A}" type="slidenum">
              <a:rPr lang="en-US"/>
              <a:pPr/>
              <a:t>32</a:t>
            </a:fld>
            <a:endParaRPr lang="en-US" dirty="0"/>
          </a:p>
        </p:txBody>
      </p:sp>
      <p:pic>
        <p:nvPicPr>
          <p:cNvPr id="50" name="Picture 49" descr="Color_bar_timeline.eps">
            <a:extLst>
              <a:ext uri="{FF2B5EF4-FFF2-40B4-BE49-F238E27FC236}">
                <a16:creationId xmlns:a16="http://schemas.microsoft.com/office/drawing/2014/main" id="{592B8FFD-2191-46FA-A475-2BB69E79D2A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365649" y="1965389"/>
            <a:ext cx="6286500" cy="495299"/>
          </a:xfrm>
          <a:prstGeom prst="rect">
            <a:avLst/>
          </a:prstGeom>
        </p:spPr>
      </p:pic>
      <p:grpSp>
        <p:nvGrpSpPr>
          <p:cNvPr id="51" name="Group 71">
            <a:extLst>
              <a:ext uri="{FF2B5EF4-FFF2-40B4-BE49-F238E27FC236}">
                <a16:creationId xmlns:a16="http://schemas.microsoft.com/office/drawing/2014/main" id="{E55D87B0-46FC-4A3B-8F78-240095CE0118}"/>
              </a:ext>
            </a:extLst>
          </p:cNvPr>
          <p:cNvGrpSpPr/>
          <p:nvPr/>
        </p:nvGrpSpPr>
        <p:grpSpPr>
          <a:xfrm>
            <a:off x="5906977" y="2460689"/>
            <a:ext cx="182129" cy="774768"/>
            <a:chOff x="3459596" y="2785449"/>
            <a:chExt cx="455231" cy="911771"/>
          </a:xfrm>
        </p:grpSpPr>
        <p:cxnSp>
          <p:nvCxnSpPr>
            <p:cNvPr id="57" name="Straight Connector 56">
              <a:extLst>
                <a:ext uri="{FF2B5EF4-FFF2-40B4-BE49-F238E27FC236}">
                  <a16:creationId xmlns:a16="http://schemas.microsoft.com/office/drawing/2014/main" id="{1953A2AD-985B-46A0-BE3F-734335C0F654}"/>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0E004B51-4603-49F1-AD5F-488520676444}"/>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E97D5B44-EFFE-4179-AC7E-C53842C6C89C}"/>
              </a:ext>
            </a:extLst>
          </p:cNvPr>
          <p:cNvSpPr txBox="1"/>
          <p:nvPr/>
        </p:nvSpPr>
        <p:spPr>
          <a:xfrm>
            <a:off x="3337074" y="2014795"/>
            <a:ext cx="1003152"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Pre-Plan</a:t>
            </a:r>
          </a:p>
        </p:txBody>
      </p:sp>
      <p:sp>
        <p:nvSpPr>
          <p:cNvPr id="70" name="TextBox 69">
            <a:extLst>
              <a:ext uri="{FF2B5EF4-FFF2-40B4-BE49-F238E27FC236}">
                <a16:creationId xmlns:a16="http://schemas.microsoft.com/office/drawing/2014/main" id="{10B068C0-D5E6-4995-8DC2-27D9FF040DCB}"/>
              </a:ext>
            </a:extLst>
          </p:cNvPr>
          <p:cNvSpPr txBox="1"/>
          <p:nvPr/>
        </p:nvSpPr>
        <p:spPr>
          <a:xfrm>
            <a:off x="4440670" y="2014795"/>
            <a:ext cx="1210756"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4 Year Study</a:t>
            </a:r>
          </a:p>
        </p:txBody>
      </p:sp>
      <p:sp>
        <p:nvSpPr>
          <p:cNvPr id="71" name="TextBox 70">
            <a:extLst>
              <a:ext uri="{FF2B5EF4-FFF2-40B4-BE49-F238E27FC236}">
                <a16:creationId xmlns:a16="http://schemas.microsoft.com/office/drawing/2014/main" id="{77125CB3-7E8D-49FA-9756-541A4F86F375}"/>
              </a:ext>
            </a:extLst>
          </p:cNvPr>
          <p:cNvSpPr txBox="1"/>
          <p:nvPr/>
        </p:nvSpPr>
        <p:spPr>
          <a:xfrm>
            <a:off x="7535926" y="2014795"/>
            <a:ext cx="1210756"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Construction</a:t>
            </a:r>
          </a:p>
        </p:txBody>
      </p:sp>
      <p:sp>
        <p:nvSpPr>
          <p:cNvPr id="72" name="TextBox 71">
            <a:extLst>
              <a:ext uri="{FF2B5EF4-FFF2-40B4-BE49-F238E27FC236}">
                <a16:creationId xmlns:a16="http://schemas.microsoft.com/office/drawing/2014/main" id="{2521ABF0-FC4A-4065-9621-DAE3367EB296}"/>
              </a:ext>
            </a:extLst>
          </p:cNvPr>
          <p:cNvSpPr txBox="1"/>
          <p:nvPr/>
        </p:nvSpPr>
        <p:spPr>
          <a:xfrm>
            <a:off x="6058000" y="3085291"/>
            <a:ext cx="1210756" cy="274007"/>
          </a:xfrm>
          <a:prstGeom prst="rect">
            <a:avLst/>
          </a:prstGeom>
          <a:noFill/>
        </p:spPr>
        <p:txBody>
          <a:bodyPr wrap="square" rtlCol="0">
            <a:spAutoFit/>
          </a:bodyPr>
          <a:lstStyle/>
          <a:p>
            <a:pPr>
              <a:lnSpc>
                <a:spcPts val="1380"/>
              </a:lnSpc>
            </a:pPr>
            <a:r>
              <a:rPr lang="en-US" sz="1250" dirty="0">
                <a:latin typeface="Helvetica 75 Bold"/>
                <a:cs typeface="Helvetica 75 Bold"/>
              </a:rPr>
              <a:t>Authorization</a:t>
            </a:r>
          </a:p>
        </p:txBody>
      </p:sp>
      <p:sp>
        <p:nvSpPr>
          <p:cNvPr id="73" name="TextBox 72">
            <a:extLst>
              <a:ext uri="{FF2B5EF4-FFF2-40B4-BE49-F238E27FC236}">
                <a16:creationId xmlns:a16="http://schemas.microsoft.com/office/drawing/2014/main" id="{5E63D73F-86B6-4CF9-A730-328F7D469891}"/>
              </a:ext>
            </a:extLst>
          </p:cNvPr>
          <p:cNvSpPr txBox="1"/>
          <p:nvPr/>
        </p:nvSpPr>
        <p:spPr>
          <a:xfrm>
            <a:off x="6608920" y="2817629"/>
            <a:ext cx="1880976" cy="274007"/>
          </a:xfrm>
          <a:prstGeom prst="rect">
            <a:avLst/>
          </a:prstGeom>
          <a:noFill/>
        </p:spPr>
        <p:txBody>
          <a:bodyPr wrap="square" rtlCol="0">
            <a:spAutoFit/>
          </a:bodyPr>
          <a:lstStyle/>
          <a:p>
            <a:pPr>
              <a:lnSpc>
                <a:spcPts val="1380"/>
              </a:lnSpc>
            </a:pPr>
            <a:r>
              <a:rPr lang="en-US" sz="1250" dirty="0">
                <a:latin typeface="Helvetica 75 Bold"/>
                <a:cs typeface="Helvetica 75 Bold"/>
              </a:rPr>
              <a:t>Appropriation - Part 1</a:t>
            </a:r>
          </a:p>
        </p:txBody>
      </p:sp>
      <p:grpSp>
        <p:nvGrpSpPr>
          <p:cNvPr id="74" name="Group 77">
            <a:extLst>
              <a:ext uri="{FF2B5EF4-FFF2-40B4-BE49-F238E27FC236}">
                <a16:creationId xmlns:a16="http://schemas.microsoft.com/office/drawing/2014/main" id="{19172A08-4A49-470F-B2A0-C9B83BBECFDF}"/>
              </a:ext>
            </a:extLst>
          </p:cNvPr>
          <p:cNvGrpSpPr/>
          <p:nvPr/>
        </p:nvGrpSpPr>
        <p:grpSpPr>
          <a:xfrm>
            <a:off x="6450420" y="2460691"/>
            <a:ext cx="182129" cy="498705"/>
            <a:chOff x="3459596" y="2785449"/>
            <a:chExt cx="455231" cy="911771"/>
          </a:xfrm>
        </p:grpSpPr>
        <p:cxnSp>
          <p:nvCxnSpPr>
            <p:cNvPr id="75" name="Straight Connector 74">
              <a:extLst>
                <a:ext uri="{FF2B5EF4-FFF2-40B4-BE49-F238E27FC236}">
                  <a16:creationId xmlns:a16="http://schemas.microsoft.com/office/drawing/2014/main" id="{E2D898B7-488B-4662-8F67-176A7752A233}"/>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DDA55BC-72FD-4AF3-B342-739A3EDAAD6E}"/>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7" name="Group 80">
            <a:extLst>
              <a:ext uri="{FF2B5EF4-FFF2-40B4-BE49-F238E27FC236}">
                <a16:creationId xmlns:a16="http://schemas.microsoft.com/office/drawing/2014/main" id="{E31633BF-523E-4088-8E51-DD1A67BB8456}"/>
              </a:ext>
            </a:extLst>
          </p:cNvPr>
          <p:cNvGrpSpPr/>
          <p:nvPr/>
        </p:nvGrpSpPr>
        <p:grpSpPr>
          <a:xfrm>
            <a:off x="6852094" y="2460692"/>
            <a:ext cx="182129" cy="238797"/>
            <a:chOff x="3459596" y="2785449"/>
            <a:chExt cx="455231" cy="911771"/>
          </a:xfrm>
        </p:grpSpPr>
        <p:cxnSp>
          <p:nvCxnSpPr>
            <p:cNvPr id="80" name="Straight Connector 79">
              <a:extLst>
                <a:ext uri="{FF2B5EF4-FFF2-40B4-BE49-F238E27FC236}">
                  <a16:creationId xmlns:a16="http://schemas.microsoft.com/office/drawing/2014/main" id="{578B6E63-86D5-46F7-B8D8-7ED783ACA268}"/>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1949E603-2D0F-4534-881B-191721973455}"/>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9009E5EC-E1C4-4D13-996B-58E1CE5CD541}"/>
              </a:ext>
            </a:extLst>
          </p:cNvPr>
          <p:cNvSpPr txBox="1"/>
          <p:nvPr/>
        </p:nvSpPr>
        <p:spPr>
          <a:xfrm>
            <a:off x="7034222" y="2562486"/>
            <a:ext cx="1880976" cy="274007"/>
          </a:xfrm>
          <a:prstGeom prst="rect">
            <a:avLst/>
          </a:prstGeom>
          <a:noFill/>
        </p:spPr>
        <p:txBody>
          <a:bodyPr wrap="square" rtlCol="0">
            <a:spAutoFit/>
          </a:bodyPr>
          <a:lstStyle/>
          <a:p>
            <a:pPr>
              <a:lnSpc>
                <a:spcPts val="1380"/>
              </a:lnSpc>
            </a:pPr>
            <a:r>
              <a:rPr lang="en-US" sz="1250" dirty="0">
                <a:latin typeface="Helvetica 75 Bold"/>
                <a:cs typeface="Helvetica 75 Bold"/>
              </a:rPr>
              <a:t>Design</a:t>
            </a:r>
          </a:p>
        </p:txBody>
      </p:sp>
      <p:grpSp>
        <p:nvGrpSpPr>
          <p:cNvPr id="83" name="Group 85">
            <a:extLst>
              <a:ext uri="{FF2B5EF4-FFF2-40B4-BE49-F238E27FC236}">
                <a16:creationId xmlns:a16="http://schemas.microsoft.com/office/drawing/2014/main" id="{0F4E9C10-EC12-4397-AEB5-06290A70DFEC}"/>
              </a:ext>
            </a:extLst>
          </p:cNvPr>
          <p:cNvGrpSpPr/>
          <p:nvPr/>
        </p:nvGrpSpPr>
        <p:grpSpPr>
          <a:xfrm>
            <a:off x="8990419" y="2460689"/>
            <a:ext cx="182129" cy="774768"/>
            <a:chOff x="3459596" y="2785449"/>
            <a:chExt cx="455231" cy="911771"/>
          </a:xfrm>
        </p:grpSpPr>
        <p:cxnSp>
          <p:nvCxnSpPr>
            <p:cNvPr id="84" name="Straight Connector 83">
              <a:extLst>
                <a:ext uri="{FF2B5EF4-FFF2-40B4-BE49-F238E27FC236}">
                  <a16:creationId xmlns:a16="http://schemas.microsoft.com/office/drawing/2014/main" id="{94527446-66AC-47EB-9A4A-F5EA96D99A7B}"/>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641268A-2B4C-4BD8-889E-FA1E34BAD1DF}"/>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6" name="TextBox 85">
            <a:extLst>
              <a:ext uri="{FF2B5EF4-FFF2-40B4-BE49-F238E27FC236}">
                <a16:creationId xmlns:a16="http://schemas.microsoft.com/office/drawing/2014/main" id="{A082B8A8-1DA6-49DE-AA64-44296771D447}"/>
              </a:ext>
            </a:extLst>
          </p:cNvPr>
          <p:cNvSpPr txBox="1"/>
          <p:nvPr/>
        </p:nvSpPr>
        <p:spPr>
          <a:xfrm>
            <a:off x="9141442" y="3085291"/>
            <a:ext cx="1210756" cy="453543"/>
          </a:xfrm>
          <a:prstGeom prst="rect">
            <a:avLst/>
          </a:prstGeom>
          <a:noFill/>
        </p:spPr>
        <p:txBody>
          <a:bodyPr wrap="square" rtlCol="0">
            <a:spAutoFit/>
          </a:bodyPr>
          <a:lstStyle/>
          <a:p>
            <a:pPr>
              <a:lnSpc>
                <a:spcPts val="1380"/>
              </a:lnSpc>
            </a:pPr>
            <a:r>
              <a:rPr lang="en-US" sz="1250" dirty="0">
                <a:latin typeface="Helvetica 75 Bold"/>
                <a:cs typeface="Helvetica 75 Bold"/>
              </a:rPr>
              <a:t>Post Construction</a:t>
            </a:r>
          </a:p>
        </p:txBody>
      </p:sp>
      <p:sp>
        <p:nvSpPr>
          <p:cNvPr id="87" name="TextBox 86">
            <a:extLst>
              <a:ext uri="{FF2B5EF4-FFF2-40B4-BE49-F238E27FC236}">
                <a16:creationId xmlns:a16="http://schemas.microsoft.com/office/drawing/2014/main" id="{678736E0-44FA-440C-9A88-037DC3AED1DC}"/>
              </a:ext>
            </a:extLst>
          </p:cNvPr>
          <p:cNvSpPr txBox="1"/>
          <p:nvPr/>
        </p:nvSpPr>
        <p:spPr>
          <a:xfrm>
            <a:off x="3248174"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2010</a:t>
            </a:r>
          </a:p>
        </p:txBody>
      </p:sp>
      <p:sp>
        <p:nvSpPr>
          <p:cNvPr id="88" name="TextBox 87">
            <a:extLst>
              <a:ext uri="{FF2B5EF4-FFF2-40B4-BE49-F238E27FC236}">
                <a16:creationId xmlns:a16="http://schemas.microsoft.com/office/drawing/2014/main" id="{A7E73B8F-6661-4ACF-B801-BDC4F3DEA12F}"/>
              </a:ext>
            </a:extLst>
          </p:cNvPr>
          <p:cNvSpPr txBox="1"/>
          <p:nvPr/>
        </p:nvSpPr>
        <p:spPr>
          <a:xfrm>
            <a:off x="4410075"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2015</a:t>
            </a:r>
          </a:p>
        </p:txBody>
      </p:sp>
      <p:sp>
        <p:nvSpPr>
          <p:cNvPr id="89" name="TextBox 88">
            <a:extLst>
              <a:ext uri="{FF2B5EF4-FFF2-40B4-BE49-F238E27FC236}">
                <a16:creationId xmlns:a16="http://schemas.microsoft.com/office/drawing/2014/main" id="{97CBB9A3-9525-470F-AE92-A30947E494C4}"/>
              </a:ext>
            </a:extLst>
          </p:cNvPr>
          <p:cNvSpPr txBox="1"/>
          <p:nvPr/>
        </p:nvSpPr>
        <p:spPr>
          <a:xfrm>
            <a:off x="5591175"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2020</a:t>
            </a:r>
          </a:p>
        </p:txBody>
      </p:sp>
      <p:sp>
        <p:nvSpPr>
          <p:cNvPr id="90" name="TextBox 89">
            <a:extLst>
              <a:ext uri="{FF2B5EF4-FFF2-40B4-BE49-F238E27FC236}">
                <a16:creationId xmlns:a16="http://schemas.microsoft.com/office/drawing/2014/main" id="{CB84DA04-B08E-4D24-89CF-DB4A35E45B0B}"/>
              </a:ext>
            </a:extLst>
          </p:cNvPr>
          <p:cNvSpPr txBox="1"/>
          <p:nvPr/>
        </p:nvSpPr>
        <p:spPr>
          <a:xfrm>
            <a:off x="6791225"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2025</a:t>
            </a:r>
          </a:p>
        </p:txBody>
      </p:sp>
      <p:sp>
        <p:nvSpPr>
          <p:cNvPr id="91" name="TextBox 90">
            <a:extLst>
              <a:ext uri="{FF2B5EF4-FFF2-40B4-BE49-F238E27FC236}">
                <a16:creationId xmlns:a16="http://schemas.microsoft.com/office/drawing/2014/main" id="{95C7306A-9707-482F-A86B-DCCE816C8D6C}"/>
              </a:ext>
            </a:extLst>
          </p:cNvPr>
          <p:cNvSpPr txBox="1"/>
          <p:nvPr/>
        </p:nvSpPr>
        <p:spPr>
          <a:xfrm>
            <a:off x="7980669"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2030</a:t>
            </a:r>
          </a:p>
        </p:txBody>
      </p:sp>
      <p:sp>
        <p:nvSpPr>
          <p:cNvPr id="92" name="TextBox 91">
            <a:extLst>
              <a:ext uri="{FF2B5EF4-FFF2-40B4-BE49-F238E27FC236}">
                <a16:creationId xmlns:a16="http://schemas.microsoft.com/office/drawing/2014/main" id="{0F2EC46F-6087-4463-BD8B-1B953E229A11}"/>
              </a:ext>
            </a:extLst>
          </p:cNvPr>
          <p:cNvSpPr txBox="1"/>
          <p:nvPr/>
        </p:nvSpPr>
        <p:spPr>
          <a:xfrm>
            <a:off x="9170017" y="1626151"/>
            <a:ext cx="810776" cy="330860"/>
          </a:xfrm>
          <a:prstGeom prst="rect">
            <a:avLst/>
          </a:prstGeom>
          <a:noFill/>
        </p:spPr>
        <p:txBody>
          <a:bodyPr wrap="square" rtlCol="0">
            <a:spAutoFit/>
          </a:bodyPr>
          <a:lstStyle/>
          <a:p>
            <a:pPr algn="ctr">
              <a:lnSpc>
                <a:spcPts val="1780"/>
              </a:lnSpc>
            </a:pPr>
            <a:r>
              <a:rPr lang="en-US" i="1" dirty="0">
                <a:latin typeface="Helvetica 75 Bold"/>
                <a:cs typeface="Helvetica 75 Bold"/>
              </a:rPr>
              <a:t>2035</a:t>
            </a:r>
          </a:p>
        </p:txBody>
      </p:sp>
      <p:pic>
        <p:nvPicPr>
          <p:cNvPr id="93" name="Picture 92" descr="Color_bar_timeline_green.eps">
            <a:extLst>
              <a:ext uri="{FF2B5EF4-FFF2-40B4-BE49-F238E27FC236}">
                <a16:creationId xmlns:a16="http://schemas.microsoft.com/office/drawing/2014/main" id="{993CFCC3-98BB-48DA-96E4-617304C25B0E}"/>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368675" y="3853048"/>
            <a:ext cx="4622800" cy="1257300"/>
          </a:xfrm>
          <a:prstGeom prst="rect">
            <a:avLst/>
          </a:prstGeom>
        </p:spPr>
      </p:pic>
      <p:sp>
        <p:nvSpPr>
          <p:cNvPr id="94" name="TextBox 93">
            <a:extLst>
              <a:ext uri="{FF2B5EF4-FFF2-40B4-BE49-F238E27FC236}">
                <a16:creationId xmlns:a16="http://schemas.microsoft.com/office/drawing/2014/main" id="{91246D4F-0F57-4C79-A4D4-9AF5A8162B05}"/>
              </a:ext>
            </a:extLst>
          </p:cNvPr>
          <p:cNvSpPr txBox="1"/>
          <p:nvPr/>
        </p:nvSpPr>
        <p:spPr>
          <a:xfrm>
            <a:off x="3337074" y="3898233"/>
            <a:ext cx="1003152"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Pre-Plan</a:t>
            </a:r>
          </a:p>
        </p:txBody>
      </p:sp>
      <p:sp>
        <p:nvSpPr>
          <p:cNvPr id="95" name="TextBox 94">
            <a:extLst>
              <a:ext uri="{FF2B5EF4-FFF2-40B4-BE49-F238E27FC236}">
                <a16:creationId xmlns:a16="http://schemas.microsoft.com/office/drawing/2014/main" id="{E3B70496-29D6-4DDB-BFE8-835EBB59A10B}"/>
              </a:ext>
            </a:extLst>
          </p:cNvPr>
          <p:cNvSpPr txBox="1"/>
          <p:nvPr/>
        </p:nvSpPr>
        <p:spPr>
          <a:xfrm>
            <a:off x="4440670" y="3898233"/>
            <a:ext cx="1210756"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4 Year Study</a:t>
            </a:r>
          </a:p>
        </p:txBody>
      </p:sp>
      <p:sp>
        <p:nvSpPr>
          <p:cNvPr id="96" name="TextBox 95">
            <a:extLst>
              <a:ext uri="{FF2B5EF4-FFF2-40B4-BE49-F238E27FC236}">
                <a16:creationId xmlns:a16="http://schemas.microsoft.com/office/drawing/2014/main" id="{D3BF9235-8328-43AC-A57A-17B7DF108413}"/>
              </a:ext>
            </a:extLst>
          </p:cNvPr>
          <p:cNvSpPr txBox="1"/>
          <p:nvPr/>
        </p:nvSpPr>
        <p:spPr>
          <a:xfrm>
            <a:off x="6577388" y="4667594"/>
            <a:ext cx="1210756" cy="274007"/>
          </a:xfrm>
          <a:prstGeom prst="rect">
            <a:avLst/>
          </a:prstGeom>
          <a:noFill/>
        </p:spPr>
        <p:txBody>
          <a:bodyPr wrap="square" rtlCol="0">
            <a:spAutoFit/>
          </a:bodyPr>
          <a:lstStyle/>
          <a:p>
            <a:pPr>
              <a:lnSpc>
                <a:spcPts val="1380"/>
              </a:lnSpc>
            </a:pPr>
            <a:r>
              <a:rPr lang="en-US" sz="1250" dirty="0">
                <a:solidFill>
                  <a:srgbClr val="FFFFFF"/>
                </a:solidFill>
                <a:latin typeface="Helvetica 75 Bold"/>
                <a:cs typeface="Helvetica 75 Bold"/>
              </a:rPr>
              <a:t>Construction</a:t>
            </a:r>
          </a:p>
        </p:txBody>
      </p:sp>
      <p:grpSp>
        <p:nvGrpSpPr>
          <p:cNvPr id="97" name="Group 102">
            <a:extLst>
              <a:ext uri="{FF2B5EF4-FFF2-40B4-BE49-F238E27FC236}">
                <a16:creationId xmlns:a16="http://schemas.microsoft.com/office/drawing/2014/main" id="{94320500-D20B-453E-A812-5191CC44A4FC}"/>
              </a:ext>
            </a:extLst>
          </p:cNvPr>
          <p:cNvGrpSpPr/>
          <p:nvPr/>
        </p:nvGrpSpPr>
        <p:grpSpPr>
          <a:xfrm>
            <a:off x="5692776" y="4349815"/>
            <a:ext cx="182129" cy="1555685"/>
            <a:chOff x="3459596" y="2785449"/>
            <a:chExt cx="455231" cy="911771"/>
          </a:xfrm>
        </p:grpSpPr>
        <p:cxnSp>
          <p:nvCxnSpPr>
            <p:cNvPr id="98" name="Straight Connector 97">
              <a:extLst>
                <a:ext uri="{FF2B5EF4-FFF2-40B4-BE49-F238E27FC236}">
                  <a16:creationId xmlns:a16="http://schemas.microsoft.com/office/drawing/2014/main" id="{2B5B732A-0977-4FFD-ACE4-A7E842E62110}"/>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CEE841C8-E2F3-4E6B-BA77-1EB6CC98623B}"/>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0" name="TextBox 99">
            <a:extLst>
              <a:ext uri="{FF2B5EF4-FFF2-40B4-BE49-F238E27FC236}">
                <a16:creationId xmlns:a16="http://schemas.microsoft.com/office/drawing/2014/main" id="{0A596212-08DD-42B2-B540-B3F98D7579A4}"/>
              </a:ext>
            </a:extLst>
          </p:cNvPr>
          <p:cNvSpPr txBox="1"/>
          <p:nvPr/>
        </p:nvSpPr>
        <p:spPr>
          <a:xfrm>
            <a:off x="5843799" y="5763434"/>
            <a:ext cx="1210756" cy="274007"/>
          </a:xfrm>
          <a:prstGeom prst="rect">
            <a:avLst/>
          </a:prstGeom>
          <a:noFill/>
        </p:spPr>
        <p:txBody>
          <a:bodyPr wrap="square" rtlCol="0">
            <a:spAutoFit/>
          </a:bodyPr>
          <a:lstStyle/>
          <a:p>
            <a:pPr>
              <a:lnSpc>
                <a:spcPts val="1380"/>
              </a:lnSpc>
            </a:pPr>
            <a:r>
              <a:rPr lang="en-US" sz="1250" dirty="0">
                <a:latin typeface="Helvetica 75 Bold"/>
                <a:cs typeface="Helvetica 75 Bold"/>
              </a:rPr>
              <a:t>Authorization</a:t>
            </a:r>
          </a:p>
        </p:txBody>
      </p:sp>
      <p:grpSp>
        <p:nvGrpSpPr>
          <p:cNvPr id="101" name="Group 107">
            <a:extLst>
              <a:ext uri="{FF2B5EF4-FFF2-40B4-BE49-F238E27FC236}">
                <a16:creationId xmlns:a16="http://schemas.microsoft.com/office/drawing/2014/main" id="{A409677E-34AC-49AE-8649-3A5E3CC02234}"/>
              </a:ext>
            </a:extLst>
          </p:cNvPr>
          <p:cNvGrpSpPr/>
          <p:nvPr/>
        </p:nvGrpSpPr>
        <p:grpSpPr>
          <a:xfrm>
            <a:off x="5871407" y="4759619"/>
            <a:ext cx="182129" cy="866482"/>
            <a:chOff x="3459596" y="2785449"/>
            <a:chExt cx="455231" cy="911771"/>
          </a:xfrm>
        </p:grpSpPr>
        <p:cxnSp>
          <p:nvCxnSpPr>
            <p:cNvPr id="102" name="Straight Connector 101">
              <a:extLst>
                <a:ext uri="{FF2B5EF4-FFF2-40B4-BE49-F238E27FC236}">
                  <a16:creationId xmlns:a16="http://schemas.microsoft.com/office/drawing/2014/main" id="{CC761023-90B1-417C-87A4-F6E9858AC1FA}"/>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7AA9C70C-16F3-4029-97E2-3CFBD9E1CE43}"/>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4" name="TextBox 103">
            <a:extLst>
              <a:ext uri="{FF2B5EF4-FFF2-40B4-BE49-F238E27FC236}">
                <a16:creationId xmlns:a16="http://schemas.microsoft.com/office/drawing/2014/main" id="{9C2FC333-C4FC-4DEF-9D37-5160DBEF1E30}"/>
              </a:ext>
            </a:extLst>
          </p:cNvPr>
          <p:cNvSpPr txBox="1"/>
          <p:nvPr/>
        </p:nvSpPr>
        <p:spPr>
          <a:xfrm>
            <a:off x="6023075" y="5478064"/>
            <a:ext cx="1210756" cy="274007"/>
          </a:xfrm>
          <a:prstGeom prst="rect">
            <a:avLst/>
          </a:prstGeom>
          <a:noFill/>
        </p:spPr>
        <p:txBody>
          <a:bodyPr wrap="square" rtlCol="0">
            <a:spAutoFit/>
          </a:bodyPr>
          <a:lstStyle/>
          <a:p>
            <a:pPr>
              <a:lnSpc>
                <a:spcPts val="1380"/>
              </a:lnSpc>
            </a:pPr>
            <a:r>
              <a:rPr lang="en-US" sz="1250" dirty="0">
                <a:latin typeface="Helvetica 75 Bold"/>
                <a:cs typeface="Helvetica 75 Bold"/>
              </a:rPr>
              <a:t>Funding</a:t>
            </a:r>
          </a:p>
        </p:txBody>
      </p:sp>
      <p:grpSp>
        <p:nvGrpSpPr>
          <p:cNvPr id="105" name="Group 111">
            <a:extLst>
              <a:ext uri="{FF2B5EF4-FFF2-40B4-BE49-F238E27FC236}">
                <a16:creationId xmlns:a16="http://schemas.microsoft.com/office/drawing/2014/main" id="{05369574-D9AE-4BB2-AB78-A9E9A3D744B3}"/>
              </a:ext>
            </a:extLst>
          </p:cNvPr>
          <p:cNvGrpSpPr/>
          <p:nvPr/>
        </p:nvGrpSpPr>
        <p:grpSpPr>
          <a:xfrm>
            <a:off x="6034824" y="5110348"/>
            <a:ext cx="182129" cy="236610"/>
            <a:chOff x="3459596" y="2785449"/>
            <a:chExt cx="455231" cy="911771"/>
          </a:xfrm>
        </p:grpSpPr>
        <p:cxnSp>
          <p:nvCxnSpPr>
            <p:cNvPr id="106" name="Straight Connector 105">
              <a:extLst>
                <a:ext uri="{FF2B5EF4-FFF2-40B4-BE49-F238E27FC236}">
                  <a16:creationId xmlns:a16="http://schemas.microsoft.com/office/drawing/2014/main" id="{FB169168-908B-4189-A73D-3AA5CA8E06FF}"/>
                </a:ext>
              </a:extLst>
            </p:cNvPr>
            <p:cNvCxnSpPr/>
            <p:nvPr/>
          </p:nvCxnSpPr>
          <p:spPr>
            <a:xfrm rot="16200000" flipH="1">
              <a:off x="3003711" y="3241334"/>
              <a:ext cx="911771" cy="1"/>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49D6F3A-15F6-4282-BE8D-EC32CE9E04A4}"/>
                </a:ext>
              </a:extLst>
            </p:cNvPr>
            <p:cNvCxnSpPr/>
            <p:nvPr/>
          </p:nvCxnSpPr>
          <p:spPr>
            <a:xfrm rot="10800000">
              <a:off x="3459597" y="3695632"/>
              <a:ext cx="455230" cy="1588"/>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8" name="TextBox 107">
            <a:extLst>
              <a:ext uri="{FF2B5EF4-FFF2-40B4-BE49-F238E27FC236}">
                <a16:creationId xmlns:a16="http://schemas.microsoft.com/office/drawing/2014/main" id="{10BC33E8-AF4D-421C-B6EF-613CAC5799E9}"/>
              </a:ext>
            </a:extLst>
          </p:cNvPr>
          <p:cNvSpPr txBox="1"/>
          <p:nvPr/>
        </p:nvSpPr>
        <p:spPr>
          <a:xfrm>
            <a:off x="6176322" y="5205883"/>
            <a:ext cx="1210756" cy="274007"/>
          </a:xfrm>
          <a:prstGeom prst="rect">
            <a:avLst/>
          </a:prstGeom>
          <a:noFill/>
        </p:spPr>
        <p:txBody>
          <a:bodyPr wrap="square" rtlCol="0">
            <a:spAutoFit/>
          </a:bodyPr>
          <a:lstStyle/>
          <a:p>
            <a:pPr>
              <a:lnSpc>
                <a:spcPts val="1380"/>
              </a:lnSpc>
            </a:pPr>
            <a:r>
              <a:rPr lang="en-US" sz="1250" dirty="0">
                <a:latin typeface="Helvetica 75 Bold"/>
                <a:cs typeface="Helvetica 75 Bold"/>
              </a:rPr>
              <a:t>Design</a:t>
            </a:r>
          </a:p>
        </p:txBody>
      </p:sp>
      <p:sp>
        <p:nvSpPr>
          <p:cNvPr id="109" name="TextBox 108">
            <a:extLst>
              <a:ext uri="{FF2B5EF4-FFF2-40B4-BE49-F238E27FC236}">
                <a16:creationId xmlns:a16="http://schemas.microsoft.com/office/drawing/2014/main" id="{7B0B4B64-CB7C-447F-9D4B-D365A8FAF0FF}"/>
              </a:ext>
            </a:extLst>
          </p:cNvPr>
          <p:cNvSpPr txBox="1"/>
          <p:nvPr/>
        </p:nvSpPr>
        <p:spPr>
          <a:xfrm>
            <a:off x="1805055" y="1924039"/>
            <a:ext cx="1560595" cy="566822"/>
          </a:xfrm>
          <a:prstGeom prst="rect">
            <a:avLst/>
          </a:prstGeom>
          <a:noFill/>
        </p:spPr>
        <p:txBody>
          <a:bodyPr wrap="square" rtlCol="0">
            <a:spAutoFit/>
          </a:bodyPr>
          <a:lstStyle/>
          <a:p>
            <a:pPr>
              <a:lnSpc>
                <a:spcPts val="1780"/>
              </a:lnSpc>
            </a:pPr>
            <a:r>
              <a:rPr lang="en-US" sz="2000" dirty="0">
                <a:solidFill>
                  <a:srgbClr val="0D7CA2"/>
                </a:solidFill>
                <a:latin typeface="Helvetica 75 Bold"/>
                <a:cs typeface="Helvetica 75 Bold"/>
              </a:rPr>
              <a:t>“Business</a:t>
            </a:r>
            <a:br>
              <a:rPr lang="en-US" sz="2000" dirty="0">
                <a:solidFill>
                  <a:srgbClr val="0D7CA2"/>
                </a:solidFill>
                <a:latin typeface="Helvetica 75 Bold"/>
                <a:cs typeface="Helvetica 75 Bold"/>
              </a:rPr>
            </a:br>
            <a:r>
              <a:rPr lang="en-US" sz="2000" dirty="0">
                <a:solidFill>
                  <a:srgbClr val="0D7CA2"/>
                </a:solidFill>
                <a:latin typeface="Helvetica 75 Bold"/>
                <a:cs typeface="Helvetica 75 Bold"/>
              </a:rPr>
              <a:t>  As Usual”</a:t>
            </a:r>
          </a:p>
        </p:txBody>
      </p:sp>
      <p:sp>
        <p:nvSpPr>
          <p:cNvPr id="110" name="TextBox 109">
            <a:extLst>
              <a:ext uri="{FF2B5EF4-FFF2-40B4-BE49-F238E27FC236}">
                <a16:creationId xmlns:a16="http://schemas.microsoft.com/office/drawing/2014/main" id="{D8FC0D05-4CB6-4A41-9FD7-1BA0A9A301F7}"/>
              </a:ext>
            </a:extLst>
          </p:cNvPr>
          <p:cNvSpPr txBox="1"/>
          <p:nvPr/>
        </p:nvSpPr>
        <p:spPr>
          <a:xfrm>
            <a:off x="1811922" y="3928473"/>
            <a:ext cx="1560595" cy="335989"/>
          </a:xfrm>
          <a:prstGeom prst="rect">
            <a:avLst/>
          </a:prstGeom>
          <a:noFill/>
        </p:spPr>
        <p:txBody>
          <a:bodyPr wrap="square" rtlCol="0">
            <a:spAutoFit/>
          </a:bodyPr>
          <a:lstStyle/>
          <a:p>
            <a:pPr>
              <a:lnSpc>
                <a:spcPts val="1780"/>
              </a:lnSpc>
            </a:pPr>
            <a:r>
              <a:rPr lang="en-US" sz="2000" dirty="0">
                <a:solidFill>
                  <a:srgbClr val="067348"/>
                </a:solidFill>
                <a:latin typeface="Helvetica 75 Bold"/>
                <a:cs typeface="Helvetica 75 Bold"/>
              </a:rPr>
              <a:t>Accelerate</a:t>
            </a:r>
          </a:p>
        </p:txBody>
      </p:sp>
      <p:sp>
        <p:nvSpPr>
          <p:cNvPr id="55" name="Content Placeholder 2">
            <a:extLst>
              <a:ext uri="{FF2B5EF4-FFF2-40B4-BE49-F238E27FC236}">
                <a16:creationId xmlns:a16="http://schemas.microsoft.com/office/drawing/2014/main" id="{11D3E425-DDF0-4F2E-97C2-CAA6E08D9C2A}"/>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01649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47AFB-F053-421A-A037-2F38BEA7EEC7}"/>
              </a:ext>
            </a:extLst>
          </p:cNvPr>
          <p:cNvPicPr>
            <a:picLocks noChangeAspect="1"/>
          </p:cNvPicPr>
          <p:nvPr/>
        </p:nvPicPr>
        <p:blipFill>
          <a:blip r:embed="rId3"/>
          <a:stretch>
            <a:fillRect/>
          </a:stretch>
        </p:blipFill>
        <p:spPr>
          <a:xfrm rot="5400000">
            <a:off x="2794392" y="-1927652"/>
            <a:ext cx="6332018" cy="10501882"/>
          </a:xfrm>
          <a:prstGeom prst="rect">
            <a:avLst/>
          </a:prstGeom>
        </p:spPr>
      </p:pic>
      <p:sp>
        <p:nvSpPr>
          <p:cNvPr id="4" name="Content Placeholder 2">
            <a:extLst>
              <a:ext uri="{FF2B5EF4-FFF2-40B4-BE49-F238E27FC236}">
                <a16:creationId xmlns:a16="http://schemas.microsoft.com/office/drawing/2014/main" id="{2A3D9051-4F99-4AC2-9C07-99625A7F30B3}"/>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08684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2223655"/>
            <a:ext cx="9144000" cy="1213181"/>
          </a:xfrm>
          <a:prstGeom prst="rect">
            <a:avLst/>
          </a:prstGeom>
        </p:spPr>
        <p:txBody>
          <a:bodyPr/>
          <a:lstStyle>
            <a:lvl1pPr algn="ctr" rtl="0" fontAlgn="base">
              <a:spcBef>
                <a:spcPct val="0"/>
              </a:spcBef>
              <a:spcAft>
                <a:spcPct val="0"/>
              </a:spcAft>
              <a:defRPr sz="3500" b="1" kern="1200" cap="all" baseline="0">
                <a:solidFill>
                  <a:srgbClr val="0B3CA9"/>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3700">
                <a:solidFill>
                  <a:srgbClr val="CC9900"/>
                </a:solidFill>
                <a:latin typeface="Calibri" pitchFamily="34" charset="0"/>
              </a:defRPr>
            </a:lvl2pPr>
            <a:lvl3pPr algn="l" rtl="0" fontAlgn="base">
              <a:spcBef>
                <a:spcPct val="0"/>
              </a:spcBef>
              <a:spcAft>
                <a:spcPct val="0"/>
              </a:spcAft>
              <a:defRPr sz="3700">
                <a:solidFill>
                  <a:srgbClr val="CC9900"/>
                </a:solidFill>
                <a:latin typeface="Calibri" pitchFamily="34" charset="0"/>
              </a:defRPr>
            </a:lvl3pPr>
            <a:lvl4pPr algn="l" rtl="0" fontAlgn="base">
              <a:spcBef>
                <a:spcPct val="0"/>
              </a:spcBef>
              <a:spcAft>
                <a:spcPct val="0"/>
              </a:spcAft>
              <a:defRPr sz="3700">
                <a:solidFill>
                  <a:srgbClr val="CC9900"/>
                </a:solidFill>
                <a:latin typeface="Calibri" pitchFamily="34" charset="0"/>
              </a:defRPr>
            </a:lvl4pPr>
            <a:lvl5pPr algn="l" rtl="0" fontAlgn="base">
              <a:spcBef>
                <a:spcPct val="0"/>
              </a:spcBef>
              <a:spcAft>
                <a:spcPct val="0"/>
              </a:spcAft>
              <a:defRPr sz="3700">
                <a:solidFill>
                  <a:srgbClr val="CC9900"/>
                </a:solidFill>
                <a:latin typeface="Calibri" pitchFamily="34" charset="0"/>
              </a:defRPr>
            </a:lvl5pPr>
            <a:lvl6pPr marL="457200" algn="l" rtl="0" fontAlgn="base">
              <a:spcBef>
                <a:spcPct val="0"/>
              </a:spcBef>
              <a:spcAft>
                <a:spcPct val="0"/>
              </a:spcAft>
              <a:defRPr sz="3700">
                <a:solidFill>
                  <a:srgbClr val="CC9900"/>
                </a:solidFill>
                <a:latin typeface="Calibri" pitchFamily="34" charset="0"/>
              </a:defRPr>
            </a:lvl6pPr>
            <a:lvl7pPr marL="914400" algn="l" rtl="0" fontAlgn="base">
              <a:spcBef>
                <a:spcPct val="0"/>
              </a:spcBef>
              <a:spcAft>
                <a:spcPct val="0"/>
              </a:spcAft>
              <a:defRPr sz="3700">
                <a:solidFill>
                  <a:srgbClr val="CC9900"/>
                </a:solidFill>
                <a:latin typeface="Calibri" pitchFamily="34" charset="0"/>
              </a:defRPr>
            </a:lvl7pPr>
            <a:lvl8pPr marL="1371600" algn="l" rtl="0" fontAlgn="base">
              <a:spcBef>
                <a:spcPct val="0"/>
              </a:spcBef>
              <a:spcAft>
                <a:spcPct val="0"/>
              </a:spcAft>
              <a:defRPr sz="3700">
                <a:solidFill>
                  <a:srgbClr val="CC9900"/>
                </a:solidFill>
                <a:latin typeface="Calibri" pitchFamily="34" charset="0"/>
              </a:defRPr>
            </a:lvl8pPr>
            <a:lvl9pPr marL="1828800" algn="l" rtl="0" fontAlgn="base">
              <a:spcBef>
                <a:spcPct val="0"/>
              </a:spcBef>
              <a:spcAft>
                <a:spcPct val="0"/>
              </a:spcAft>
              <a:defRPr sz="3700">
                <a:solidFill>
                  <a:srgbClr val="CC9900"/>
                </a:solidFill>
                <a:latin typeface="Calibri" pitchFamily="34" charset="0"/>
              </a:defRPr>
            </a:lvl9pPr>
          </a:lstStyle>
          <a:p>
            <a:r>
              <a:rPr lang="en-US" sz="7200" b="0" cap="none" dirty="0">
                <a:solidFill>
                  <a:schemeClr val="tx1"/>
                </a:solidFill>
                <a:effectLst>
                  <a:outerShdw sx="1000" sy="1000" algn="tl">
                    <a:srgbClr val="000000"/>
                  </a:outerShdw>
                </a:effectLst>
                <a:latin typeface="Arial" pitchFamily="34" charset="0"/>
                <a:cs typeface="Arial" pitchFamily="34" charset="0"/>
              </a:rPr>
              <a:t>Port of Houston History</a:t>
            </a:r>
          </a:p>
        </p:txBody>
      </p:sp>
      <p:sp>
        <p:nvSpPr>
          <p:cNvPr id="3" name="Content Placeholder 2">
            <a:extLst>
              <a:ext uri="{FF2B5EF4-FFF2-40B4-BE49-F238E27FC236}">
                <a16:creationId xmlns:a16="http://schemas.microsoft.com/office/drawing/2014/main" id="{39371A96-E790-43B5-A361-0408AD3EDB88}"/>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625597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8" y="4809996"/>
            <a:ext cx="9144002" cy="20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9" y="1"/>
            <a:ext cx="9209243" cy="6498809"/>
          </a:xfrm>
          <a:prstGeom prst="rect">
            <a:avLst/>
          </a:prstGeom>
        </p:spPr>
      </p:pic>
      <p:sp>
        <p:nvSpPr>
          <p:cNvPr id="4" name="TextBox 3"/>
          <p:cNvSpPr txBox="1"/>
          <p:nvPr/>
        </p:nvSpPr>
        <p:spPr>
          <a:xfrm>
            <a:off x="1524000" y="6488668"/>
            <a:ext cx="1778696" cy="369332"/>
          </a:xfrm>
          <a:prstGeom prst="rect">
            <a:avLst/>
          </a:prstGeom>
          <a:noFill/>
        </p:spPr>
        <p:txBody>
          <a:bodyPr wrap="square" rtlCol="0">
            <a:spAutoFit/>
          </a:bodyPr>
          <a:lstStyle/>
          <a:p>
            <a:r>
              <a:rPr lang="en-US" i="1" dirty="0">
                <a:solidFill>
                  <a:schemeClr val="bg1">
                    <a:lumMod val="50000"/>
                  </a:schemeClr>
                </a:solidFill>
              </a:rPr>
              <a:t>1856</a:t>
            </a:r>
          </a:p>
        </p:txBody>
      </p:sp>
      <p:sp>
        <p:nvSpPr>
          <p:cNvPr id="5" name="Content Placeholder 2">
            <a:extLst>
              <a:ext uri="{FF2B5EF4-FFF2-40B4-BE49-F238E27FC236}">
                <a16:creationId xmlns:a16="http://schemas.microsoft.com/office/drawing/2014/main" id="{A1FB0DE6-04A9-48B2-8D68-C2C4504DA5AA}"/>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735699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8" y="1"/>
            <a:ext cx="9144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85800"/>
            <a:ext cx="9144000" cy="5486400"/>
          </a:xfrm>
          <a:prstGeom prst="rect">
            <a:avLst/>
          </a:prstGeom>
        </p:spPr>
      </p:pic>
      <p:sp>
        <p:nvSpPr>
          <p:cNvPr id="4" name="TextBox 3"/>
          <p:cNvSpPr txBox="1"/>
          <p:nvPr/>
        </p:nvSpPr>
        <p:spPr>
          <a:xfrm>
            <a:off x="1524000" y="6488668"/>
            <a:ext cx="1778696" cy="369332"/>
          </a:xfrm>
          <a:prstGeom prst="rect">
            <a:avLst/>
          </a:prstGeom>
          <a:noFill/>
        </p:spPr>
        <p:txBody>
          <a:bodyPr wrap="square" rtlCol="0">
            <a:spAutoFit/>
          </a:bodyPr>
          <a:lstStyle/>
          <a:p>
            <a:r>
              <a:rPr lang="en-US" i="1" dirty="0">
                <a:solidFill>
                  <a:schemeClr val="bg1">
                    <a:lumMod val="50000"/>
                  </a:schemeClr>
                </a:solidFill>
              </a:rPr>
              <a:t>1914</a:t>
            </a:r>
          </a:p>
        </p:txBody>
      </p:sp>
      <p:sp>
        <p:nvSpPr>
          <p:cNvPr id="5" name="Content Placeholder 2">
            <a:extLst>
              <a:ext uri="{FF2B5EF4-FFF2-40B4-BE49-F238E27FC236}">
                <a16:creationId xmlns:a16="http://schemas.microsoft.com/office/drawing/2014/main" id="{45C046FB-EBDE-4B18-A99A-79AC47BA80A4}"/>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513576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8" y="1"/>
            <a:ext cx="9144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6096"/>
            <a:ext cx="7315200" cy="6845808"/>
          </a:xfrm>
          <a:prstGeom prst="rect">
            <a:avLst/>
          </a:prstGeom>
        </p:spPr>
      </p:pic>
      <p:sp>
        <p:nvSpPr>
          <p:cNvPr id="4" name="TextBox 3"/>
          <p:cNvSpPr txBox="1"/>
          <p:nvPr/>
        </p:nvSpPr>
        <p:spPr>
          <a:xfrm>
            <a:off x="1524000" y="6488668"/>
            <a:ext cx="1778696" cy="369332"/>
          </a:xfrm>
          <a:prstGeom prst="rect">
            <a:avLst/>
          </a:prstGeom>
          <a:noFill/>
        </p:spPr>
        <p:txBody>
          <a:bodyPr wrap="square" rtlCol="0">
            <a:spAutoFit/>
          </a:bodyPr>
          <a:lstStyle/>
          <a:p>
            <a:r>
              <a:rPr lang="en-US" i="1" dirty="0">
                <a:solidFill>
                  <a:schemeClr val="bg1">
                    <a:lumMod val="50000"/>
                  </a:schemeClr>
                </a:solidFill>
              </a:rPr>
              <a:t>1930s</a:t>
            </a:r>
          </a:p>
        </p:txBody>
      </p:sp>
      <p:sp>
        <p:nvSpPr>
          <p:cNvPr id="5" name="Content Placeholder 2">
            <a:extLst>
              <a:ext uri="{FF2B5EF4-FFF2-40B4-BE49-F238E27FC236}">
                <a16:creationId xmlns:a16="http://schemas.microsoft.com/office/drawing/2014/main" id="{EA98FF1B-FAEA-40D9-9B5F-40E303F796FD}"/>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440409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8" y="4809996"/>
            <a:ext cx="9144002" cy="20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061710"/>
          </a:xfrm>
          <a:prstGeom prst="rect">
            <a:avLst/>
          </a:prstGeom>
        </p:spPr>
      </p:pic>
      <p:sp>
        <p:nvSpPr>
          <p:cNvPr id="4" name="TextBox 3"/>
          <p:cNvSpPr txBox="1"/>
          <p:nvPr/>
        </p:nvSpPr>
        <p:spPr>
          <a:xfrm>
            <a:off x="1524000" y="6488668"/>
            <a:ext cx="1778696" cy="369332"/>
          </a:xfrm>
          <a:prstGeom prst="rect">
            <a:avLst/>
          </a:prstGeom>
          <a:noFill/>
        </p:spPr>
        <p:txBody>
          <a:bodyPr wrap="square" rtlCol="0">
            <a:spAutoFit/>
          </a:bodyPr>
          <a:lstStyle/>
          <a:p>
            <a:r>
              <a:rPr lang="en-US" i="1" dirty="0">
                <a:solidFill>
                  <a:schemeClr val="bg1">
                    <a:lumMod val="50000"/>
                  </a:schemeClr>
                </a:solidFill>
              </a:rPr>
              <a:t>1956</a:t>
            </a:r>
          </a:p>
        </p:txBody>
      </p:sp>
      <p:sp>
        <p:nvSpPr>
          <p:cNvPr id="5" name="Content Placeholder 2">
            <a:extLst>
              <a:ext uri="{FF2B5EF4-FFF2-40B4-BE49-F238E27FC236}">
                <a16:creationId xmlns:a16="http://schemas.microsoft.com/office/drawing/2014/main" id="{E2F3B12F-0EC4-40ED-B6CD-94690B0E8716}"/>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23856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8" y="1"/>
            <a:ext cx="9144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118" y="0"/>
            <a:ext cx="70083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8" y="5934670"/>
            <a:ext cx="2021306" cy="923330"/>
          </a:xfrm>
          <a:prstGeom prst="rect">
            <a:avLst/>
          </a:prstGeom>
          <a:solidFill>
            <a:schemeClr val="bg1"/>
          </a:solidFill>
        </p:spPr>
        <p:txBody>
          <a:bodyPr wrap="square" rtlCol="0">
            <a:spAutoFit/>
          </a:bodyPr>
          <a:lstStyle/>
          <a:p>
            <a:r>
              <a:rPr lang="en-US" i="1" dirty="0">
                <a:solidFill>
                  <a:schemeClr val="bg1">
                    <a:lumMod val="50000"/>
                  </a:schemeClr>
                </a:solidFill>
              </a:rPr>
              <a:t>LASH: 1972</a:t>
            </a:r>
          </a:p>
          <a:p>
            <a:r>
              <a:rPr lang="en-US" i="1" dirty="0">
                <a:solidFill>
                  <a:schemeClr val="bg1">
                    <a:lumMod val="50000"/>
                  </a:schemeClr>
                </a:solidFill>
              </a:rPr>
              <a:t>Containers: 1977</a:t>
            </a:r>
          </a:p>
          <a:p>
            <a:r>
              <a:rPr lang="en-US" i="1" dirty="0">
                <a:solidFill>
                  <a:schemeClr val="bg1">
                    <a:lumMod val="50000"/>
                  </a:schemeClr>
                </a:solidFill>
              </a:rPr>
              <a:t>This  photo: 1979</a:t>
            </a:r>
          </a:p>
        </p:txBody>
      </p:sp>
      <p:sp>
        <p:nvSpPr>
          <p:cNvPr id="5" name="Content Placeholder 2">
            <a:extLst>
              <a:ext uri="{FF2B5EF4-FFF2-40B4-BE49-F238E27FC236}">
                <a16:creationId xmlns:a16="http://schemas.microsoft.com/office/drawing/2014/main" id="{4523D704-D029-4160-93A7-3C7E76BAF2E5}"/>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13942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04B48-6D43-4C1F-B461-6C3BD1412F22}"/>
              </a:ext>
            </a:extLst>
          </p:cNvPr>
          <p:cNvPicPr>
            <a:picLocks noChangeAspect="1"/>
          </p:cNvPicPr>
          <p:nvPr/>
        </p:nvPicPr>
        <p:blipFill rotWithShape="1">
          <a:blip r:embed="rId2"/>
          <a:srcRect t="19653" r="4445" b="16088"/>
          <a:stretch/>
        </p:blipFill>
        <p:spPr>
          <a:xfrm>
            <a:off x="262311" y="1136774"/>
            <a:ext cx="3419060" cy="2299259"/>
          </a:xfrm>
          <a:prstGeom prst="rect">
            <a:avLst/>
          </a:prstGeom>
        </p:spPr>
      </p:pic>
      <p:pic>
        <p:nvPicPr>
          <p:cNvPr id="2050" name="Picture 2" descr="Image result for PVC">
            <a:extLst>
              <a:ext uri="{FF2B5EF4-FFF2-40B4-BE49-F238E27FC236}">
                <a16:creationId xmlns:a16="http://schemas.microsoft.com/office/drawing/2014/main" id="{765D7C07-1DC7-4628-9939-E1F338296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839" y="482122"/>
            <a:ext cx="4546389" cy="3175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BA05F9-9CBD-4114-8B53-1F4509BBA623}"/>
              </a:ext>
            </a:extLst>
          </p:cNvPr>
          <p:cNvPicPr>
            <a:picLocks noChangeAspect="1"/>
          </p:cNvPicPr>
          <p:nvPr/>
        </p:nvPicPr>
        <p:blipFill>
          <a:blip r:embed="rId4"/>
          <a:stretch>
            <a:fillRect/>
          </a:stretch>
        </p:blipFill>
        <p:spPr>
          <a:xfrm>
            <a:off x="1242391" y="4139442"/>
            <a:ext cx="1570383" cy="1570383"/>
          </a:xfrm>
          <a:prstGeom prst="rect">
            <a:avLst/>
          </a:prstGeom>
        </p:spPr>
      </p:pic>
      <p:pic>
        <p:nvPicPr>
          <p:cNvPr id="4" name="Picture 3">
            <a:extLst>
              <a:ext uri="{FF2B5EF4-FFF2-40B4-BE49-F238E27FC236}">
                <a16:creationId xmlns:a16="http://schemas.microsoft.com/office/drawing/2014/main" id="{F25D88A4-1008-440F-B6DF-81BC1BF8F9B0}"/>
              </a:ext>
            </a:extLst>
          </p:cNvPr>
          <p:cNvPicPr>
            <a:picLocks noChangeAspect="1"/>
          </p:cNvPicPr>
          <p:nvPr/>
        </p:nvPicPr>
        <p:blipFill>
          <a:blip r:embed="rId5"/>
          <a:stretch>
            <a:fillRect/>
          </a:stretch>
        </p:blipFill>
        <p:spPr>
          <a:xfrm>
            <a:off x="9020807" y="4267200"/>
            <a:ext cx="2279373" cy="2279373"/>
          </a:xfrm>
          <a:prstGeom prst="rect">
            <a:avLst/>
          </a:prstGeom>
        </p:spPr>
      </p:pic>
      <p:sp>
        <p:nvSpPr>
          <p:cNvPr id="11" name="Content Placeholder 2">
            <a:extLst>
              <a:ext uri="{FF2B5EF4-FFF2-40B4-BE49-F238E27FC236}">
                <a16:creationId xmlns:a16="http://schemas.microsoft.com/office/drawing/2014/main" id="{1E0298A3-1769-44E1-8284-2089D77D3FFB}"/>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
        <p:nvSpPr>
          <p:cNvPr id="28" name="Content Placeholder 2"/>
          <p:cNvSpPr>
            <a:spLocks noGrp="1"/>
          </p:cNvSpPr>
          <p:nvPr>
            <p:ph idx="1"/>
          </p:nvPr>
        </p:nvSpPr>
        <p:spPr>
          <a:xfrm>
            <a:off x="3952446" y="2002941"/>
            <a:ext cx="4700196" cy="3740390"/>
          </a:xfrm>
        </p:spPr>
        <p:txBody>
          <a:bodyPr>
            <a:normAutofit/>
          </a:bodyPr>
          <a:lstStyle/>
          <a:p>
            <a:pPr marL="0" indent="0">
              <a:lnSpc>
                <a:spcPct val="120000"/>
              </a:lnSpc>
              <a:buNone/>
            </a:pPr>
            <a:r>
              <a:rPr lang="en-US" sz="4400" dirty="0"/>
              <a:t>PE </a:t>
            </a:r>
            <a:r>
              <a:rPr lang="en-US" sz="3000" dirty="0">
                <a:solidFill>
                  <a:schemeClr val="bg1">
                    <a:lumMod val="50000"/>
                  </a:schemeClr>
                </a:solidFill>
              </a:rPr>
              <a:t>Polyethylene</a:t>
            </a:r>
          </a:p>
          <a:p>
            <a:pPr marL="0" indent="0">
              <a:lnSpc>
                <a:spcPct val="120000"/>
              </a:lnSpc>
              <a:buNone/>
            </a:pPr>
            <a:r>
              <a:rPr lang="en-US" sz="4400" dirty="0"/>
              <a:t>PVC </a:t>
            </a:r>
            <a:r>
              <a:rPr lang="en-US" sz="3000" dirty="0">
                <a:solidFill>
                  <a:schemeClr val="bg1">
                    <a:lumMod val="50000"/>
                  </a:schemeClr>
                </a:solidFill>
              </a:rPr>
              <a:t>Polyvinyl Chloride</a:t>
            </a:r>
          </a:p>
          <a:p>
            <a:pPr marL="0" indent="0">
              <a:lnSpc>
                <a:spcPct val="120000"/>
              </a:lnSpc>
              <a:buNone/>
            </a:pPr>
            <a:r>
              <a:rPr lang="en-US" sz="4400" dirty="0"/>
              <a:t>PP </a:t>
            </a:r>
            <a:r>
              <a:rPr lang="en-US" sz="3000" dirty="0">
                <a:solidFill>
                  <a:schemeClr val="bg1">
                    <a:lumMod val="50000"/>
                  </a:schemeClr>
                </a:solidFill>
              </a:rPr>
              <a:t>Polypropylene</a:t>
            </a:r>
          </a:p>
          <a:p>
            <a:pPr marL="0" indent="0">
              <a:lnSpc>
                <a:spcPct val="120000"/>
              </a:lnSpc>
              <a:buNone/>
            </a:pPr>
            <a:r>
              <a:rPr lang="en-US" sz="4400" dirty="0"/>
              <a:t>Others</a:t>
            </a:r>
          </a:p>
        </p:txBody>
      </p:sp>
    </p:spTree>
    <p:extLst>
      <p:ext uri="{BB962C8B-B14F-4D97-AF65-F5344CB8AC3E}">
        <p14:creationId xmlns:p14="http://schemas.microsoft.com/office/powerpoint/2010/main" val="280014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3479_0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26" y="0"/>
            <a:ext cx="10277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116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2223655"/>
            <a:ext cx="9144000" cy="1213181"/>
          </a:xfrm>
          <a:prstGeom prst="rect">
            <a:avLst/>
          </a:prstGeom>
        </p:spPr>
        <p:txBody>
          <a:bodyPr/>
          <a:lstStyle>
            <a:lvl1pPr algn="ctr" rtl="0" fontAlgn="base">
              <a:spcBef>
                <a:spcPct val="0"/>
              </a:spcBef>
              <a:spcAft>
                <a:spcPct val="0"/>
              </a:spcAft>
              <a:defRPr sz="3500" b="1" kern="1200" cap="all" baseline="0">
                <a:solidFill>
                  <a:srgbClr val="0B3CA9"/>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3700">
                <a:solidFill>
                  <a:srgbClr val="CC9900"/>
                </a:solidFill>
                <a:latin typeface="Calibri" pitchFamily="34" charset="0"/>
              </a:defRPr>
            </a:lvl2pPr>
            <a:lvl3pPr algn="l" rtl="0" fontAlgn="base">
              <a:spcBef>
                <a:spcPct val="0"/>
              </a:spcBef>
              <a:spcAft>
                <a:spcPct val="0"/>
              </a:spcAft>
              <a:defRPr sz="3700">
                <a:solidFill>
                  <a:srgbClr val="CC9900"/>
                </a:solidFill>
                <a:latin typeface="Calibri" pitchFamily="34" charset="0"/>
              </a:defRPr>
            </a:lvl3pPr>
            <a:lvl4pPr algn="l" rtl="0" fontAlgn="base">
              <a:spcBef>
                <a:spcPct val="0"/>
              </a:spcBef>
              <a:spcAft>
                <a:spcPct val="0"/>
              </a:spcAft>
              <a:defRPr sz="3700">
                <a:solidFill>
                  <a:srgbClr val="CC9900"/>
                </a:solidFill>
                <a:latin typeface="Calibri" pitchFamily="34" charset="0"/>
              </a:defRPr>
            </a:lvl4pPr>
            <a:lvl5pPr algn="l" rtl="0" fontAlgn="base">
              <a:spcBef>
                <a:spcPct val="0"/>
              </a:spcBef>
              <a:spcAft>
                <a:spcPct val="0"/>
              </a:spcAft>
              <a:defRPr sz="3700">
                <a:solidFill>
                  <a:srgbClr val="CC9900"/>
                </a:solidFill>
                <a:latin typeface="Calibri" pitchFamily="34" charset="0"/>
              </a:defRPr>
            </a:lvl5pPr>
            <a:lvl6pPr marL="457200" algn="l" rtl="0" fontAlgn="base">
              <a:spcBef>
                <a:spcPct val="0"/>
              </a:spcBef>
              <a:spcAft>
                <a:spcPct val="0"/>
              </a:spcAft>
              <a:defRPr sz="3700">
                <a:solidFill>
                  <a:srgbClr val="CC9900"/>
                </a:solidFill>
                <a:latin typeface="Calibri" pitchFamily="34" charset="0"/>
              </a:defRPr>
            </a:lvl6pPr>
            <a:lvl7pPr marL="914400" algn="l" rtl="0" fontAlgn="base">
              <a:spcBef>
                <a:spcPct val="0"/>
              </a:spcBef>
              <a:spcAft>
                <a:spcPct val="0"/>
              </a:spcAft>
              <a:defRPr sz="3700">
                <a:solidFill>
                  <a:srgbClr val="CC9900"/>
                </a:solidFill>
                <a:latin typeface="Calibri" pitchFamily="34" charset="0"/>
              </a:defRPr>
            </a:lvl7pPr>
            <a:lvl8pPr marL="1371600" algn="l" rtl="0" fontAlgn="base">
              <a:spcBef>
                <a:spcPct val="0"/>
              </a:spcBef>
              <a:spcAft>
                <a:spcPct val="0"/>
              </a:spcAft>
              <a:defRPr sz="3700">
                <a:solidFill>
                  <a:srgbClr val="CC9900"/>
                </a:solidFill>
                <a:latin typeface="Calibri" pitchFamily="34" charset="0"/>
              </a:defRPr>
            </a:lvl8pPr>
            <a:lvl9pPr marL="1828800" algn="l" rtl="0" fontAlgn="base">
              <a:spcBef>
                <a:spcPct val="0"/>
              </a:spcBef>
              <a:spcAft>
                <a:spcPct val="0"/>
              </a:spcAft>
              <a:defRPr sz="3700">
                <a:solidFill>
                  <a:srgbClr val="CC9900"/>
                </a:solidFill>
                <a:latin typeface="Calibri" pitchFamily="34" charset="0"/>
              </a:defRPr>
            </a:lvl9pPr>
          </a:lstStyle>
          <a:p>
            <a:r>
              <a:rPr lang="en-US" sz="7200" b="0" cap="none" dirty="0">
                <a:solidFill>
                  <a:schemeClr val="tx1"/>
                </a:solidFill>
                <a:effectLst>
                  <a:outerShdw sx="1000" sy="1000" algn="tl">
                    <a:srgbClr val="000000"/>
                  </a:outerShdw>
                </a:effectLst>
                <a:latin typeface="Arial" pitchFamily="34" charset="0"/>
                <a:cs typeface="Arial" pitchFamily="34" charset="0"/>
              </a:rPr>
              <a:t>Container Trade</a:t>
            </a:r>
          </a:p>
        </p:txBody>
      </p:sp>
      <p:sp>
        <p:nvSpPr>
          <p:cNvPr id="3" name="Content Placeholder 2">
            <a:extLst>
              <a:ext uri="{FF2B5EF4-FFF2-40B4-BE49-F238E27FC236}">
                <a16:creationId xmlns:a16="http://schemas.microsoft.com/office/drawing/2014/main" id="{E6F6843D-9406-4A2B-B0E2-4D3D687D31ED}"/>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870183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3998" y="1"/>
            <a:ext cx="9144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929" y="-1"/>
            <a:ext cx="7870140" cy="6857999"/>
          </a:xfrm>
          <a:prstGeom prst="rect">
            <a:avLst/>
          </a:prstGeom>
        </p:spPr>
      </p:pic>
      <p:sp>
        <p:nvSpPr>
          <p:cNvPr id="5" name="TextBox 4"/>
          <p:cNvSpPr txBox="1"/>
          <p:nvPr/>
        </p:nvSpPr>
        <p:spPr>
          <a:xfrm>
            <a:off x="1523998" y="6488666"/>
            <a:ext cx="1778696" cy="369332"/>
          </a:xfrm>
          <a:prstGeom prst="rect">
            <a:avLst/>
          </a:prstGeom>
          <a:noFill/>
        </p:spPr>
        <p:txBody>
          <a:bodyPr wrap="square" rtlCol="0">
            <a:spAutoFit/>
          </a:bodyPr>
          <a:lstStyle/>
          <a:p>
            <a:r>
              <a:rPr lang="en-US" i="1" dirty="0">
                <a:solidFill>
                  <a:schemeClr val="bg1">
                    <a:lumMod val="50000"/>
                  </a:schemeClr>
                </a:solidFill>
              </a:rPr>
              <a:t>1922</a:t>
            </a:r>
          </a:p>
        </p:txBody>
      </p:sp>
      <p:sp>
        <p:nvSpPr>
          <p:cNvPr id="6" name="Content Placeholder 2">
            <a:extLst>
              <a:ext uri="{FF2B5EF4-FFF2-40B4-BE49-F238E27FC236}">
                <a16:creationId xmlns:a16="http://schemas.microsoft.com/office/drawing/2014/main" id="{F73DB3DB-7125-438F-BBC3-A454E9A8438B}"/>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708877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A-SOTP1118.jpg"/>
          <p:cNvPicPr>
            <a:picLocks noChangeAspect="1"/>
          </p:cNvPicPr>
          <p:nvPr/>
        </p:nvPicPr>
        <p:blipFill>
          <a:blip r:embed="rId3"/>
          <a:stretch>
            <a:fillRect/>
          </a:stretch>
        </p:blipFill>
        <p:spPr>
          <a:xfrm>
            <a:off x="882650" y="-679450"/>
            <a:ext cx="10002838" cy="753745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EE4ECE32-BDA4-494E-8711-44C9C9E6B3D9}"/>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407146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09612" y="-304800"/>
            <a:ext cx="10772776" cy="7467600"/>
          </a:xfrm>
          <a:prstGeom prst="rect">
            <a:avLst/>
          </a:prstGeom>
          <a:noFill/>
          <a:ln w="50800">
            <a:noFill/>
            <a:miter lim="800000"/>
            <a:headEnd/>
            <a:tailEnd/>
          </a:ln>
        </p:spPr>
      </p:pic>
      <p:sp>
        <p:nvSpPr>
          <p:cNvPr id="5" name="Freeform 4"/>
          <p:cNvSpPr/>
          <p:nvPr/>
        </p:nvSpPr>
        <p:spPr>
          <a:xfrm>
            <a:off x="5181600" y="1130808"/>
            <a:ext cx="2075688" cy="621792"/>
          </a:xfrm>
          <a:custGeom>
            <a:avLst/>
            <a:gdLst>
              <a:gd name="connsiteX0" fmla="*/ 0 w 2075688"/>
              <a:gd name="connsiteY0" fmla="*/ 54864 h 621792"/>
              <a:gd name="connsiteX1" fmla="*/ 18288 w 2075688"/>
              <a:gd name="connsiteY1" fmla="*/ 621792 h 621792"/>
              <a:gd name="connsiteX2" fmla="*/ 795528 w 2075688"/>
              <a:gd name="connsiteY2" fmla="*/ 612648 h 621792"/>
              <a:gd name="connsiteX3" fmla="*/ 1069848 w 2075688"/>
              <a:gd name="connsiteY3" fmla="*/ 475488 h 621792"/>
              <a:gd name="connsiteX4" fmla="*/ 1280160 w 2075688"/>
              <a:gd name="connsiteY4" fmla="*/ 420624 h 621792"/>
              <a:gd name="connsiteX5" fmla="*/ 1773936 w 2075688"/>
              <a:gd name="connsiteY5" fmla="*/ 365760 h 621792"/>
              <a:gd name="connsiteX6" fmla="*/ 1828800 w 2075688"/>
              <a:gd name="connsiteY6" fmla="*/ 429768 h 621792"/>
              <a:gd name="connsiteX7" fmla="*/ 2075688 w 2075688"/>
              <a:gd name="connsiteY7" fmla="*/ 320040 h 621792"/>
              <a:gd name="connsiteX8" fmla="*/ 2057400 w 2075688"/>
              <a:gd name="connsiteY8" fmla="*/ 109728 h 621792"/>
              <a:gd name="connsiteX9" fmla="*/ 1819656 w 2075688"/>
              <a:gd name="connsiteY9" fmla="*/ 146304 h 621792"/>
              <a:gd name="connsiteX10" fmla="*/ 1719072 w 2075688"/>
              <a:gd name="connsiteY10" fmla="*/ 54864 h 621792"/>
              <a:gd name="connsiteX11" fmla="*/ 603504 w 2075688"/>
              <a:gd name="connsiteY11" fmla="*/ 219456 h 621792"/>
              <a:gd name="connsiteX12" fmla="*/ 594360 w 2075688"/>
              <a:gd name="connsiteY12" fmla="*/ 0 h 621792"/>
              <a:gd name="connsiteX13" fmla="*/ 0 w 2075688"/>
              <a:gd name="connsiteY13" fmla="*/ 54864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5688" h="621792">
                <a:moveTo>
                  <a:pt x="0" y="54864"/>
                </a:moveTo>
                <a:lnTo>
                  <a:pt x="18288" y="621792"/>
                </a:lnTo>
                <a:lnTo>
                  <a:pt x="795528" y="612648"/>
                </a:lnTo>
                <a:lnTo>
                  <a:pt x="1069848" y="475488"/>
                </a:lnTo>
                <a:lnTo>
                  <a:pt x="1280160" y="420624"/>
                </a:lnTo>
                <a:lnTo>
                  <a:pt x="1773936" y="365760"/>
                </a:lnTo>
                <a:lnTo>
                  <a:pt x="1828800" y="429768"/>
                </a:lnTo>
                <a:lnTo>
                  <a:pt x="2075688" y="320040"/>
                </a:lnTo>
                <a:lnTo>
                  <a:pt x="2057400" y="109728"/>
                </a:lnTo>
                <a:lnTo>
                  <a:pt x="1819656" y="146304"/>
                </a:lnTo>
                <a:lnTo>
                  <a:pt x="1719072" y="54864"/>
                </a:lnTo>
                <a:lnTo>
                  <a:pt x="603504" y="219456"/>
                </a:lnTo>
                <a:lnTo>
                  <a:pt x="594360" y="0"/>
                </a:lnTo>
                <a:lnTo>
                  <a:pt x="0" y="54864"/>
                </a:lnTo>
                <a:close/>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355336" y="5632704"/>
            <a:ext cx="1773936" cy="1161288"/>
          </a:xfrm>
          <a:custGeom>
            <a:avLst/>
            <a:gdLst>
              <a:gd name="connsiteX0" fmla="*/ 0 w 1773936"/>
              <a:gd name="connsiteY0" fmla="*/ 0 h 1161288"/>
              <a:gd name="connsiteX1" fmla="*/ 18288 w 1773936"/>
              <a:gd name="connsiteY1" fmla="*/ 502920 h 1161288"/>
              <a:gd name="connsiteX2" fmla="*/ 384048 w 1773936"/>
              <a:gd name="connsiteY2" fmla="*/ 502920 h 1161288"/>
              <a:gd name="connsiteX3" fmla="*/ 402336 w 1773936"/>
              <a:gd name="connsiteY3" fmla="*/ 1161288 h 1161288"/>
              <a:gd name="connsiteX4" fmla="*/ 1060704 w 1773936"/>
              <a:gd name="connsiteY4" fmla="*/ 1152144 h 1161288"/>
              <a:gd name="connsiteX5" fmla="*/ 1060704 w 1773936"/>
              <a:gd name="connsiteY5" fmla="*/ 521208 h 1161288"/>
              <a:gd name="connsiteX6" fmla="*/ 1773936 w 1773936"/>
              <a:gd name="connsiteY6" fmla="*/ 512064 h 1161288"/>
              <a:gd name="connsiteX7" fmla="*/ 1362456 w 1773936"/>
              <a:gd name="connsiteY7" fmla="*/ 0 h 1161288"/>
              <a:gd name="connsiteX8" fmla="*/ 0 w 1773936"/>
              <a:gd name="connsiteY8" fmla="*/ 0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936" h="1161288">
                <a:moveTo>
                  <a:pt x="0" y="0"/>
                </a:moveTo>
                <a:lnTo>
                  <a:pt x="18288" y="502920"/>
                </a:lnTo>
                <a:lnTo>
                  <a:pt x="384048" y="502920"/>
                </a:lnTo>
                <a:lnTo>
                  <a:pt x="402336" y="1161288"/>
                </a:lnTo>
                <a:lnTo>
                  <a:pt x="1060704" y="1152144"/>
                </a:lnTo>
                <a:lnTo>
                  <a:pt x="1060704" y="521208"/>
                </a:lnTo>
                <a:lnTo>
                  <a:pt x="1773936" y="512064"/>
                </a:lnTo>
                <a:lnTo>
                  <a:pt x="1362456" y="0"/>
                </a:lnTo>
                <a:lnTo>
                  <a:pt x="0" y="0"/>
                </a:lnTo>
                <a:close/>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76800" y="666690"/>
            <a:ext cx="3124200" cy="400110"/>
          </a:xfrm>
          <a:prstGeom prst="rect">
            <a:avLst/>
          </a:prstGeom>
          <a:noFill/>
        </p:spPr>
        <p:txBody>
          <a:bodyPr wrap="square" rtlCol="0">
            <a:spAutoFit/>
          </a:bodyPr>
          <a:lstStyle/>
          <a:p>
            <a:r>
              <a:rPr lang="en-US" sz="2000" b="1" dirty="0">
                <a:ln>
                  <a:solidFill>
                    <a:schemeClr val="tx1"/>
                  </a:solidFill>
                </a:ln>
                <a:solidFill>
                  <a:schemeClr val="bg1"/>
                </a:solidFill>
              </a:rPr>
              <a:t>Barbours Cut Terminal</a:t>
            </a:r>
          </a:p>
        </p:txBody>
      </p:sp>
      <p:sp>
        <p:nvSpPr>
          <p:cNvPr id="8" name="TextBox 7"/>
          <p:cNvSpPr txBox="1"/>
          <p:nvPr/>
        </p:nvSpPr>
        <p:spPr>
          <a:xfrm>
            <a:off x="4953000" y="5105400"/>
            <a:ext cx="2362200" cy="400110"/>
          </a:xfrm>
          <a:prstGeom prst="rect">
            <a:avLst/>
          </a:prstGeom>
          <a:noFill/>
        </p:spPr>
        <p:txBody>
          <a:bodyPr wrap="square" rtlCol="0">
            <a:spAutoFit/>
          </a:bodyPr>
          <a:lstStyle/>
          <a:p>
            <a:r>
              <a:rPr lang="en-US" sz="2000" b="1" dirty="0">
                <a:ln>
                  <a:solidFill>
                    <a:schemeClr val="tx1"/>
                  </a:solidFill>
                </a:ln>
                <a:solidFill>
                  <a:schemeClr val="bg1"/>
                </a:solidFill>
              </a:rPr>
              <a:t>Bayport Terminal</a:t>
            </a:r>
          </a:p>
        </p:txBody>
      </p:sp>
      <p:sp>
        <p:nvSpPr>
          <p:cNvPr id="9" name="Content Placeholder 2">
            <a:extLst>
              <a:ext uri="{FF2B5EF4-FFF2-40B4-BE49-F238E27FC236}">
                <a16:creationId xmlns:a16="http://schemas.microsoft.com/office/drawing/2014/main" id="{398832E6-A4CA-419A-B175-D4A7C4597D43}"/>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412759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84" t="21944" r="967" b="11172"/>
          <a:stretch/>
        </p:blipFill>
        <p:spPr bwMode="auto">
          <a:xfrm>
            <a:off x="1524000" y="990600"/>
            <a:ext cx="917398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94018" y="433365"/>
            <a:ext cx="9144000" cy="523220"/>
          </a:xfrm>
          <a:prstGeom prst="rect">
            <a:avLst/>
          </a:prstGeom>
          <a:solidFill>
            <a:schemeClr val="bg1"/>
          </a:solidFill>
        </p:spPr>
        <p:txBody>
          <a:bodyPr wrap="square">
            <a:spAutoFit/>
          </a:bodyPr>
          <a:lstStyle/>
          <a:p>
            <a:r>
              <a:rPr lang="en-US" sz="2800" dirty="0" err="1"/>
              <a:t>Barbours</a:t>
            </a:r>
            <a:r>
              <a:rPr lang="en-US" sz="2800" dirty="0"/>
              <a:t> Cut Container Terminal</a:t>
            </a:r>
          </a:p>
        </p:txBody>
      </p:sp>
      <p:sp>
        <p:nvSpPr>
          <p:cNvPr id="5" name="Content Placeholder 2">
            <a:extLst>
              <a:ext uri="{FF2B5EF4-FFF2-40B4-BE49-F238E27FC236}">
                <a16:creationId xmlns:a16="http://schemas.microsoft.com/office/drawing/2014/main" id="{B05E7E81-9DFC-4690-B393-C38344B31174}"/>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062686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0"/>
            <a:ext cx="91440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6" r="1176" b="10349"/>
          <a:stretch/>
        </p:blipFill>
        <p:spPr bwMode="auto">
          <a:xfrm>
            <a:off x="1524000" y="357982"/>
            <a:ext cx="9144000" cy="649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0" y="390872"/>
            <a:ext cx="9144000" cy="523220"/>
          </a:xfrm>
          <a:prstGeom prst="rect">
            <a:avLst/>
          </a:prstGeom>
          <a:solidFill>
            <a:schemeClr val="bg1"/>
          </a:solidFill>
        </p:spPr>
        <p:txBody>
          <a:bodyPr wrap="square">
            <a:spAutoFit/>
          </a:bodyPr>
          <a:lstStyle/>
          <a:p>
            <a:r>
              <a:rPr lang="en-US" sz="2800" dirty="0"/>
              <a:t>Bayport Container Terminal</a:t>
            </a:r>
          </a:p>
        </p:txBody>
      </p:sp>
      <p:sp>
        <p:nvSpPr>
          <p:cNvPr id="5" name="Content Placeholder 2">
            <a:extLst>
              <a:ext uri="{FF2B5EF4-FFF2-40B4-BE49-F238E27FC236}">
                <a16:creationId xmlns:a16="http://schemas.microsoft.com/office/drawing/2014/main" id="{CBBD8985-0ECE-4A42-974A-A84961448BDD}"/>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925187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CF5D425-BA89-4AB3-9DF1-601FDE005336}"/>
              </a:ext>
            </a:extLst>
          </p:cNvPr>
          <p:cNvGraphicFramePr>
            <a:graphicFrameLocks/>
          </p:cNvGraphicFramePr>
          <p:nvPr/>
        </p:nvGraphicFramePr>
        <p:xfrm>
          <a:off x="1458097" y="1097280"/>
          <a:ext cx="8501449" cy="562479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E79CA039-8183-4375-98BB-744A46CA7DD3}"/>
              </a:ext>
            </a:extLst>
          </p:cNvPr>
          <p:cNvSpPr txBox="1">
            <a:spLocks/>
          </p:cNvSpPr>
          <p:nvPr/>
        </p:nvSpPr>
        <p:spPr>
          <a:xfrm>
            <a:off x="338841" y="500968"/>
            <a:ext cx="11434059" cy="1003982"/>
          </a:xfrm>
          <a:prstGeom prst="rect">
            <a:avLst/>
          </a:prstGeom>
          <a:noFill/>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fr-FR" sz="2800" dirty="0"/>
              <a:t>Topic: 2018 US Container Port </a:t>
            </a:r>
            <a:r>
              <a:rPr lang="fr-FR" sz="2800" dirty="0" err="1"/>
              <a:t>Rankings</a:t>
            </a:r>
            <a:endParaRPr lang="fr-FR" sz="2800" dirty="0"/>
          </a:p>
        </p:txBody>
      </p:sp>
      <p:sp>
        <p:nvSpPr>
          <p:cNvPr id="5" name="Content Placeholder 2">
            <a:extLst>
              <a:ext uri="{FF2B5EF4-FFF2-40B4-BE49-F238E27FC236}">
                <a16:creationId xmlns:a16="http://schemas.microsoft.com/office/drawing/2014/main" id="{5AB65AE6-2C8B-42F6-8AE6-179DE96FFB4D}"/>
              </a:ext>
            </a:extLst>
          </p:cNvPr>
          <p:cNvSpPr txBox="1">
            <a:spLocks/>
          </p:cNvSpPr>
          <p:nvPr/>
        </p:nvSpPr>
        <p:spPr>
          <a:xfrm>
            <a:off x="1" y="1"/>
            <a:ext cx="1625599"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dirty="0">
                <a:solidFill>
                  <a:schemeClr val="bg1"/>
                </a:solidFill>
              </a:rPr>
              <a:t>1</a:t>
            </a:r>
            <a:r>
              <a:rPr lang="en-US" sz="2400" dirty="0">
                <a:solidFill>
                  <a:schemeClr val="bg1"/>
                </a:solidFill>
              </a:rPr>
              <a:t>  </a:t>
            </a:r>
            <a:r>
              <a:rPr lang="en-US" sz="1500" dirty="0">
                <a:solidFill>
                  <a:schemeClr val="bg1"/>
                </a:solidFill>
              </a:rPr>
              <a:t>Internal Data</a:t>
            </a:r>
            <a:endParaRPr lang="en-US" sz="2400" dirty="0">
              <a:solidFill>
                <a:schemeClr val="bg1"/>
              </a:solidFill>
            </a:endParaRPr>
          </a:p>
          <a:p>
            <a:endParaRPr lang="en-US" sz="1600" dirty="0"/>
          </a:p>
        </p:txBody>
      </p:sp>
      <p:sp>
        <p:nvSpPr>
          <p:cNvPr id="8" name="Content Placeholder 2">
            <a:extLst>
              <a:ext uri="{FF2B5EF4-FFF2-40B4-BE49-F238E27FC236}">
                <a16:creationId xmlns:a16="http://schemas.microsoft.com/office/drawing/2014/main" id="{6FCCB347-5EAB-4A5F-9B26-50FD9A61D681}"/>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41676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940191"/>
            <a:ext cx="9144000" cy="369332"/>
          </a:xfrm>
          <a:prstGeom prst="rect">
            <a:avLst/>
          </a:prstGeom>
        </p:spPr>
        <p:txBody>
          <a:bodyPr wrap="square">
            <a:spAutoFit/>
          </a:bodyPr>
          <a:lstStyle/>
          <a:p>
            <a:pPr algn="ctr"/>
            <a:r>
              <a:rPr lang="en-US" dirty="0">
                <a:solidFill>
                  <a:schemeClr val="bg1">
                    <a:lumMod val="50000"/>
                  </a:schemeClr>
                </a:solidFill>
              </a:rPr>
              <a:t>2019 YTD July vs. 2018 YTD July</a:t>
            </a:r>
            <a:endParaRPr lang="en-US" b="1" dirty="0">
              <a:solidFill>
                <a:schemeClr val="bg1">
                  <a:lumMod val="50000"/>
                </a:schemeClr>
              </a:solidFill>
            </a:endParaRPr>
          </a:p>
        </p:txBody>
      </p:sp>
      <p:graphicFrame>
        <p:nvGraphicFramePr>
          <p:cNvPr id="3" name="Table 2"/>
          <p:cNvGraphicFramePr>
            <a:graphicFrameLocks noGrp="1"/>
          </p:cNvGraphicFramePr>
          <p:nvPr/>
        </p:nvGraphicFramePr>
        <p:xfrm>
          <a:off x="1645268" y="2031179"/>
          <a:ext cx="8624526" cy="2083620"/>
        </p:xfrm>
        <a:graphic>
          <a:graphicData uri="http://schemas.openxmlformats.org/drawingml/2006/table">
            <a:tbl>
              <a:tblPr firstRow="1" bandRow="1">
                <a:tableStyleId>{5C22544A-7EE6-4342-B048-85BDC9FD1C3A}</a:tableStyleId>
              </a:tblPr>
              <a:tblGrid>
                <a:gridCol w="2874842">
                  <a:extLst>
                    <a:ext uri="{9D8B030D-6E8A-4147-A177-3AD203B41FA5}">
                      <a16:colId xmlns:a16="http://schemas.microsoft.com/office/drawing/2014/main" val="20000"/>
                    </a:ext>
                  </a:extLst>
                </a:gridCol>
                <a:gridCol w="2874842">
                  <a:extLst>
                    <a:ext uri="{9D8B030D-6E8A-4147-A177-3AD203B41FA5}">
                      <a16:colId xmlns:a16="http://schemas.microsoft.com/office/drawing/2014/main" val="20001"/>
                    </a:ext>
                  </a:extLst>
                </a:gridCol>
                <a:gridCol w="2874842">
                  <a:extLst>
                    <a:ext uri="{9D8B030D-6E8A-4147-A177-3AD203B41FA5}">
                      <a16:colId xmlns:a16="http://schemas.microsoft.com/office/drawing/2014/main" val="20002"/>
                    </a:ext>
                  </a:extLst>
                </a:gridCol>
              </a:tblGrid>
              <a:tr h="520905">
                <a:tc>
                  <a:txBody>
                    <a:bodyPr/>
                    <a:lstStyle/>
                    <a:p>
                      <a:endParaRPr lang="en-US" sz="2800" dirty="0">
                        <a:solidFill>
                          <a:schemeClr val="bg1">
                            <a:lumMod val="50000"/>
                          </a:schemeClr>
                        </a:solidFill>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solidFill>
                            <a:schemeClr val="tx1"/>
                          </a:solidFill>
                        </a:rPr>
                        <a:t>TEUs</a:t>
                      </a:r>
                    </a:p>
                  </a:txBody>
                  <a:tcP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solidFill>
                            <a:schemeClr val="tx1"/>
                          </a:solidFill>
                        </a:rPr>
                        <a:t>% Change</a:t>
                      </a: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520905">
                <a:tc>
                  <a:txBody>
                    <a:bodyPr/>
                    <a:lstStyle/>
                    <a:p>
                      <a:r>
                        <a:rPr lang="en-US" sz="2800" dirty="0"/>
                        <a:t>Loaded</a:t>
                      </a:r>
                      <a:r>
                        <a:rPr lang="en-US" sz="2800" baseline="0" dirty="0"/>
                        <a:t> Imports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t>715,849</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t>+8%</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520905">
                <a:tc>
                  <a:txBody>
                    <a:bodyPr/>
                    <a:lstStyle/>
                    <a:p>
                      <a:r>
                        <a:rPr lang="en-US" sz="2800" dirty="0"/>
                        <a:t>Loaded Exports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t>726,962</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2800" dirty="0"/>
                        <a:t>+15%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520905">
                <a:tc>
                  <a:txBody>
                    <a:bodyPr/>
                    <a:lstStyle/>
                    <a:p>
                      <a:r>
                        <a:rPr lang="en-US" sz="2800" dirty="0"/>
                        <a:t>Total Loaded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2800" dirty="0"/>
                        <a:t>1,442,811</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2800" dirty="0"/>
                        <a:t>+12%</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7" name="Title 1">
            <a:extLst>
              <a:ext uri="{FF2B5EF4-FFF2-40B4-BE49-F238E27FC236}">
                <a16:creationId xmlns:a16="http://schemas.microsoft.com/office/drawing/2014/main" id="{803AE009-7F2C-4838-A072-D8B6A6029C8E}"/>
              </a:ext>
            </a:extLst>
          </p:cNvPr>
          <p:cNvSpPr txBox="1">
            <a:spLocks/>
          </p:cNvSpPr>
          <p:nvPr/>
        </p:nvSpPr>
        <p:spPr>
          <a:xfrm>
            <a:off x="338841" y="500968"/>
            <a:ext cx="11434059" cy="1003982"/>
          </a:xfrm>
          <a:prstGeom prst="rect">
            <a:avLst/>
          </a:prstGeom>
          <a:noFill/>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2800" dirty="0"/>
              <a:t>Total Port Houston Containers</a:t>
            </a:r>
          </a:p>
        </p:txBody>
      </p:sp>
      <p:sp>
        <p:nvSpPr>
          <p:cNvPr id="8" name="Content Placeholder 2">
            <a:extLst>
              <a:ext uri="{FF2B5EF4-FFF2-40B4-BE49-F238E27FC236}">
                <a16:creationId xmlns:a16="http://schemas.microsoft.com/office/drawing/2014/main" id="{2ACFEB2A-26A9-4984-8A97-E5106F8DCE3E}"/>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504114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41" y="500968"/>
            <a:ext cx="11434059" cy="1003982"/>
          </a:xfrm>
          <a:noFill/>
        </p:spPr>
        <p:txBody>
          <a:bodyPr/>
          <a:lstStyle/>
          <a:p>
            <a:r>
              <a:rPr lang="en-US" sz="2800" dirty="0"/>
              <a:t>Port Houston continues strong momentum into Q2 2019, with resin boosting exports and imports growing as we head toward peak season</a:t>
            </a:r>
          </a:p>
        </p:txBody>
      </p:sp>
      <p:graphicFrame>
        <p:nvGraphicFramePr>
          <p:cNvPr id="6" name="Chart 5">
            <a:extLst>
              <a:ext uri="{FF2B5EF4-FFF2-40B4-BE49-F238E27FC236}">
                <a16:creationId xmlns:a16="http://schemas.microsoft.com/office/drawing/2014/main" id="{00000000-0008-0000-0000-000008000000}"/>
              </a:ext>
            </a:extLst>
          </p:cNvPr>
          <p:cNvGraphicFramePr>
            <a:graphicFrameLocks/>
          </p:cNvGraphicFramePr>
          <p:nvPr/>
        </p:nvGraphicFramePr>
        <p:xfrm>
          <a:off x="338841" y="1750918"/>
          <a:ext cx="5322371" cy="4606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27527E8-7BD8-4EDD-81DF-78DBB927707E}"/>
              </a:ext>
            </a:extLst>
          </p:cNvPr>
          <p:cNvGraphicFramePr>
            <a:graphicFrameLocks/>
          </p:cNvGraphicFramePr>
          <p:nvPr/>
        </p:nvGraphicFramePr>
        <p:xfrm>
          <a:off x="5844148" y="1750918"/>
          <a:ext cx="5322371" cy="46061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90EB6B7C-8842-4F06-ACE7-0838C45872D6}"/>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62006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thylene">
            <a:extLst>
              <a:ext uri="{FF2B5EF4-FFF2-40B4-BE49-F238E27FC236}">
                <a16:creationId xmlns:a16="http://schemas.microsoft.com/office/drawing/2014/main" id="{3D4F30F6-BE14-48DA-9DF1-67E6748B1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295" y="2728498"/>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890955-EA18-4ABE-A4F4-E88478180579}"/>
              </a:ext>
            </a:extLst>
          </p:cNvPr>
          <p:cNvSpPr txBox="1"/>
          <p:nvPr/>
        </p:nvSpPr>
        <p:spPr>
          <a:xfrm>
            <a:off x="9279376" y="1908314"/>
            <a:ext cx="1762539" cy="584775"/>
          </a:xfrm>
          <a:prstGeom prst="rect">
            <a:avLst/>
          </a:prstGeom>
          <a:noFill/>
        </p:spPr>
        <p:txBody>
          <a:bodyPr wrap="square" rtlCol="0">
            <a:spAutoFit/>
          </a:bodyPr>
          <a:lstStyle/>
          <a:p>
            <a:r>
              <a:rPr lang="en-US" sz="3200" dirty="0"/>
              <a:t>Ethylene</a:t>
            </a:r>
            <a:endParaRPr lang="en-US" dirty="0"/>
          </a:p>
        </p:txBody>
      </p:sp>
      <p:pic>
        <p:nvPicPr>
          <p:cNvPr id="9" name="Picture 8">
            <a:extLst>
              <a:ext uri="{FF2B5EF4-FFF2-40B4-BE49-F238E27FC236}">
                <a16:creationId xmlns:a16="http://schemas.microsoft.com/office/drawing/2014/main" id="{015F8F14-B63B-4DCC-96DC-FB8275D232C5}"/>
              </a:ext>
            </a:extLst>
          </p:cNvPr>
          <p:cNvPicPr>
            <a:picLocks noChangeAspect="1"/>
          </p:cNvPicPr>
          <p:nvPr/>
        </p:nvPicPr>
        <p:blipFill>
          <a:blip r:embed="rId3"/>
          <a:stretch>
            <a:fillRect/>
          </a:stretch>
        </p:blipFill>
        <p:spPr>
          <a:xfrm>
            <a:off x="261644" y="1537253"/>
            <a:ext cx="3266835" cy="1364973"/>
          </a:xfrm>
          <a:prstGeom prst="rect">
            <a:avLst/>
          </a:prstGeom>
        </p:spPr>
      </p:pic>
      <p:sp>
        <p:nvSpPr>
          <p:cNvPr id="13" name="TextBox 12">
            <a:extLst>
              <a:ext uri="{FF2B5EF4-FFF2-40B4-BE49-F238E27FC236}">
                <a16:creationId xmlns:a16="http://schemas.microsoft.com/office/drawing/2014/main" id="{328D7A0D-E73C-4E19-BDD7-96DC084E0677}"/>
              </a:ext>
            </a:extLst>
          </p:cNvPr>
          <p:cNvSpPr txBox="1"/>
          <p:nvPr/>
        </p:nvSpPr>
        <p:spPr>
          <a:xfrm>
            <a:off x="450205" y="3575311"/>
            <a:ext cx="5496338" cy="584775"/>
          </a:xfrm>
          <a:prstGeom prst="rect">
            <a:avLst/>
          </a:prstGeom>
          <a:noFill/>
        </p:spPr>
        <p:txBody>
          <a:bodyPr wrap="square" rtlCol="0">
            <a:spAutoFit/>
          </a:bodyPr>
          <a:lstStyle/>
          <a:p>
            <a:r>
              <a:rPr lang="en-US" sz="3200" dirty="0"/>
              <a:t>NGLs </a:t>
            </a:r>
            <a:r>
              <a:rPr lang="en-US" sz="2400" dirty="0">
                <a:solidFill>
                  <a:schemeClr val="bg1">
                    <a:lumMod val="65000"/>
                  </a:schemeClr>
                </a:solidFill>
              </a:rPr>
              <a:t>(Natural Gas Liquids)</a:t>
            </a:r>
            <a:endParaRPr lang="en-US" dirty="0">
              <a:solidFill>
                <a:schemeClr val="bg1">
                  <a:lumMod val="65000"/>
                </a:schemeClr>
              </a:solidFill>
            </a:endParaRPr>
          </a:p>
        </p:txBody>
      </p:sp>
      <p:sp>
        <p:nvSpPr>
          <p:cNvPr id="10" name="TextBox 9">
            <a:extLst>
              <a:ext uri="{FF2B5EF4-FFF2-40B4-BE49-F238E27FC236}">
                <a16:creationId xmlns:a16="http://schemas.microsoft.com/office/drawing/2014/main" id="{DB987F89-9310-4B7F-950E-3089DEE4F3F5}"/>
              </a:ext>
            </a:extLst>
          </p:cNvPr>
          <p:cNvSpPr txBox="1"/>
          <p:nvPr/>
        </p:nvSpPr>
        <p:spPr>
          <a:xfrm>
            <a:off x="5622254" y="1992273"/>
            <a:ext cx="2059013" cy="830997"/>
          </a:xfrm>
          <a:prstGeom prst="rect">
            <a:avLst/>
          </a:prstGeom>
          <a:solidFill>
            <a:schemeClr val="accent6">
              <a:lumMod val="60000"/>
              <a:lumOff val="40000"/>
            </a:schemeClr>
          </a:solidFill>
        </p:spPr>
        <p:txBody>
          <a:bodyPr wrap="square" rtlCol="0">
            <a:spAutoFit/>
          </a:bodyPr>
          <a:lstStyle/>
          <a:p>
            <a:pPr algn="ctr"/>
            <a:r>
              <a:rPr lang="en-US" sz="2400" dirty="0"/>
              <a:t>Naphtha</a:t>
            </a:r>
          </a:p>
          <a:p>
            <a:pPr algn="ctr"/>
            <a:r>
              <a:rPr lang="en-US" sz="2400" dirty="0"/>
              <a:t>Cracking</a:t>
            </a:r>
          </a:p>
        </p:txBody>
      </p:sp>
      <p:sp>
        <p:nvSpPr>
          <p:cNvPr id="15" name="TextBox 14">
            <a:extLst>
              <a:ext uri="{FF2B5EF4-FFF2-40B4-BE49-F238E27FC236}">
                <a16:creationId xmlns:a16="http://schemas.microsoft.com/office/drawing/2014/main" id="{5DEA995C-415D-4DD8-90A9-F9CD19B331B5}"/>
              </a:ext>
            </a:extLst>
          </p:cNvPr>
          <p:cNvSpPr txBox="1"/>
          <p:nvPr/>
        </p:nvSpPr>
        <p:spPr>
          <a:xfrm>
            <a:off x="5622254" y="4302158"/>
            <a:ext cx="2059013" cy="830997"/>
          </a:xfrm>
          <a:prstGeom prst="rect">
            <a:avLst/>
          </a:prstGeom>
          <a:solidFill>
            <a:srgbClr val="FFFF00"/>
          </a:solidFill>
        </p:spPr>
        <p:txBody>
          <a:bodyPr wrap="square" rtlCol="0">
            <a:spAutoFit/>
          </a:bodyPr>
          <a:lstStyle/>
          <a:p>
            <a:pPr algn="ctr"/>
            <a:r>
              <a:rPr lang="en-US" sz="2400" dirty="0"/>
              <a:t>Ethane Cracking</a:t>
            </a:r>
          </a:p>
        </p:txBody>
      </p:sp>
      <p:pic>
        <p:nvPicPr>
          <p:cNvPr id="12" name="Picture 11">
            <a:extLst>
              <a:ext uri="{FF2B5EF4-FFF2-40B4-BE49-F238E27FC236}">
                <a16:creationId xmlns:a16="http://schemas.microsoft.com/office/drawing/2014/main" id="{0A4C8EFE-4072-4874-8D00-B7FE91DFD3F5}"/>
              </a:ext>
            </a:extLst>
          </p:cNvPr>
          <p:cNvPicPr>
            <a:picLocks noChangeAspect="1"/>
          </p:cNvPicPr>
          <p:nvPr/>
        </p:nvPicPr>
        <p:blipFill>
          <a:blip r:embed="rId4"/>
          <a:stretch>
            <a:fillRect/>
          </a:stretch>
        </p:blipFill>
        <p:spPr>
          <a:xfrm>
            <a:off x="593036" y="4160086"/>
            <a:ext cx="2685032" cy="2505473"/>
          </a:xfrm>
          <a:prstGeom prst="rect">
            <a:avLst/>
          </a:prstGeom>
        </p:spPr>
      </p:pic>
      <p:sp>
        <p:nvSpPr>
          <p:cNvPr id="17" name="TextBox 16">
            <a:extLst>
              <a:ext uri="{FF2B5EF4-FFF2-40B4-BE49-F238E27FC236}">
                <a16:creationId xmlns:a16="http://schemas.microsoft.com/office/drawing/2014/main" id="{C3E43FB6-424A-4642-BBAB-A8E311BF1A94}"/>
              </a:ext>
            </a:extLst>
          </p:cNvPr>
          <p:cNvSpPr txBox="1"/>
          <p:nvPr/>
        </p:nvSpPr>
        <p:spPr>
          <a:xfrm>
            <a:off x="450205" y="896169"/>
            <a:ext cx="2604051" cy="584775"/>
          </a:xfrm>
          <a:prstGeom prst="rect">
            <a:avLst/>
          </a:prstGeom>
          <a:noFill/>
        </p:spPr>
        <p:txBody>
          <a:bodyPr wrap="square" rtlCol="0">
            <a:spAutoFit/>
          </a:bodyPr>
          <a:lstStyle/>
          <a:p>
            <a:r>
              <a:rPr lang="en-US" sz="3200" dirty="0"/>
              <a:t>Oil Refining</a:t>
            </a:r>
            <a:endParaRPr lang="en-US" dirty="0"/>
          </a:p>
        </p:txBody>
      </p:sp>
      <p:cxnSp>
        <p:nvCxnSpPr>
          <p:cNvPr id="16" name="Straight Arrow Connector 15">
            <a:extLst>
              <a:ext uri="{FF2B5EF4-FFF2-40B4-BE49-F238E27FC236}">
                <a16:creationId xmlns:a16="http://schemas.microsoft.com/office/drawing/2014/main" id="{8169AC44-1798-4222-9D01-560D22415DD9}"/>
              </a:ext>
            </a:extLst>
          </p:cNvPr>
          <p:cNvCxnSpPr>
            <a:cxnSpLocks/>
          </p:cNvCxnSpPr>
          <p:nvPr/>
        </p:nvCxnSpPr>
        <p:spPr>
          <a:xfrm>
            <a:off x="3563241" y="2219740"/>
            <a:ext cx="2093775" cy="1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F0FEB2-7DAF-4020-9AB1-D4D85F64E272}"/>
              </a:ext>
            </a:extLst>
          </p:cNvPr>
          <p:cNvCxnSpPr>
            <a:cxnSpLocks/>
            <a:stCxn id="10" idx="3"/>
          </p:cNvCxnSpPr>
          <p:nvPr/>
        </p:nvCxnSpPr>
        <p:spPr>
          <a:xfrm>
            <a:off x="7681267" y="2407772"/>
            <a:ext cx="1409724" cy="4944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38A6-B6E9-4E24-88EB-4A0EA120102E}"/>
              </a:ext>
            </a:extLst>
          </p:cNvPr>
          <p:cNvCxnSpPr>
            <a:cxnSpLocks/>
            <a:stCxn id="12" idx="3"/>
            <a:endCxn id="15" idx="1"/>
          </p:cNvCxnSpPr>
          <p:nvPr/>
        </p:nvCxnSpPr>
        <p:spPr>
          <a:xfrm flipV="1">
            <a:off x="3278068" y="4717657"/>
            <a:ext cx="2344186" cy="6951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2326737-2500-4682-A1C3-06C39B0083E4}"/>
              </a:ext>
            </a:extLst>
          </p:cNvPr>
          <p:cNvCxnSpPr>
            <a:cxnSpLocks/>
            <a:stCxn id="15" idx="3"/>
          </p:cNvCxnSpPr>
          <p:nvPr/>
        </p:nvCxnSpPr>
        <p:spPr>
          <a:xfrm flipV="1">
            <a:off x="7681267" y="4381114"/>
            <a:ext cx="1598109" cy="3365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CDCA4AA-5CA7-45B0-9DC9-075579BA9255}"/>
              </a:ext>
            </a:extLst>
          </p:cNvPr>
          <p:cNvSpPr txBox="1"/>
          <p:nvPr/>
        </p:nvSpPr>
        <p:spPr>
          <a:xfrm>
            <a:off x="5802335" y="982016"/>
            <a:ext cx="1698849" cy="584775"/>
          </a:xfrm>
          <a:prstGeom prst="rect">
            <a:avLst/>
          </a:prstGeom>
          <a:noFill/>
        </p:spPr>
        <p:txBody>
          <a:bodyPr wrap="square" rtlCol="0">
            <a:spAutoFit/>
          </a:bodyPr>
          <a:lstStyle/>
          <a:p>
            <a:r>
              <a:rPr lang="en-US" sz="3200" dirty="0"/>
              <a:t>Cracker</a:t>
            </a:r>
            <a:endParaRPr lang="en-US" dirty="0"/>
          </a:p>
        </p:txBody>
      </p:sp>
      <p:sp>
        <p:nvSpPr>
          <p:cNvPr id="27" name="Oval 26">
            <a:extLst>
              <a:ext uri="{FF2B5EF4-FFF2-40B4-BE49-F238E27FC236}">
                <a16:creationId xmlns:a16="http://schemas.microsoft.com/office/drawing/2014/main" id="{590E0CEA-C912-47A3-8617-33BEE3512DAF}"/>
              </a:ext>
            </a:extLst>
          </p:cNvPr>
          <p:cNvSpPr/>
          <p:nvPr/>
        </p:nvSpPr>
        <p:spPr>
          <a:xfrm>
            <a:off x="4801384" y="249290"/>
            <a:ext cx="3692298" cy="6073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9B3E5C6C-C8E5-4774-93F2-01188E332FF1}"/>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209375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07EF2A-7684-408E-AB78-F92C5F4F06FB}"/>
              </a:ext>
            </a:extLst>
          </p:cNvPr>
          <p:cNvSpPr txBox="1">
            <a:spLocks/>
          </p:cNvSpPr>
          <p:nvPr/>
        </p:nvSpPr>
        <p:spPr>
          <a:xfrm>
            <a:off x="338841" y="500968"/>
            <a:ext cx="11434059" cy="1003982"/>
          </a:xfrm>
          <a:prstGeom prst="rect">
            <a:avLst/>
          </a:prstGeom>
          <a:noFill/>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2800" dirty="0"/>
              <a:t>Growth continues to be broad-based across lanes in Q2</a:t>
            </a:r>
          </a:p>
        </p:txBody>
      </p:sp>
      <p:graphicFrame>
        <p:nvGraphicFramePr>
          <p:cNvPr id="6" name="Chart 5">
            <a:extLst>
              <a:ext uri="{FF2B5EF4-FFF2-40B4-BE49-F238E27FC236}">
                <a16:creationId xmlns:a16="http://schemas.microsoft.com/office/drawing/2014/main" id="{00000000-0008-0000-0200-000011000000}"/>
              </a:ext>
            </a:extLst>
          </p:cNvPr>
          <p:cNvGraphicFramePr>
            <a:graphicFrameLocks/>
          </p:cNvGraphicFramePr>
          <p:nvPr/>
        </p:nvGraphicFramePr>
        <p:xfrm>
          <a:off x="642937" y="1002959"/>
          <a:ext cx="10406063" cy="55366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a:extLst>
              <a:ext uri="{FF2B5EF4-FFF2-40B4-BE49-F238E27FC236}">
                <a16:creationId xmlns:a16="http://schemas.microsoft.com/office/drawing/2014/main" id="{1F4EF9D9-6D60-4CEA-B4EA-B0977E734107}"/>
              </a:ext>
            </a:extLst>
          </p:cNvPr>
          <p:cNvSpPr txBox="1"/>
          <p:nvPr/>
        </p:nvSpPr>
        <p:spPr>
          <a:xfrm>
            <a:off x="7116032" y="1850203"/>
            <a:ext cx="1138566" cy="31347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0" dirty="0">
                <a:solidFill>
                  <a:srgbClr val="FF0000"/>
                </a:solidFill>
                <a:latin typeface="Arial" panose="020B0604020202020204" pitchFamily="34" charset="0"/>
                <a:cs typeface="Arial" panose="020B0604020202020204" pitchFamily="34" charset="0"/>
              </a:rPr>
              <a:t>East Asia</a:t>
            </a:r>
          </a:p>
        </p:txBody>
      </p:sp>
      <p:sp>
        <p:nvSpPr>
          <p:cNvPr id="9" name="Content Placeholder 2">
            <a:extLst>
              <a:ext uri="{FF2B5EF4-FFF2-40B4-BE49-F238E27FC236}">
                <a16:creationId xmlns:a16="http://schemas.microsoft.com/office/drawing/2014/main" id="{FB3F220F-8398-4E9F-85F2-F2DCE2EEEBCB}"/>
              </a:ext>
            </a:extLst>
          </p:cNvPr>
          <p:cNvSpPr txBox="1">
            <a:spLocks/>
          </p:cNvSpPr>
          <p:nvPr/>
        </p:nvSpPr>
        <p:spPr>
          <a:xfrm>
            <a:off x="1" y="1"/>
            <a:ext cx="2411895"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4  </a:t>
            </a:r>
            <a:r>
              <a:rPr lang="en-US" sz="1500" dirty="0">
                <a:solidFill>
                  <a:schemeClr val="bg1"/>
                </a:solidFill>
              </a:rPr>
              <a:t>Port Houston Overview</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470837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88064C-C91A-4F7D-B90E-C10BF2437C96}"/>
              </a:ext>
            </a:extLst>
          </p:cNvPr>
          <p:cNvPicPr>
            <a:picLocks noChangeAspect="1"/>
          </p:cNvPicPr>
          <p:nvPr/>
        </p:nvPicPr>
        <p:blipFill>
          <a:blip r:embed="rId2">
            <a:grayscl/>
          </a:blip>
          <a:stretch>
            <a:fillRect/>
          </a:stretch>
        </p:blipFill>
        <p:spPr>
          <a:xfrm>
            <a:off x="0" y="1"/>
            <a:ext cx="13093354" cy="6858000"/>
          </a:xfrm>
          <a:prstGeom prst="rect">
            <a:avLst/>
          </a:prstGeom>
        </p:spPr>
      </p:pic>
      <p:sp>
        <p:nvSpPr>
          <p:cNvPr id="5" name="Content Placeholder 2"/>
          <p:cNvSpPr txBox="1">
            <a:spLocks/>
          </p:cNvSpPr>
          <p:nvPr/>
        </p:nvSpPr>
        <p:spPr>
          <a:xfrm flipV="1">
            <a:off x="4421842" y="2333409"/>
            <a:ext cx="3146612" cy="39239"/>
          </a:xfrm>
          <a:prstGeom prst="rect">
            <a:avLst/>
          </a:prstGeom>
          <a:no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6" name="TextBox 5">
            <a:extLst>
              <a:ext uri="{FF2B5EF4-FFF2-40B4-BE49-F238E27FC236}">
                <a16:creationId xmlns:a16="http://schemas.microsoft.com/office/drawing/2014/main" id="{46861FF9-8E8A-4E88-8A66-5FBBBA9FE818}"/>
              </a:ext>
            </a:extLst>
          </p:cNvPr>
          <p:cNvSpPr txBox="1"/>
          <p:nvPr/>
        </p:nvSpPr>
        <p:spPr>
          <a:xfrm>
            <a:off x="8096250" y="428208"/>
            <a:ext cx="3887696" cy="6186309"/>
          </a:xfrm>
          <a:prstGeom prst="rect">
            <a:avLst/>
          </a:prstGeom>
          <a:solidFill>
            <a:srgbClr val="A41D36"/>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BA60513B-C56D-4F8B-8705-B30424A22CDC}"/>
              </a:ext>
            </a:extLst>
          </p:cNvPr>
          <p:cNvSpPr txBox="1"/>
          <p:nvPr/>
        </p:nvSpPr>
        <p:spPr>
          <a:xfrm>
            <a:off x="8240061" y="694908"/>
            <a:ext cx="3632948" cy="2554545"/>
          </a:xfrm>
          <a:prstGeom prst="rect">
            <a:avLst/>
          </a:prstGeom>
          <a:solidFill>
            <a:srgbClr val="A41D36"/>
          </a:solidFill>
        </p:spPr>
        <p:txBody>
          <a:bodyPr wrap="square" rtlCol="0">
            <a:spAutoFit/>
          </a:bodyPr>
          <a:lstStyle/>
          <a:p>
            <a:r>
              <a:rPr lang="en-US" sz="2400" dirty="0">
                <a:solidFill>
                  <a:schemeClr val="bg1"/>
                </a:solidFill>
              </a:rPr>
              <a:t>Port Houston</a:t>
            </a:r>
          </a:p>
          <a:p>
            <a:r>
              <a:rPr lang="en-US" sz="2400" dirty="0">
                <a:solidFill>
                  <a:schemeClr val="bg1"/>
                </a:solidFill>
              </a:rPr>
              <a:t>Research &amp; Forecasting</a:t>
            </a:r>
          </a:p>
          <a:p>
            <a:endParaRPr lang="en-US" sz="2000" b="1" dirty="0">
              <a:solidFill>
                <a:schemeClr val="bg1"/>
              </a:solidFill>
            </a:endParaRPr>
          </a:p>
          <a:p>
            <a:r>
              <a:rPr lang="en-US" sz="2000" dirty="0">
                <a:solidFill>
                  <a:schemeClr val="bg1"/>
                </a:solidFill>
              </a:rPr>
              <a:t>Jordan Frisby</a:t>
            </a:r>
          </a:p>
          <a:p>
            <a:r>
              <a:rPr lang="en-US" dirty="0">
                <a:solidFill>
                  <a:schemeClr val="bg1"/>
                </a:solidFill>
              </a:rPr>
              <a:t>Economist</a:t>
            </a:r>
          </a:p>
          <a:p>
            <a:r>
              <a:rPr lang="en-US" dirty="0">
                <a:solidFill>
                  <a:schemeClr val="bg1"/>
                </a:solidFill>
              </a:rPr>
              <a:t>jfrisby@porthouston.com</a:t>
            </a:r>
          </a:p>
          <a:p>
            <a:r>
              <a:rPr lang="en-US" dirty="0">
                <a:solidFill>
                  <a:schemeClr val="bg1"/>
                </a:solidFill>
              </a:rPr>
              <a:t>(713) 670-2815</a:t>
            </a:r>
          </a:p>
          <a:p>
            <a:r>
              <a:rPr lang="en-US" dirty="0">
                <a:solidFill>
                  <a:schemeClr val="bg1"/>
                </a:solidFill>
              </a:rPr>
              <a:t>www.PortHouston.com</a:t>
            </a:r>
          </a:p>
        </p:txBody>
      </p:sp>
      <p:pic>
        <p:nvPicPr>
          <p:cNvPr id="8" name="Picture 7">
            <a:extLst>
              <a:ext uri="{FF2B5EF4-FFF2-40B4-BE49-F238E27FC236}">
                <a16:creationId xmlns:a16="http://schemas.microsoft.com/office/drawing/2014/main" id="{1862503A-5A16-4D4A-B0F6-094C3C39B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76" y="428208"/>
            <a:ext cx="1273579" cy="1250181"/>
          </a:xfrm>
          <a:prstGeom prst="rect">
            <a:avLst/>
          </a:prstGeom>
        </p:spPr>
      </p:pic>
    </p:spTree>
    <p:extLst>
      <p:ext uri="{BB962C8B-B14F-4D97-AF65-F5344CB8AC3E}">
        <p14:creationId xmlns:p14="http://schemas.microsoft.com/office/powerpoint/2010/main" val="89654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thylene">
            <a:extLst>
              <a:ext uri="{FF2B5EF4-FFF2-40B4-BE49-F238E27FC236}">
                <a16:creationId xmlns:a16="http://schemas.microsoft.com/office/drawing/2014/main" id="{3D4F30F6-BE14-48DA-9DF1-67E6748B1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66" y="2306137"/>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890955-EA18-4ABE-A4F4-E88478180579}"/>
              </a:ext>
            </a:extLst>
          </p:cNvPr>
          <p:cNvSpPr txBox="1"/>
          <p:nvPr/>
        </p:nvSpPr>
        <p:spPr>
          <a:xfrm>
            <a:off x="904847" y="1417805"/>
            <a:ext cx="1762539" cy="584775"/>
          </a:xfrm>
          <a:prstGeom prst="rect">
            <a:avLst/>
          </a:prstGeom>
          <a:noFill/>
        </p:spPr>
        <p:txBody>
          <a:bodyPr wrap="square" rtlCol="0">
            <a:spAutoFit/>
          </a:bodyPr>
          <a:lstStyle/>
          <a:p>
            <a:r>
              <a:rPr lang="en-US" sz="3200" dirty="0"/>
              <a:t>Ethylene</a:t>
            </a:r>
            <a:endParaRPr lang="en-US" dirty="0"/>
          </a:p>
        </p:txBody>
      </p:sp>
      <p:sp>
        <p:nvSpPr>
          <p:cNvPr id="10" name="TextBox 9">
            <a:extLst>
              <a:ext uri="{FF2B5EF4-FFF2-40B4-BE49-F238E27FC236}">
                <a16:creationId xmlns:a16="http://schemas.microsoft.com/office/drawing/2014/main" id="{DB987F89-9310-4B7F-950E-3089DEE4F3F5}"/>
              </a:ext>
            </a:extLst>
          </p:cNvPr>
          <p:cNvSpPr txBox="1"/>
          <p:nvPr/>
        </p:nvSpPr>
        <p:spPr>
          <a:xfrm>
            <a:off x="4592747" y="3195743"/>
            <a:ext cx="2344186" cy="461665"/>
          </a:xfrm>
          <a:prstGeom prst="rect">
            <a:avLst/>
          </a:prstGeom>
          <a:solidFill>
            <a:srgbClr val="FFFF00"/>
          </a:solidFill>
        </p:spPr>
        <p:txBody>
          <a:bodyPr wrap="square" rtlCol="0">
            <a:spAutoFit/>
          </a:bodyPr>
          <a:lstStyle/>
          <a:p>
            <a:pPr algn="ctr"/>
            <a:r>
              <a:rPr lang="en-US" sz="2400" dirty="0"/>
              <a:t>Polymerization</a:t>
            </a:r>
          </a:p>
        </p:txBody>
      </p:sp>
      <p:sp>
        <p:nvSpPr>
          <p:cNvPr id="17" name="TextBox 16">
            <a:extLst>
              <a:ext uri="{FF2B5EF4-FFF2-40B4-BE49-F238E27FC236}">
                <a16:creationId xmlns:a16="http://schemas.microsoft.com/office/drawing/2014/main" id="{C3E43FB6-424A-4642-BBAB-A8E311BF1A94}"/>
              </a:ext>
            </a:extLst>
          </p:cNvPr>
          <p:cNvSpPr txBox="1"/>
          <p:nvPr/>
        </p:nvSpPr>
        <p:spPr>
          <a:xfrm>
            <a:off x="4571750" y="1418987"/>
            <a:ext cx="2857500" cy="584775"/>
          </a:xfrm>
          <a:prstGeom prst="rect">
            <a:avLst/>
          </a:prstGeom>
          <a:noFill/>
        </p:spPr>
        <p:txBody>
          <a:bodyPr wrap="square" rtlCol="0">
            <a:spAutoFit/>
          </a:bodyPr>
          <a:lstStyle/>
          <a:p>
            <a:r>
              <a:rPr lang="en-US" sz="3200" dirty="0"/>
              <a:t>Plastics Plant</a:t>
            </a:r>
            <a:endParaRPr lang="en-US" dirty="0"/>
          </a:p>
        </p:txBody>
      </p:sp>
      <p:cxnSp>
        <p:nvCxnSpPr>
          <p:cNvPr id="16" name="Straight Arrow Connector 15">
            <a:extLst>
              <a:ext uri="{FF2B5EF4-FFF2-40B4-BE49-F238E27FC236}">
                <a16:creationId xmlns:a16="http://schemas.microsoft.com/office/drawing/2014/main" id="{8169AC44-1798-4222-9D01-560D22415DD9}"/>
              </a:ext>
            </a:extLst>
          </p:cNvPr>
          <p:cNvCxnSpPr>
            <a:cxnSpLocks/>
            <a:endCxn id="10" idx="1"/>
          </p:cNvCxnSpPr>
          <p:nvPr/>
        </p:nvCxnSpPr>
        <p:spPr>
          <a:xfrm>
            <a:off x="3528479" y="3426576"/>
            <a:ext cx="10642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F0FEB2-7DAF-4020-9AB1-D4D85F64E272}"/>
              </a:ext>
            </a:extLst>
          </p:cNvPr>
          <p:cNvCxnSpPr>
            <a:cxnSpLocks/>
            <a:stCxn id="10" idx="3"/>
          </p:cNvCxnSpPr>
          <p:nvPr/>
        </p:nvCxnSpPr>
        <p:spPr>
          <a:xfrm>
            <a:off x="6936933" y="3426576"/>
            <a:ext cx="10178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9954990-060E-42B0-9A60-700143F5AC19}"/>
              </a:ext>
            </a:extLst>
          </p:cNvPr>
          <p:cNvPicPr>
            <a:picLocks noChangeAspect="1"/>
          </p:cNvPicPr>
          <p:nvPr/>
        </p:nvPicPr>
        <p:blipFill rotWithShape="1">
          <a:blip r:embed="rId3"/>
          <a:srcRect l="15138" t="65768" r="15073"/>
          <a:stretch/>
        </p:blipFill>
        <p:spPr>
          <a:xfrm>
            <a:off x="7954734" y="2653296"/>
            <a:ext cx="3879900" cy="1355245"/>
          </a:xfrm>
          <a:prstGeom prst="rect">
            <a:avLst/>
          </a:prstGeom>
        </p:spPr>
      </p:pic>
      <p:pic>
        <p:nvPicPr>
          <p:cNvPr id="3" name="Picture 2">
            <a:extLst>
              <a:ext uri="{FF2B5EF4-FFF2-40B4-BE49-F238E27FC236}">
                <a16:creationId xmlns:a16="http://schemas.microsoft.com/office/drawing/2014/main" id="{463257D0-B975-46B9-A640-DF8EAB46D504}"/>
              </a:ext>
            </a:extLst>
          </p:cNvPr>
          <p:cNvPicPr>
            <a:picLocks noChangeAspect="1"/>
          </p:cNvPicPr>
          <p:nvPr/>
        </p:nvPicPr>
        <p:blipFill>
          <a:blip r:embed="rId4"/>
          <a:stretch>
            <a:fillRect/>
          </a:stretch>
        </p:blipFill>
        <p:spPr>
          <a:xfrm>
            <a:off x="8477616" y="4199696"/>
            <a:ext cx="3039929" cy="2024829"/>
          </a:xfrm>
          <a:prstGeom prst="rect">
            <a:avLst/>
          </a:prstGeom>
        </p:spPr>
      </p:pic>
      <p:sp>
        <p:nvSpPr>
          <p:cNvPr id="25" name="TextBox 24">
            <a:extLst>
              <a:ext uri="{FF2B5EF4-FFF2-40B4-BE49-F238E27FC236}">
                <a16:creationId xmlns:a16="http://schemas.microsoft.com/office/drawing/2014/main" id="{007FC231-2D29-4BEC-9119-B451F80FF0F3}"/>
              </a:ext>
            </a:extLst>
          </p:cNvPr>
          <p:cNvSpPr txBox="1"/>
          <p:nvPr/>
        </p:nvSpPr>
        <p:spPr>
          <a:xfrm>
            <a:off x="8660045" y="1417804"/>
            <a:ext cx="2857500" cy="584775"/>
          </a:xfrm>
          <a:prstGeom prst="rect">
            <a:avLst/>
          </a:prstGeom>
          <a:noFill/>
        </p:spPr>
        <p:txBody>
          <a:bodyPr wrap="square" rtlCol="0">
            <a:spAutoFit/>
          </a:bodyPr>
          <a:lstStyle/>
          <a:p>
            <a:r>
              <a:rPr lang="en-US" sz="3200" dirty="0"/>
              <a:t>Polyethylene</a:t>
            </a:r>
            <a:endParaRPr lang="en-US" dirty="0"/>
          </a:p>
        </p:txBody>
      </p:sp>
      <p:sp>
        <p:nvSpPr>
          <p:cNvPr id="27" name="Content Placeholder 2">
            <a:extLst>
              <a:ext uri="{FF2B5EF4-FFF2-40B4-BE49-F238E27FC236}">
                <a16:creationId xmlns:a16="http://schemas.microsoft.com/office/drawing/2014/main" id="{5F39C92D-2EF9-460B-9795-C497BCA81C1D}"/>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317538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813487-0554-4049-9FA6-7C5AED2DE9B3}"/>
              </a:ext>
            </a:extLst>
          </p:cNvPr>
          <p:cNvPicPr>
            <a:picLocks noChangeAspect="1"/>
          </p:cNvPicPr>
          <p:nvPr/>
        </p:nvPicPr>
        <p:blipFill>
          <a:blip r:embed="rId2"/>
          <a:stretch>
            <a:fillRect/>
          </a:stretch>
        </p:blipFill>
        <p:spPr>
          <a:xfrm>
            <a:off x="1947862" y="328612"/>
            <a:ext cx="8509339" cy="6529388"/>
          </a:xfrm>
          <a:prstGeom prst="rect">
            <a:avLst/>
          </a:prstGeom>
        </p:spPr>
      </p:pic>
      <p:sp>
        <p:nvSpPr>
          <p:cNvPr id="6" name="Content Placeholder 2">
            <a:extLst>
              <a:ext uri="{FF2B5EF4-FFF2-40B4-BE49-F238E27FC236}">
                <a16:creationId xmlns:a16="http://schemas.microsoft.com/office/drawing/2014/main" id="{334536B2-4DFE-4C0C-877A-3784D41D1A50}"/>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422792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80D311-194D-4F06-82F5-7F97CE10B369}"/>
              </a:ext>
            </a:extLst>
          </p:cNvPr>
          <p:cNvPicPr>
            <a:picLocks noChangeAspect="1"/>
          </p:cNvPicPr>
          <p:nvPr/>
        </p:nvPicPr>
        <p:blipFill rotWithShape="1">
          <a:blip r:embed="rId2"/>
          <a:srcRect l="3618"/>
          <a:stretch/>
        </p:blipFill>
        <p:spPr>
          <a:xfrm>
            <a:off x="2" y="752475"/>
            <a:ext cx="12192000" cy="6105525"/>
          </a:xfrm>
          <a:prstGeom prst="rect">
            <a:avLst/>
          </a:prstGeom>
        </p:spPr>
      </p:pic>
      <p:sp>
        <p:nvSpPr>
          <p:cNvPr id="8" name="Content Placeholder 2">
            <a:extLst>
              <a:ext uri="{FF2B5EF4-FFF2-40B4-BE49-F238E27FC236}">
                <a16:creationId xmlns:a16="http://schemas.microsoft.com/office/drawing/2014/main" id="{8D6A8BAB-5ADE-41C7-83D9-1C9856BCCD97}"/>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170042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81A57-B1AB-4B85-AC4C-15A927BD9779}"/>
              </a:ext>
            </a:extLst>
          </p:cNvPr>
          <p:cNvPicPr>
            <a:picLocks noChangeAspect="1"/>
          </p:cNvPicPr>
          <p:nvPr/>
        </p:nvPicPr>
        <p:blipFill>
          <a:blip r:embed="rId2"/>
          <a:stretch>
            <a:fillRect/>
          </a:stretch>
        </p:blipFill>
        <p:spPr>
          <a:xfrm>
            <a:off x="104775" y="1609726"/>
            <a:ext cx="3434149" cy="3429000"/>
          </a:xfrm>
          <a:prstGeom prst="rect">
            <a:avLst/>
          </a:prstGeom>
        </p:spPr>
      </p:pic>
      <p:pic>
        <p:nvPicPr>
          <p:cNvPr id="3" name="Picture 2">
            <a:extLst>
              <a:ext uri="{FF2B5EF4-FFF2-40B4-BE49-F238E27FC236}">
                <a16:creationId xmlns:a16="http://schemas.microsoft.com/office/drawing/2014/main" id="{309C85AB-9E71-4A57-9CE5-C02494CFAFC8}"/>
              </a:ext>
            </a:extLst>
          </p:cNvPr>
          <p:cNvPicPr>
            <a:picLocks noChangeAspect="1"/>
          </p:cNvPicPr>
          <p:nvPr/>
        </p:nvPicPr>
        <p:blipFill>
          <a:blip r:embed="rId3"/>
          <a:stretch>
            <a:fillRect/>
          </a:stretch>
        </p:blipFill>
        <p:spPr>
          <a:xfrm>
            <a:off x="7756950" y="1647827"/>
            <a:ext cx="4254075" cy="3171825"/>
          </a:xfrm>
          <a:prstGeom prst="rect">
            <a:avLst/>
          </a:prstGeom>
        </p:spPr>
      </p:pic>
      <p:pic>
        <p:nvPicPr>
          <p:cNvPr id="7" name="Picture 6">
            <a:extLst>
              <a:ext uri="{FF2B5EF4-FFF2-40B4-BE49-F238E27FC236}">
                <a16:creationId xmlns:a16="http://schemas.microsoft.com/office/drawing/2014/main" id="{8CCB2BCB-D5DD-4639-AE8B-51DD0F44CD2C}"/>
              </a:ext>
            </a:extLst>
          </p:cNvPr>
          <p:cNvPicPr>
            <a:picLocks noChangeAspect="1"/>
          </p:cNvPicPr>
          <p:nvPr/>
        </p:nvPicPr>
        <p:blipFill>
          <a:blip r:embed="rId4"/>
          <a:stretch>
            <a:fillRect/>
          </a:stretch>
        </p:blipFill>
        <p:spPr>
          <a:xfrm>
            <a:off x="3403360" y="957263"/>
            <a:ext cx="4012535" cy="4752975"/>
          </a:xfrm>
          <a:prstGeom prst="rect">
            <a:avLst/>
          </a:prstGeom>
          <a:ln w="25400">
            <a:solidFill>
              <a:schemeClr val="bg1">
                <a:lumMod val="50000"/>
              </a:schemeClr>
            </a:solidFill>
          </a:ln>
        </p:spPr>
      </p:pic>
      <p:sp>
        <p:nvSpPr>
          <p:cNvPr id="8" name="Content Placeholder 2">
            <a:extLst>
              <a:ext uri="{FF2B5EF4-FFF2-40B4-BE49-F238E27FC236}">
                <a16:creationId xmlns:a16="http://schemas.microsoft.com/office/drawing/2014/main" id="{11CEE520-7CD1-4C04-B376-090CB4930448}"/>
              </a:ext>
            </a:extLst>
          </p:cNvPr>
          <p:cNvSpPr txBox="1">
            <a:spLocks/>
          </p:cNvSpPr>
          <p:nvPr/>
        </p:nvSpPr>
        <p:spPr>
          <a:xfrm>
            <a:off x="2" y="1"/>
            <a:ext cx="1895060" cy="433364"/>
          </a:xfrm>
          <a:prstGeom prst="rect">
            <a:avLst/>
          </a:prstGeom>
          <a:solidFill>
            <a:srgbClr val="A51C36"/>
          </a:solidFill>
        </p:spPr>
        <p:txBody>
          <a:bodyPr>
            <a:normAutofit fontScale="92500" lnSpcReduction="20000"/>
          </a:bodyPr>
          <a:lstStyle>
            <a:lvl1pPr marL="228600" indent="-228600" algn="l" defTabSz="914400" rtl="0" eaLnBrk="1" latinLnBrk="0" hangingPunct="1">
              <a:lnSpc>
                <a:spcPct val="90000"/>
              </a:lnSpc>
              <a:spcBef>
                <a:spcPts val="1000"/>
              </a:spcBef>
              <a:buClr>
                <a:srgbClr val="A51C3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C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C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C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solidFill>
                  <a:schemeClr val="bg1"/>
                </a:solidFill>
              </a:rPr>
              <a:t>1  </a:t>
            </a:r>
            <a:r>
              <a:rPr lang="en-US" sz="1500" dirty="0">
                <a:solidFill>
                  <a:schemeClr val="bg1"/>
                </a:solidFill>
              </a:rPr>
              <a:t>Resin Production</a:t>
            </a:r>
            <a:endParaRPr lang="en-US" sz="2400" dirty="0">
              <a:solidFill>
                <a:schemeClr val="bg1"/>
              </a:solidFill>
            </a:endParaRPr>
          </a:p>
          <a:p>
            <a:endParaRPr lang="en-US" sz="1600" dirty="0"/>
          </a:p>
        </p:txBody>
      </p:sp>
    </p:spTree>
    <p:extLst>
      <p:ext uri="{BB962C8B-B14F-4D97-AF65-F5344CB8AC3E}">
        <p14:creationId xmlns:p14="http://schemas.microsoft.com/office/powerpoint/2010/main" val="72496235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15744</TotalTime>
  <Words>2073</Words>
  <Application>Microsoft Office PowerPoint</Application>
  <PresentationFormat>Widescreen</PresentationFormat>
  <Paragraphs>446</Paragraphs>
  <Slides>51</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Arial Black</vt:lpstr>
      <vt:lpstr>Calibri</vt:lpstr>
      <vt:lpstr>Helvetica 75 Bold</vt:lpstr>
      <vt:lpstr>Helvetica Neue</vt:lpstr>
      <vt:lpstr>2_Office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 export routing depends on destination region</vt:lpstr>
      <vt:lpstr>Polyethylene is a key national export</vt:lpstr>
      <vt:lpstr>PowerPoint Presentation</vt:lpstr>
      <vt:lpstr>US Polyethylene export logistics</vt:lpstr>
      <vt:lpstr>Houston Metro Area boasts the nation’s largest concentration of plastics packagers</vt:lpstr>
      <vt:lpstr>PowerPoint Presentation</vt:lpstr>
      <vt:lpstr>PowerPoint Presentation</vt:lpstr>
      <vt:lpstr>PowerPoint Presentation</vt:lpstr>
      <vt:lpstr>PowerPoint Presentation</vt:lpstr>
      <vt:lpstr>PowerPoint Presentation</vt:lpstr>
      <vt:lpstr>Greater Port of Houston Rankings</vt:lpstr>
      <vt:lpstr>PowerPoint Presentation</vt:lpstr>
      <vt:lpstr>Port Commissioners of the Port of Houston Authority set port policies and guide executive staff </vt:lpstr>
      <vt:lpstr>Port Houston Terminals</vt:lpstr>
      <vt:lpstr>PowerPoint Presentation</vt:lpstr>
      <vt:lpstr>Timetable for widening requires acceleration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 Houston continues strong momentum into Q2 2019, with resin boosting exports and imports growing as we head toward peak season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Jordan Frisby</cp:lastModifiedBy>
  <cp:revision>391</cp:revision>
  <cp:lastPrinted>2019-06-06T19:01:53Z</cp:lastPrinted>
  <dcterms:created xsi:type="dcterms:W3CDTF">2016-11-28T16:12:23Z</dcterms:created>
  <dcterms:modified xsi:type="dcterms:W3CDTF">2019-09-16T04:30:40Z</dcterms:modified>
</cp:coreProperties>
</file>