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  <p:sldMasterId id="2147483660" r:id="rId5"/>
  </p:sldMasterIdLst>
  <p:notesMasterIdLst>
    <p:notesMasterId r:id="rId32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4211" r:id="rId17"/>
    <p:sldId id="267" r:id="rId18"/>
    <p:sldId id="4212" r:id="rId19"/>
    <p:sldId id="268" r:id="rId20"/>
    <p:sldId id="269" r:id="rId21"/>
    <p:sldId id="270" r:id="rId22"/>
    <p:sldId id="4207" r:id="rId23"/>
    <p:sldId id="4209" r:id="rId24"/>
    <p:sldId id="4210" r:id="rId25"/>
    <p:sldId id="4189" r:id="rId26"/>
    <p:sldId id="4190" r:id="rId27"/>
    <p:sldId id="4191" r:id="rId28"/>
    <p:sldId id="4203" r:id="rId29"/>
    <p:sldId id="271" r:id="rId30"/>
    <p:sldId id="272" r:id="rId31"/>
  </p:sldIdLst>
  <p:sldSz cx="18288000" cy="10287000"/>
  <p:notesSz cx="6858000" cy="9144000"/>
  <p:embeddedFontLst>
    <p:embeddedFont>
      <p:font typeface="Calibri (MS)" panose="020B0604020202020204" charset="0"/>
      <p:regular r:id="rId33"/>
    </p:embeddedFont>
    <p:embeddedFont>
      <p:font typeface="Futura" panose="02020800000000000000" pitchFamily="18" charset="0"/>
      <p:regular r:id="rId34"/>
      <p:bold r:id="rId35"/>
    </p:embeddedFont>
    <p:embeddedFont>
      <p:font typeface="Futura Md BT" panose="020B0602020204020303" pitchFamily="34" charset="0"/>
      <p:regular r:id="rId36"/>
      <p:italic r:id="rId37"/>
      <p:boldItalic r:id="rId38"/>
    </p:embeddedFont>
    <p:embeddedFont>
      <p:font typeface="Futura-Bold" pitchFamily="2" charset="0"/>
      <p:regular r:id="rId39"/>
    </p:embeddedFont>
    <p:embeddedFont>
      <p:font typeface="Garamond" panose="02020404030301010803" pitchFamily="18" charset="0"/>
      <p:regular r:id="rId40"/>
      <p:bold r:id="rId41"/>
      <p:italic r:id="rId42"/>
    </p:embeddedFont>
    <p:embeddedFont>
      <p:font typeface="Montserrat" panose="00000500000000000000" pitchFamily="2" charset="0"/>
      <p:regular r:id="rId43"/>
      <p:bold r:id="rId44"/>
      <p:italic r:id="rId45"/>
      <p:boldItalic r:id="rId46"/>
    </p:embeddedFont>
    <p:embeddedFont>
      <p:font typeface="Montserrat Bold" panose="00000800000000000000" charset="0"/>
      <p:regular r:id="rId47"/>
      <p:bold r:id="rId48"/>
    </p:embeddedFont>
    <p:embeddedFont>
      <p:font typeface="Tw Cen MT" panose="020B0602020104020603" pitchFamily="34" charset="0"/>
      <p:regular r:id="rId49"/>
      <p:bold r:id="rId50"/>
      <p:italic r:id="rId51"/>
      <p:boldItalic r:id="rId52"/>
    </p:embeddedFont>
    <p:embeddedFont>
      <p:font typeface="Univers" panose="020B0503020202020204" pitchFamily="34" charset="0"/>
      <p:regular r:id="rId53"/>
      <p:bold r:id="rId5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80352D-2CF4-46C2-8215-579856D51A15}" v="3" dt="2026-07-29T01:48:57.2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36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font" Target="fonts/font7.fntdata"/><Relationship Id="rId21" Type="http://schemas.openxmlformats.org/officeDocument/2006/relationships/slide" Target="slides/slide16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font" Target="fonts/font15.fntdata"/><Relationship Id="rId50" Type="http://schemas.openxmlformats.org/officeDocument/2006/relationships/font" Target="fonts/font18.fntdata"/><Relationship Id="rId55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59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font" Target="fonts/font9.fntdata"/><Relationship Id="rId54" Type="http://schemas.openxmlformats.org/officeDocument/2006/relationships/font" Target="fonts/font22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3" Type="http://schemas.openxmlformats.org/officeDocument/2006/relationships/font" Target="fonts/font21.fntdata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font" Target="fonts/font4.fntdata"/><Relationship Id="rId49" Type="http://schemas.openxmlformats.org/officeDocument/2006/relationships/font" Target="fonts/font17.fntdata"/><Relationship Id="rId57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font" Target="fonts/font12.fntdata"/><Relationship Id="rId52" Type="http://schemas.openxmlformats.org/officeDocument/2006/relationships/font" Target="fonts/font20.fntdata"/><Relationship Id="rId6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font" Target="fonts/font16.fntdata"/><Relationship Id="rId56" Type="http://schemas.openxmlformats.org/officeDocument/2006/relationships/viewProps" Target="viewProps.xml"/><Relationship Id="rId8" Type="http://schemas.openxmlformats.org/officeDocument/2006/relationships/slide" Target="slides/slide3.xml"/><Relationship Id="rId51" Type="http://schemas.openxmlformats.org/officeDocument/2006/relationships/font" Target="fonts/font19.fntdata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iscoe, Darryl" userId="e912f1ba-83ac-4af2-86fa-ce70a70f6026" providerId="ADAL" clId="{66D3C945-C8F0-44A5-8E23-22DD94FFB7BA}"/>
    <pc:docChg chg="addSld modSld">
      <pc:chgData name="Briscoe, Darryl" userId="e912f1ba-83ac-4af2-86fa-ce70a70f6026" providerId="ADAL" clId="{66D3C945-C8F0-44A5-8E23-22DD94FFB7BA}" dt="2026-07-29T01:45:19.988" v="0"/>
      <pc:docMkLst>
        <pc:docMk/>
      </pc:docMkLst>
      <pc:sldChg chg="add">
        <pc:chgData name="Briscoe, Darryl" userId="e912f1ba-83ac-4af2-86fa-ce70a70f6026" providerId="ADAL" clId="{66D3C945-C8F0-44A5-8E23-22DD94FFB7BA}" dt="2026-07-29T01:45:19.988" v="0"/>
        <pc:sldMkLst>
          <pc:docMk/>
          <pc:sldMk cId="2939719619" sldId="4189"/>
        </pc:sldMkLst>
      </pc:sldChg>
      <pc:sldChg chg="add">
        <pc:chgData name="Briscoe, Darryl" userId="e912f1ba-83ac-4af2-86fa-ce70a70f6026" providerId="ADAL" clId="{66D3C945-C8F0-44A5-8E23-22DD94FFB7BA}" dt="2026-07-29T01:45:19.988" v="0"/>
        <pc:sldMkLst>
          <pc:docMk/>
          <pc:sldMk cId="25626381" sldId="4190"/>
        </pc:sldMkLst>
      </pc:sldChg>
      <pc:sldChg chg="add">
        <pc:chgData name="Briscoe, Darryl" userId="e912f1ba-83ac-4af2-86fa-ce70a70f6026" providerId="ADAL" clId="{66D3C945-C8F0-44A5-8E23-22DD94FFB7BA}" dt="2026-07-29T01:45:19.988" v="0"/>
        <pc:sldMkLst>
          <pc:docMk/>
          <pc:sldMk cId="468987409" sldId="4191"/>
        </pc:sldMkLst>
      </pc:sldChg>
      <pc:sldChg chg="add">
        <pc:chgData name="Briscoe, Darryl" userId="e912f1ba-83ac-4af2-86fa-ce70a70f6026" providerId="ADAL" clId="{66D3C945-C8F0-44A5-8E23-22DD94FFB7BA}" dt="2026-07-29T01:45:19.988" v="0"/>
        <pc:sldMkLst>
          <pc:docMk/>
          <pc:sldMk cId="3376517050" sldId="4203"/>
        </pc:sldMkLst>
      </pc:sldChg>
      <pc:sldChg chg="add">
        <pc:chgData name="Briscoe, Darryl" userId="e912f1ba-83ac-4af2-86fa-ce70a70f6026" providerId="ADAL" clId="{66D3C945-C8F0-44A5-8E23-22DD94FFB7BA}" dt="2026-07-29T01:45:19.988" v="0"/>
        <pc:sldMkLst>
          <pc:docMk/>
          <pc:sldMk cId="0" sldId="4207"/>
        </pc:sldMkLst>
      </pc:sldChg>
      <pc:sldChg chg="add">
        <pc:chgData name="Briscoe, Darryl" userId="e912f1ba-83ac-4af2-86fa-ce70a70f6026" providerId="ADAL" clId="{66D3C945-C8F0-44A5-8E23-22DD94FFB7BA}" dt="2026-07-29T01:45:19.988" v="0"/>
        <pc:sldMkLst>
          <pc:docMk/>
          <pc:sldMk cId="3527999967" sldId="4209"/>
        </pc:sldMkLst>
      </pc:sldChg>
      <pc:sldChg chg="add">
        <pc:chgData name="Briscoe, Darryl" userId="e912f1ba-83ac-4af2-86fa-ce70a70f6026" providerId="ADAL" clId="{66D3C945-C8F0-44A5-8E23-22DD94FFB7BA}" dt="2026-07-29T01:45:19.988" v="0"/>
        <pc:sldMkLst>
          <pc:docMk/>
          <pc:sldMk cId="2377020872" sldId="4210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hgac-my.sharepoint.com/personal/borski_h-gac_com/Documents/Documents/Monthly%20News%20Release%20and%20Presentations/2026%20Trend%20Data/2025%20Gulf%20Coast%20LAUS%20Chart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hgac-my.sharepoint.com/personal/borski_h-gac_com/Documents/Documents/Monthly%20News%20Release%20and%20Presentations/2026%20Trend%20Data/2026%20Hou%20MSA%20CES%20Table%20Charts%20plus%20Benchmark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Unemployment Rate - Actual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1757564056666195E-2"/>
          <c:y val="0.14324557086614173"/>
          <c:w val="0.86507510726508952"/>
          <c:h val="0.66780858553818212"/>
        </c:manualLayout>
      </c:layout>
      <c:barChart>
        <c:barDir val="col"/>
        <c:grouping val="clustered"/>
        <c:varyColors val="0"/>
        <c:ser>
          <c:idx val="1"/>
          <c:order val="1"/>
          <c:tx>
            <c:v>Recession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'LAUS Data'!$A$2:$A$440</c:f>
              <c:numCache>
                <c:formatCode>mmm\-yy</c:formatCode>
                <c:ptCount val="439"/>
                <c:pt idx="0">
                  <c:v>32874</c:v>
                </c:pt>
                <c:pt idx="1">
                  <c:v>32905</c:v>
                </c:pt>
                <c:pt idx="2">
                  <c:v>32933</c:v>
                </c:pt>
                <c:pt idx="3">
                  <c:v>32964</c:v>
                </c:pt>
                <c:pt idx="4">
                  <c:v>32994</c:v>
                </c:pt>
                <c:pt idx="5">
                  <c:v>33025</c:v>
                </c:pt>
                <c:pt idx="6">
                  <c:v>33055</c:v>
                </c:pt>
                <c:pt idx="7">
                  <c:v>33086</c:v>
                </c:pt>
                <c:pt idx="8">
                  <c:v>33117</c:v>
                </c:pt>
                <c:pt idx="9">
                  <c:v>33147</c:v>
                </c:pt>
                <c:pt idx="10">
                  <c:v>33178</c:v>
                </c:pt>
                <c:pt idx="11">
                  <c:v>33208</c:v>
                </c:pt>
                <c:pt idx="12">
                  <c:v>33239</c:v>
                </c:pt>
                <c:pt idx="13">
                  <c:v>33270</c:v>
                </c:pt>
                <c:pt idx="14">
                  <c:v>33298</c:v>
                </c:pt>
                <c:pt idx="15">
                  <c:v>33329</c:v>
                </c:pt>
                <c:pt idx="16">
                  <c:v>33359</c:v>
                </c:pt>
                <c:pt idx="17">
                  <c:v>33390</c:v>
                </c:pt>
                <c:pt idx="18">
                  <c:v>33420</c:v>
                </c:pt>
                <c:pt idx="19">
                  <c:v>33451</c:v>
                </c:pt>
                <c:pt idx="20">
                  <c:v>33482</c:v>
                </c:pt>
                <c:pt idx="21">
                  <c:v>33512</c:v>
                </c:pt>
                <c:pt idx="22">
                  <c:v>33543</c:v>
                </c:pt>
                <c:pt idx="23">
                  <c:v>33573</c:v>
                </c:pt>
                <c:pt idx="24">
                  <c:v>33604</c:v>
                </c:pt>
                <c:pt idx="25">
                  <c:v>33635</c:v>
                </c:pt>
                <c:pt idx="26">
                  <c:v>33664</c:v>
                </c:pt>
                <c:pt idx="27">
                  <c:v>33695</c:v>
                </c:pt>
                <c:pt idx="28">
                  <c:v>33725</c:v>
                </c:pt>
                <c:pt idx="29">
                  <c:v>33756</c:v>
                </c:pt>
                <c:pt idx="30">
                  <c:v>33786</c:v>
                </c:pt>
                <c:pt idx="31">
                  <c:v>33817</c:v>
                </c:pt>
                <c:pt idx="32">
                  <c:v>33848</c:v>
                </c:pt>
                <c:pt idx="33">
                  <c:v>33878</c:v>
                </c:pt>
                <c:pt idx="34">
                  <c:v>33909</c:v>
                </c:pt>
                <c:pt idx="35">
                  <c:v>33939</c:v>
                </c:pt>
                <c:pt idx="36">
                  <c:v>33970</c:v>
                </c:pt>
                <c:pt idx="37">
                  <c:v>34001</c:v>
                </c:pt>
                <c:pt idx="38">
                  <c:v>34029</c:v>
                </c:pt>
                <c:pt idx="39">
                  <c:v>34060</c:v>
                </c:pt>
                <c:pt idx="40">
                  <c:v>34090</c:v>
                </c:pt>
                <c:pt idx="41">
                  <c:v>34121</c:v>
                </c:pt>
                <c:pt idx="42">
                  <c:v>34151</c:v>
                </c:pt>
                <c:pt idx="43">
                  <c:v>34182</c:v>
                </c:pt>
                <c:pt idx="44">
                  <c:v>34213</c:v>
                </c:pt>
                <c:pt idx="45">
                  <c:v>34243</c:v>
                </c:pt>
                <c:pt idx="46">
                  <c:v>34274</c:v>
                </c:pt>
                <c:pt idx="47">
                  <c:v>34304</c:v>
                </c:pt>
                <c:pt idx="48">
                  <c:v>34335</c:v>
                </c:pt>
                <c:pt idx="49">
                  <c:v>34366</c:v>
                </c:pt>
                <c:pt idx="50">
                  <c:v>34394</c:v>
                </c:pt>
                <c:pt idx="51">
                  <c:v>34425</c:v>
                </c:pt>
                <c:pt idx="52">
                  <c:v>34455</c:v>
                </c:pt>
                <c:pt idx="53">
                  <c:v>34486</c:v>
                </c:pt>
                <c:pt idx="54">
                  <c:v>34516</c:v>
                </c:pt>
                <c:pt idx="55">
                  <c:v>34547</c:v>
                </c:pt>
                <c:pt idx="56">
                  <c:v>34578</c:v>
                </c:pt>
                <c:pt idx="57">
                  <c:v>34608</c:v>
                </c:pt>
                <c:pt idx="58">
                  <c:v>34639</c:v>
                </c:pt>
                <c:pt idx="59">
                  <c:v>34669</c:v>
                </c:pt>
                <c:pt idx="60">
                  <c:v>34700</c:v>
                </c:pt>
                <c:pt idx="61">
                  <c:v>34731</c:v>
                </c:pt>
                <c:pt idx="62">
                  <c:v>34759</c:v>
                </c:pt>
                <c:pt idx="63">
                  <c:v>34790</c:v>
                </c:pt>
                <c:pt idx="64">
                  <c:v>34820</c:v>
                </c:pt>
                <c:pt idx="65">
                  <c:v>34851</c:v>
                </c:pt>
                <c:pt idx="66">
                  <c:v>34881</c:v>
                </c:pt>
                <c:pt idx="67">
                  <c:v>34912</c:v>
                </c:pt>
                <c:pt idx="68">
                  <c:v>34943</c:v>
                </c:pt>
                <c:pt idx="69">
                  <c:v>34973</c:v>
                </c:pt>
                <c:pt idx="70">
                  <c:v>35004</c:v>
                </c:pt>
                <c:pt idx="71">
                  <c:v>35034</c:v>
                </c:pt>
                <c:pt idx="72">
                  <c:v>35065</c:v>
                </c:pt>
                <c:pt idx="73">
                  <c:v>35096</c:v>
                </c:pt>
                <c:pt idx="74">
                  <c:v>35125</c:v>
                </c:pt>
                <c:pt idx="75">
                  <c:v>35156</c:v>
                </c:pt>
                <c:pt idx="76">
                  <c:v>35186</c:v>
                </c:pt>
                <c:pt idx="77">
                  <c:v>35217</c:v>
                </c:pt>
                <c:pt idx="78">
                  <c:v>35247</c:v>
                </c:pt>
                <c:pt idx="79">
                  <c:v>35278</c:v>
                </c:pt>
                <c:pt idx="80">
                  <c:v>35309</c:v>
                </c:pt>
                <c:pt idx="81">
                  <c:v>35339</c:v>
                </c:pt>
                <c:pt idx="82">
                  <c:v>35370</c:v>
                </c:pt>
                <c:pt idx="83">
                  <c:v>35400</c:v>
                </c:pt>
                <c:pt idx="84">
                  <c:v>35431</c:v>
                </c:pt>
                <c:pt idx="85">
                  <c:v>35462</c:v>
                </c:pt>
                <c:pt idx="86">
                  <c:v>35490</c:v>
                </c:pt>
                <c:pt idx="87">
                  <c:v>35521</c:v>
                </c:pt>
                <c:pt idx="88">
                  <c:v>35551</c:v>
                </c:pt>
                <c:pt idx="89">
                  <c:v>35582</c:v>
                </c:pt>
                <c:pt idx="90">
                  <c:v>35612</c:v>
                </c:pt>
                <c:pt idx="91">
                  <c:v>35643</c:v>
                </c:pt>
                <c:pt idx="92">
                  <c:v>35674</c:v>
                </c:pt>
                <c:pt idx="93">
                  <c:v>35704</c:v>
                </c:pt>
                <c:pt idx="94">
                  <c:v>35735</c:v>
                </c:pt>
                <c:pt idx="95">
                  <c:v>35765</c:v>
                </c:pt>
                <c:pt idx="96">
                  <c:v>35796</c:v>
                </c:pt>
                <c:pt idx="97">
                  <c:v>35827</c:v>
                </c:pt>
                <c:pt idx="98">
                  <c:v>35855</c:v>
                </c:pt>
                <c:pt idx="99">
                  <c:v>35886</c:v>
                </c:pt>
                <c:pt idx="100">
                  <c:v>35916</c:v>
                </c:pt>
                <c:pt idx="101">
                  <c:v>35947</c:v>
                </c:pt>
                <c:pt idx="102">
                  <c:v>35977</c:v>
                </c:pt>
                <c:pt idx="103">
                  <c:v>36008</c:v>
                </c:pt>
                <c:pt idx="104">
                  <c:v>36039</c:v>
                </c:pt>
                <c:pt idx="105">
                  <c:v>36069</c:v>
                </c:pt>
                <c:pt idx="106">
                  <c:v>36100</c:v>
                </c:pt>
                <c:pt idx="107">
                  <c:v>36130</c:v>
                </c:pt>
                <c:pt idx="108">
                  <c:v>36161</c:v>
                </c:pt>
                <c:pt idx="109">
                  <c:v>36192</c:v>
                </c:pt>
                <c:pt idx="110">
                  <c:v>36220</c:v>
                </c:pt>
                <c:pt idx="111">
                  <c:v>36251</c:v>
                </c:pt>
                <c:pt idx="112">
                  <c:v>36281</c:v>
                </c:pt>
                <c:pt idx="113">
                  <c:v>36312</c:v>
                </c:pt>
                <c:pt idx="114">
                  <c:v>36342</c:v>
                </c:pt>
                <c:pt idx="115">
                  <c:v>36373</c:v>
                </c:pt>
                <c:pt idx="116">
                  <c:v>36404</c:v>
                </c:pt>
                <c:pt idx="117">
                  <c:v>36434</c:v>
                </c:pt>
                <c:pt idx="118">
                  <c:v>36465</c:v>
                </c:pt>
                <c:pt idx="119">
                  <c:v>36495</c:v>
                </c:pt>
                <c:pt idx="120">
                  <c:v>36526</c:v>
                </c:pt>
                <c:pt idx="121">
                  <c:v>36557</c:v>
                </c:pt>
                <c:pt idx="122">
                  <c:v>36586</c:v>
                </c:pt>
                <c:pt idx="123">
                  <c:v>36617</c:v>
                </c:pt>
                <c:pt idx="124">
                  <c:v>36647</c:v>
                </c:pt>
                <c:pt idx="125">
                  <c:v>36678</c:v>
                </c:pt>
                <c:pt idx="126">
                  <c:v>36708</c:v>
                </c:pt>
                <c:pt idx="127">
                  <c:v>36739</c:v>
                </c:pt>
                <c:pt idx="128">
                  <c:v>36770</c:v>
                </c:pt>
                <c:pt idx="129">
                  <c:v>36800</c:v>
                </c:pt>
                <c:pt idx="130">
                  <c:v>36831</c:v>
                </c:pt>
                <c:pt idx="131">
                  <c:v>36861</c:v>
                </c:pt>
                <c:pt idx="132">
                  <c:v>36892</c:v>
                </c:pt>
                <c:pt idx="133">
                  <c:v>36923</c:v>
                </c:pt>
                <c:pt idx="134">
                  <c:v>36951</c:v>
                </c:pt>
                <c:pt idx="135">
                  <c:v>36982</c:v>
                </c:pt>
                <c:pt idx="136">
                  <c:v>37012</c:v>
                </c:pt>
                <c:pt idx="137">
                  <c:v>37043</c:v>
                </c:pt>
                <c:pt idx="138">
                  <c:v>37073</c:v>
                </c:pt>
                <c:pt idx="139">
                  <c:v>37104</c:v>
                </c:pt>
                <c:pt idx="140">
                  <c:v>37135</c:v>
                </c:pt>
                <c:pt idx="141">
                  <c:v>37165</c:v>
                </c:pt>
                <c:pt idx="142">
                  <c:v>37196</c:v>
                </c:pt>
                <c:pt idx="143">
                  <c:v>37226</c:v>
                </c:pt>
                <c:pt idx="144">
                  <c:v>37257</c:v>
                </c:pt>
                <c:pt idx="145">
                  <c:v>37288</c:v>
                </c:pt>
                <c:pt idx="146">
                  <c:v>37316</c:v>
                </c:pt>
                <c:pt idx="147">
                  <c:v>37347</c:v>
                </c:pt>
                <c:pt idx="148">
                  <c:v>37377</c:v>
                </c:pt>
                <c:pt idx="149">
                  <c:v>37408</c:v>
                </c:pt>
                <c:pt idx="150">
                  <c:v>37438</c:v>
                </c:pt>
                <c:pt idx="151">
                  <c:v>37469</c:v>
                </c:pt>
                <c:pt idx="152">
                  <c:v>37500</c:v>
                </c:pt>
                <c:pt idx="153">
                  <c:v>37530</c:v>
                </c:pt>
                <c:pt idx="154">
                  <c:v>37561</c:v>
                </c:pt>
                <c:pt idx="155">
                  <c:v>37591</c:v>
                </c:pt>
                <c:pt idx="156">
                  <c:v>37622</c:v>
                </c:pt>
                <c:pt idx="157">
                  <c:v>37653</c:v>
                </c:pt>
                <c:pt idx="158">
                  <c:v>37681</c:v>
                </c:pt>
                <c:pt idx="159">
                  <c:v>37712</c:v>
                </c:pt>
                <c:pt idx="160">
                  <c:v>37742</c:v>
                </c:pt>
                <c:pt idx="161">
                  <c:v>37773</c:v>
                </c:pt>
                <c:pt idx="162">
                  <c:v>37803</c:v>
                </c:pt>
                <c:pt idx="163">
                  <c:v>37834</c:v>
                </c:pt>
                <c:pt idx="164">
                  <c:v>37865</c:v>
                </c:pt>
                <c:pt idx="165">
                  <c:v>37895</c:v>
                </c:pt>
                <c:pt idx="166">
                  <c:v>37926</c:v>
                </c:pt>
                <c:pt idx="167">
                  <c:v>37956</c:v>
                </c:pt>
                <c:pt idx="168">
                  <c:v>37987</c:v>
                </c:pt>
                <c:pt idx="169">
                  <c:v>38018</c:v>
                </c:pt>
                <c:pt idx="170">
                  <c:v>38047</c:v>
                </c:pt>
                <c:pt idx="171">
                  <c:v>38078</c:v>
                </c:pt>
                <c:pt idx="172">
                  <c:v>38108</c:v>
                </c:pt>
                <c:pt idx="173">
                  <c:v>38139</c:v>
                </c:pt>
                <c:pt idx="174">
                  <c:v>38169</c:v>
                </c:pt>
                <c:pt idx="175">
                  <c:v>38200</c:v>
                </c:pt>
                <c:pt idx="176">
                  <c:v>38231</c:v>
                </c:pt>
                <c:pt idx="177">
                  <c:v>38261</c:v>
                </c:pt>
                <c:pt idx="178">
                  <c:v>38292</c:v>
                </c:pt>
                <c:pt idx="179">
                  <c:v>38322</c:v>
                </c:pt>
                <c:pt idx="180">
                  <c:v>38353</c:v>
                </c:pt>
                <c:pt idx="181">
                  <c:v>38384</c:v>
                </c:pt>
                <c:pt idx="182">
                  <c:v>38412</c:v>
                </c:pt>
                <c:pt idx="183">
                  <c:v>38443</c:v>
                </c:pt>
                <c:pt idx="184">
                  <c:v>38473</c:v>
                </c:pt>
                <c:pt idx="185">
                  <c:v>38504</c:v>
                </c:pt>
                <c:pt idx="186">
                  <c:v>38534</c:v>
                </c:pt>
                <c:pt idx="187">
                  <c:v>38565</c:v>
                </c:pt>
                <c:pt idx="188">
                  <c:v>38596</c:v>
                </c:pt>
                <c:pt idx="189">
                  <c:v>38626</c:v>
                </c:pt>
                <c:pt idx="190">
                  <c:v>38657</c:v>
                </c:pt>
                <c:pt idx="191">
                  <c:v>38687</c:v>
                </c:pt>
                <c:pt idx="192">
                  <c:v>38718</c:v>
                </c:pt>
                <c:pt idx="193">
                  <c:v>38749</c:v>
                </c:pt>
                <c:pt idx="194">
                  <c:v>38777</c:v>
                </c:pt>
                <c:pt idx="195">
                  <c:v>38808</c:v>
                </c:pt>
                <c:pt idx="196">
                  <c:v>38838</c:v>
                </c:pt>
                <c:pt idx="197">
                  <c:v>38869</c:v>
                </c:pt>
                <c:pt idx="198">
                  <c:v>38899</c:v>
                </c:pt>
                <c:pt idx="199">
                  <c:v>38930</c:v>
                </c:pt>
                <c:pt idx="200">
                  <c:v>38961</c:v>
                </c:pt>
                <c:pt idx="201">
                  <c:v>38991</c:v>
                </c:pt>
                <c:pt idx="202">
                  <c:v>39022</c:v>
                </c:pt>
                <c:pt idx="203">
                  <c:v>39052</c:v>
                </c:pt>
                <c:pt idx="204">
                  <c:v>39083</c:v>
                </c:pt>
                <c:pt idx="205">
                  <c:v>39114</c:v>
                </c:pt>
                <c:pt idx="206">
                  <c:v>39142</c:v>
                </c:pt>
                <c:pt idx="207">
                  <c:v>39173</c:v>
                </c:pt>
                <c:pt idx="208">
                  <c:v>39203</c:v>
                </c:pt>
                <c:pt idx="209">
                  <c:v>39234</c:v>
                </c:pt>
                <c:pt idx="210">
                  <c:v>39264</c:v>
                </c:pt>
                <c:pt idx="211">
                  <c:v>39295</c:v>
                </c:pt>
                <c:pt idx="212">
                  <c:v>39326</c:v>
                </c:pt>
                <c:pt idx="213">
                  <c:v>39356</c:v>
                </c:pt>
                <c:pt idx="214">
                  <c:v>39387</c:v>
                </c:pt>
                <c:pt idx="215">
                  <c:v>39417</c:v>
                </c:pt>
                <c:pt idx="216">
                  <c:v>39448</c:v>
                </c:pt>
                <c:pt idx="217">
                  <c:v>39479</c:v>
                </c:pt>
                <c:pt idx="218">
                  <c:v>39508</c:v>
                </c:pt>
                <c:pt idx="219">
                  <c:v>39539</c:v>
                </c:pt>
                <c:pt idx="220">
                  <c:v>39569</c:v>
                </c:pt>
                <c:pt idx="221">
                  <c:v>39600</c:v>
                </c:pt>
                <c:pt idx="222">
                  <c:v>39630</c:v>
                </c:pt>
                <c:pt idx="223">
                  <c:v>39661</c:v>
                </c:pt>
                <c:pt idx="224">
                  <c:v>39692</c:v>
                </c:pt>
                <c:pt idx="225">
                  <c:v>39722</c:v>
                </c:pt>
                <c:pt idx="226">
                  <c:v>39753</c:v>
                </c:pt>
                <c:pt idx="227">
                  <c:v>39783</c:v>
                </c:pt>
                <c:pt idx="228">
                  <c:v>39814</c:v>
                </c:pt>
                <c:pt idx="229">
                  <c:v>39845</c:v>
                </c:pt>
                <c:pt idx="230">
                  <c:v>39873</c:v>
                </c:pt>
                <c:pt idx="231">
                  <c:v>39904</c:v>
                </c:pt>
                <c:pt idx="232">
                  <c:v>39934</c:v>
                </c:pt>
                <c:pt idx="233">
                  <c:v>39965</c:v>
                </c:pt>
                <c:pt idx="234">
                  <c:v>39995</c:v>
                </c:pt>
                <c:pt idx="235">
                  <c:v>40026</c:v>
                </c:pt>
                <c:pt idx="236">
                  <c:v>40057</c:v>
                </c:pt>
                <c:pt idx="237">
                  <c:v>40087</c:v>
                </c:pt>
                <c:pt idx="238">
                  <c:v>40118</c:v>
                </c:pt>
                <c:pt idx="239">
                  <c:v>40148</c:v>
                </c:pt>
                <c:pt idx="240">
                  <c:v>40179</c:v>
                </c:pt>
                <c:pt idx="241">
                  <c:v>40210</c:v>
                </c:pt>
                <c:pt idx="242">
                  <c:v>40238</c:v>
                </c:pt>
                <c:pt idx="243">
                  <c:v>40269</c:v>
                </c:pt>
                <c:pt idx="244">
                  <c:v>40299</c:v>
                </c:pt>
                <c:pt idx="245">
                  <c:v>40330</c:v>
                </c:pt>
                <c:pt idx="246">
                  <c:v>40360</c:v>
                </c:pt>
                <c:pt idx="247">
                  <c:v>40391</c:v>
                </c:pt>
                <c:pt idx="248">
                  <c:v>40422</c:v>
                </c:pt>
                <c:pt idx="249">
                  <c:v>40452</c:v>
                </c:pt>
                <c:pt idx="250">
                  <c:v>40483</c:v>
                </c:pt>
                <c:pt idx="251">
                  <c:v>40513</c:v>
                </c:pt>
                <c:pt idx="252">
                  <c:v>40544</c:v>
                </c:pt>
                <c:pt idx="253">
                  <c:v>40575</c:v>
                </c:pt>
                <c:pt idx="254">
                  <c:v>40603</c:v>
                </c:pt>
                <c:pt idx="255">
                  <c:v>40634</c:v>
                </c:pt>
                <c:pt idx="256">
                  <c:v>40664</c:v>
                </c:pt>
                <c:pt idx="257">
                  <c:v>40695</c:v>
                </c:pt>
                <c:pt idx="258">
                  <c:v>40725</c:v>
                </c:pt>
                <c:pt idx="259">
                  <c:v>40756</c:v>
                </c:pt>
                <c:pt idx="260">
                  <c:v>40787</c:v>
                </c:pt>
                <c:pt idx="261">
                  <c:v>40817</c:v>
                </c:pt>
                <c:pt idx="262">
                  <c:v>40848</c:v>
                </c:pt>
                <c:pt idx="263">
                  <c:v>40878</c:v>
                </c:pt>
                <c:pt idx="264">
                  <c:v>40909</c:v>
                </c:pt>
                <c:pt idx="265">
                  <c:v>40940</c:v>
                </c:pt>
                <c:pt idx="266">
                  <c:v>40969</c:v>
                </c:pt>
                <c:pt idx="267">
                  <c:v>41000</c:v>
                </c:pt>
                <c:pt idx="268">
                  <c:v>41030</c:v>
                </c:pt>
                <c:pt idx="269">
                  <c:v>41061</c:v>
                </c:pt>
                <c:pt idx="270">
                  <c:v>41091</c:v>
                </c:pt>
                <c:pt idx="271">
                  <c:v>41122</c:v>
                </c:pt>
                <c:pt idx="272">
                  <c:v>41153</c:v>
                </c:pt>
                <c:pt idx="273">
                  <c:v>41183</c:v>
                </c:pt>
                <c:pt idx="274">
                  <c:v>41214</c:v>
                </c:pt>
                <c:pt idx="275">
                  <c:v>41244</c:v>
                </c:pt>
                <c:pt idx="276">
                  <c:v>41275</c:v>
                </c:pt>
                <c:pt idx="277">
                  <c:v>41306</c:v>
                </c:pt>
                <c:pt idx="278">
                  <c:v>41334</c:v>
                </c:pt>
                <c:pt idx="279">
                  <c:v>41365</c:v>
                </c:pt>
                <c:pt idx="280">
                  <c:v>41395</c:v>
                </c:pt>
                <c:pt idx="281">
                  <c:v>41426</c:v>
                </c:pt>
                <c:pt idx="282">
                  <c:v>41456</c:v>
                </c:pt>
                <c:pt idx="283">
                  <c:v>41487</c:v>
                </c:pt>
                <c:pt idx="284">
                  <c:v>41518</c:v>
                </c:pt>
                <c:pt idx="285">
                  <c:v>41548</c:v>
                </c:pt>
                <c:pt idx="286">
                  <c:v>41579</c:v>
                </c:pt>
                <c:pt idx="287">
                  <c:v>41609</c:v>
                </c:pt>
                <c:pt idx="288">
                  <c:v>41640</c:v>
                </c:pt>
                <c:pt idx="289">
                  <c:v>41671</c:v>
                </c:pt>
                <c:pt idx="290">
                  <c:v>41699</c:v>
                </c:pt>
                <c:pt idx="291">
                  <c:v>41730</c:v>
                </c:pt>
                <c:pt idx="292">
                  <c:v>41760</c:v>
                </c:pt>
                <c:pt idx="293">
                  <c:v>41791</c:v>
                </c:pt>
                <c:pt idx="294">
                  <c:v>41821</c:v>
                </c:pt>
                <c:pt idx="295">
                  <c:v>41852</c:v>
                </c:pt>
                <c:pt idx="296">
                  <c:v>41883</c:v>
                </c:pt>
                <c:pt idx="297">
                  <c:v>41913</c:v>
                </c:pt>
                <c:pt idx="298">
                  <c:v>41944</c:v>
                </c:pt>
                <c:pt idx="299">
                  <c:v>41974</c:v>
                </c:pt>
                <c:pt idx="300">
                  <c:v>42005</c:v>
                </c:pt>
                <c:pt idx="301">
                  <c:v>42036</c:v>
                </c:pt>
                <c:pt idx="302">
                  <c:v>42064</c:v>
                </c:pt>
                <c:pt idx="303">
                  <c:v>42095</c:v>
                </c:pt>
                <c:pt idx="304">
                  <c:v>42125</c:v>
                </c:pt>
                <c:pt idx="305">
                  <c:v>42156</c:v>
                </c:pt>
                <c:pt idx="306">
                  <c:v>42186</c:v>
                </c:pt>
                <c:pt idx="307">
                  <c:v>42217</c:v>
                </c:pt>
                <c:pt idx="308">
                  <c:v>42248</c:v>
                </c:pt>
                <c:pt idx="309">
                  <c:v>42278</c:v>
                </c:pt>
                <c:pt idx="310">
                  <c:v>42309</c:v>
                </c:pt>
                <c:pt idx="311">
                  <c:v>42339</c:v>
                </c:pt>
                <c:pt idx="312">
                  <c:v>42370</c:v>
                </c:pt>
                <c:pt idx="313">
                  <c:v>42401</c:v>
                </c:pt>
                <c:pt idx="314">
                  <c:v>42430</c:v>
                </c:pt>
                <c:pt idx="315">
                  <c:v>42461</c:v>
                </c:pt>
                <c:pt idx="316">
                  <c:v>42491</c:v>
                </c:pt>
                <c:pt idx="317">
                  <c:v>42522</c:v>
                </c:pt>
                <c:pt idx="318">
                  <c:v>42552</c:v>
                </c:pt>
                <c:pt idx="319">
                  <c:v>42583</c:v>
                </c:pt>
                <c:pt idx="320">
                  <c:v>42614</c:v>
                </c:pt>
                <c:pt idx="321">
                  <c:v>42644</c:v>
                </c:pt>
                <c:pt idx="322">
                  <c:v>42675</c:v>
                </c:pt>
                <c:pt idx="323">
                  <c:v>42705</c:v>
                </c:pt>
                <c:pt idx="324">
                  <c:v>42736</c:v>
                </c:pt>
                <c:pt idx="325">
                  <c:v>42767</c:v>
                </c:pt>
                <c:pt idx="326">
                  <c:v>42795</c:v>
                </c:pt>
                <c:pt idx="327">
                  <c:v>42826</c:v>
                </c:pt>
                <c:pt idx="328">
                  <c:v>42856</c:v>
                </c:pt>
                <c:pt idx="329">
                  <c:v>42887</c:v>
                </c:pt>
                <c:pt idx="330">
                  <c:v>42917</c:v>
                </c:pt>
                <c:pt idx="331">
                  <c:v>42948</c:v>
                </c:pt>
                <c:pt idx="332">
                  <c:v>42979</c:v>
                </c:pt>
                <c:pt idx="333">
                  <c:v>43009</c:v>
                </c:pt>
                <c:pt idx="334">
                  <c:v>43040</c:v>
                </c:pt>
                <c:pt idx="335">
                  <c:v>43070</c:v>
                </c:pt>
                <c:pt idx="336">
                  <c:v>43101</c:v>
                </c:pt>
                <c:pt idx="337">
                  <c:v>43132</c:v>
                </c:pt>
                <c:pt idx="338">
                  <c:v>43160</c:v>
                </c:pt>
                <c:pt idx="339">
                  <c:v>43191</c:v>
                </c:pt>
                <c:pt idx="340">
                  <c:v>43221</c:v>
                </c:pt>
                <c:pt idx="341">
                  <c:v>43252</c:v>
                </c:pt>
                <c:pt idx="342">
                  <c:v>43282</c:v>
                </c:pt>
                <c:pt idx="343">
                  <c:v>43313</c:v>
                </c:pt>
                <c:pt idx="344">
                  <c:v>43344</c:v>
                </c:pt>
                <c:pt idx="345">
                  <c:v>43374</c:v>
                </c:pt>
                <c:pt idx="346">
                  <c:v>43405</c:v>
                </c:pt>
                <c:pt idx="347">
                  <c:v>43435</c:v>
                </c:pt>
                <c:pt idx="348">
                  <c:v>43466</c:v>
                </c:pt>
                <c:pt idx="349">
                  <c:v>43497</c:v>
                </c:pt>
                <c:pt idx="350">
                  <c:v>43525</c:v>
                </c:pt>
                <c:pt idx="351">
                  <c:v>43556</c:v>
                </c:pt>
                <c:pt idx="352">
                  <c:v>43586</c:v>
                </c:pt>
                <c:pt idx="353">
                  <c:v>43617</c:v>
                </c:pt>
                <c:pt idx="354">
                  <c:v>43647</c:v>
                </c:pt>
                <c:pt idx="355">
                  <c:v>43678</c:v>
                </c:pt>
                <c:pt idx="356">
                  <c:v>43709</c:v>
                </c:pt>
                <c:pt idx="357">
                  <c:v>43739</c:v>
                </c:pt>
                <c:pt idx="358">
                  <c:v>43770</c:v>
                </c:pt>
                <c:pt idx="359">
                  <c:v>43800</c:v>
                </c:pt>
                <c:pt idx="360">
                  <c:v>43831</c:v>
                </c:pt>
                <c:pt idx="361">
                  <c:v>43862</c:v>
                </c:pt>
                <c:pt idx="362">
                  <c:v>43891</c:v>
                </c:pt>
                <c:pt idx="363">
                  <c:v>43922</c:v>
                </c:pt>
                <c:pt idx="364">
                  <c:v>43952</c:v>
                </c:pt>
                <c:pt idx="365">
                  <c:v>43983</c:v>
                </c:pt>
                <c:pt idx="366">
                  <c:v>44013</c:v>
                </c:pt>
                <c:pt idx="367">
                  <c:v>44044</c:v>
                </c:pt>
                <c:pt idx="368">
                  <c:v>44075</c:v>
                </c:pt>
                <c:pt idx="369">
                  <c:v>44105</c:v>
                </c:pt>
                <c:pt idx="370">
                  <c:v>44136</c:v>
                </c:pt>
                <c:pt idx="371">
                  <c:v>44166</c:v>
                </c:pt>
                <c:pt idx="372">
                  <c:v>44197</c:v>
                </c:pt>
                <c:pt idx="373">
                  <c:v>44228</c:v>
                </c:pt>
                <c:pt idx="374">
                  <c:v>44256</c:v>
                </c:pt>
                <c:pt idx="375">
                  <c:v>44287</c:v>
                </c:pt>
                <c:pt idx="376">
                  <c:v>44317</c:v>
                </c:pt>
                <c:pt idx="377">
                  <c:v>44348</c:v>
                </c:pt>
                <c:pt idx="378">
                  <c:v>44378</c:v>
                </c:pt>
                <c:pt idx="379">
                  <c:v>44409</c:v>
                </c:pt>
                <c:pt idx="380">
                  <c:v>44440</c:v>
                </c:pt>
                <c:pt idx="381">
                  <c:v>44470</c:v>
                </c:pt>
                <c:pt idx="382">
                  <c:v>44501</c:v>
                </c:pt>
                <c:pt idx="383">
                  <c:v>44531</c:v>
                </c:pt>
                <c:pt idx="384">
                  <c:v>44562</c:v>
                </c:pt>
                <c:pt idx="385">
                  <c:v>44593</c:v>
                </c:pt>
                <c:pt idx="386">
                  <c:v>44621</c:v>
                </c:pt>
                <c:pt idx="387">
                  <c:v>44652</c:v>
                </c:pt>
                <c:pt idx="388">
                  <c:v>44682</c:v>
                </c:pt>
                <c:pt idx="389">
                  <c:v>44713</c:v>
                </c:pt>
                <c:pt idx="390">
                  <c:v>44743</c:v>
                </c:pt>
                <c:pt idx="391">
                  <c:v>44774</c:v>
                </c:pt>
                <c:pt idx="392">
                  <c:v>44805</c:v>
                </c:pt>
                <c:pt idx="393">
                  <c:v>44835</c:v>
                </c:pt>
                <c:pt idx="394">
                  <c:v>44866</c:v>
                </c:pt>
                <c:pt idx="395">
                  <c:v>44896</c:v>
                </c:pt>
                <c:pt idx="396">
                  <c:v>44927</c:v>
                </c:pt>
                <c:pt idx="397">
                  <c:v>44958</c:v>
                </c:pt>
                <c:pt idx="398">
                  <c:v>44986</c:v>
                </c:pt>
                <c:pt idx="399">
                  <c:v>45017</c:v>
                </c:pt>
                <c:pt idx="400">
                  <c:v>45047</c:v>
                </c:pt>
                <c:pt idx="401">
                  <c:v>45078</c:v>
                </c:pt>
                <c:pt idx="402">
                  <c:v>45108</c:v>
                </c:pt>
                <c:pt idx="403">
                  <c:v>45139</c:v>
                </c:pt>
                <c:pt idx="404">
                  <c:v>45170</c:v>
                </c:pt>
                <c:pt idx="405">
                  <c:v>45200</c:v>
                </c:pt>
                <c:pt idx="406">
                  <c:v>45231</c:v>
                </c:pt>
                <c:pt idx="407">
                  <c:v>45261</c:v>
                </c:pt>
                <c:pt idx="408">
                  <c:v>45292</c:v>
                </c:pt>
                <c:pt idx="409">
                  <c:v>45323</c:v>
                </c:pt>
                <c:pt idx="410">
                  <c:v>45352</c:v>
                </c:pt>
                <c:pt idx="411">
                  <c:v>45383</c:v>
                </c:pt>
                <c:pt idx="412">
                  <c:v>45413</c:v>
                </c:pt>
                <c:pt idx="413">
                  <c:v>45444</c:v>
                </c:pt>
                <c:pt idx="414">
                  <c:v>45474</c:v>
                </c:pt>
                <c:pt idx="415">
                  <c:v>45505</c:v>
                </c:pt>
                <c:pt idx="416">
                  <c:v>45536</c:v>
                </c:pt>
                <c:pt idx="417">
                  <c:v>45566</c:v>
                </c:pt>
                <c:pt idx="418">
                  <c:v>45597</c:v>
                </c:pt>
                <c:pt idx="419">
                  <c:v>45627</c:v>
                </c:pt>
                <c:pt idx="420">
                  <c:v>45658</c:v>
                </c:pt>
                <c:pt idx="421">
                  <c:v>45689</c:v>
                </c:pt>
                <c:pt idx="422">
                  <c:v>45717</c:v>
                </c:pt>
                <c:pt idx="423">
                  <c:v>45748</c:v>
                </c:pt>
                <c:pt idx="424">
                  <c:v>45778</c:v>
                </c:pt>
                <c:pt idx="425">
                  <c:v>45809</c:v>
                </c:pt>
                <c:pt idx="426">
                  <c:v>45839</c:v>
                </c:pt>
                <c:pt idx="427">
                  <c:v>45870</c:v>
                </c:pt>
                <c:pt idx="428">
                  <c:v>45901</c:v>
                </c:pt>
                <c:pt idx="429">
                  <c:v>45931</c:v>
                </c:pt>
                <c:pt idx="430">
                  <c:v>45962</c:v>
                </c:pt>
                <c:pt idx="431">
                  <c:v>45992</c:v>
                </c:pt>
                <c:pt idx="432">
                  <c:v>46023</c:v>
                </c:pt>
                <c:pt idx="433">
                  <c:v>46054</c:v>
                </c:pt>
                <c:pt idx="434">
                  <c:v>46082</c:v>
                </c:pt>
                <c:pt idx="435">
                  <c:v>46113</c:v>
                </c:pt>
                <c:pt idx="436">
                  <c:v>46143</c:v>
                </c:pt>
                <c:pt idx="437">
                  <c:v>46174</c:v>
                </c:pt>
                <c:pt idx="438">
                  <c:v>46204</c:v>
                </c:pt>
              </c:numCache>
            </c:numRef>
          </c:cat>
          <c:val>
            <c:numRef>
              <c:f>'LAUS Data'!$B$2:$B$440</c:f>
              <c:numCache>
                <c:formatCode>General</c:formatCode>
                <c:ptCount val="439"/>
                <c:pt idx="6" formatCode="0">
                  <c:v>100</c:v>
                </c:pt>
                <c:pt idx="7" formatCode="0">
                  <c:v>100</c:v>
                </c:pt>
                <c:pt idx="8" formatCode="0">
                  <c:v>100</c:v>
                </c:pt>
                <c:pt idx="9" formatCode="0">
                  <c:v>100</c:v>
                </c:pt>
                <c:pt idx="10" formatCode="0">
                  <c:v>100</c:v>
                </c:pt>
                <c:pt idx="11" formatCode="0">
                  <c:v>100</c:v>
                </c:pt>
                <c:pt idx="12" formatCode="0">
                  <c:v>100</c:v>
                </c:pt>
                <c:pt idx="13" formatCode="0">
                  <c:v>100</c:v>
                </c:pt>
                <c:pt idx="14" formatCode="0">
                  <c:v>100</c:v>
                </c:pt>
                <c:pt idx="134" formatCode="0">
                  <c:v>100</c:v>
                </c:pt>
                <c:pt idx="135" formatCode="0">
                  <c:v>100</c:v>
                </c:pt>
                <c:pt idx="136" formatCode="0">
                  <c:v>100</c:v>
                </c:pt>
                <c:pt idx="137" formatCode="0">
                  <c:v>100</c:v>
                </c:pt>
                <c:pt idx="138" formatCode="0">
                  <c:v>100</c:v>
                </c:pt>
                <c:pt idx="139" formatCode="0">
                  <c:v>100</c:v>
                </c:pt>
                <c:pt idx="140" formatCode="0">
                  <c:v>100</c:v>
                </c:pt>
                <c:pt idx="141" formatCode="0">
                  <c:v>100</c:v>
                </c:pt>
                <c:pt idx="142" formatCode="0">
                  <c:v>100</c:v>
                </c:pt>
                <c:pt idx="215" formatCode="0">
                  <c:v>100</c:v>
                </c:pt>
                <c:pt idx="216" formatCode="0">
                  <c:v>100</c:v>
                </c:pt>
                <c:pt idx="217" formatCode="0">
                  <c:v>100</c:v>
                </c:pt>
                <c:pt idx="218" formatCode="0">
                  <c:v>100</c:v>
                </c:pt>
                <c:pt idx="219" formatCode="0">
                  <c:v>100</c:v>
                </c:pt>
                <c:pt idx="220" formatCode="0">
                  <c:v>100</c:v>
                </c:pt>
                <c:pt idx="221" formatCode="0">
                  <c:v>100</c:v>
                </c:pt>
                <c:pt idx="222" formatCode="0">
                  <c:v>100</c:v>
                </c:pt>
                <c:pt idx="223" formatCode="0">
                  <c:v>100</c:v>
                </c:pt>
                <c:pt idx="224" formatCode="0">
                  <c:v>100</c:v>
                </c:pt>
                <c:pt idx="225" formatCode="0">
                  <c:v>100</c:v>
                </c:pt>
                <c:pt idx="226" formatCode="0">
                  <c:v>100</c:v>
                </c:pt>
                <c:pt idx="227" formatCode="0">
                  <c:v>100</c:v>
                </c:pt>
                <c:pt idx="228" formatCode="0">
                  <c:v>100</c:v>
                </c:pt>
                <c:pt idx="361" formatCode="0">
                  <c:v>100</c:v>
                </c:pt>
                <c:pt idx="362" formatCode="0">
                  <c:v>100</c:v>
                </c:pt>
                <c:pt idx="363" formatCode="0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B6-40E3-809B-673824757506}"/>
            </c:ext>
          </c:extLst>
        </c:ser>
        <c:ser>
          <c:idx val="2"/>
          <c:order val="2"/>
          <c:tx>
            <c:strRef>
              <c:f>'LAUS Data'!$C$1</c:f>
              <c:strCache>
                <c:ptCount val="1"/>
                <c:pt idx="0">
                  <c:v>Shale Bust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'LAUS Data'!$A$2:$A$440</c:f>
              <c:numCache>
                <c:formatCode>mmm\-yy</c:formatCode>
                <c:ptCount val="439"/>
                <c:pt idx="0">
                  <c:v>32874</c:v>
                </c:pt>
                <c:pt idx="1">
                  <c:v>32905</c:v>
                </c:pt>
                <c:pt idx="2">
                  <c:v>32933</c:v>
                </c:pt>
                <c:pt idx="3">
                  <c:v>32964</c:v>
                </c:pt>
                <c:pt idx="4">
                  <c:v>32994</c:v>
                </c:pt>
                <c:pt idx="5">
                  <c:v>33025</c:v>
                </c:pt>
                <c:pt idx="6">
                  <c:v>33055</c:v>
                </c:pt>
                <c:pt idx="7">
                  <c:v>33086</c:v>
                </c:pt>
                <c:pt idx="8">
                  <c:v>33117</c:v>
                </c:pt>
                <c:pt idx="9">
                  <c:v>33147</c:v>
                </c:pt>
                <c:pt idx="10">
                  <c:v>33178</c:v>
                </c:pt>
                <c:pt idx="11">
                  <c:v>33208</c:v>
                </c:pt>
                <c:pt idx="12">
                  <c:v>33239</c:v>
                </c:pt>
                <c:pt idx="13">
                  <c:v>33270</c:v>
                </c:pt>
                <c:pt idx="14">
                  <c:v>33298</c:v>
                </c:pt>
                <c:pt idx="15">
                  <c:v>33329</c:v>
                </c:pt>
                <c:pt idx="16">
                  <c:v>33359</c:v>
                </c:pt>
                <c:pt idx="17">
                  <c:v>33390</c:v>
                </c:pt>
                <c:pt idx="18">
                  <c:v>33420</c:v>
                </c:pt>
                <c:pt idx="19">
                  <c:v>33451</c:v>
                </c:pt>
                <c:pt idx="20">
                  <c:v>33482</c:v>
                </c:pt>
                <c:pt idx="21">
                  <c:v>33512</c:v>
                </c:pt>
                <c:pt idx="22">
                  <c:v>33543</c:v>
                </c:pt>
                <c:pt idx="23">
                  <c:v>33573</c:v>
                </c:pt>
                <c:pt idx="24">
                  <c:v>33604</c:v>
                </c:pt>
                <c:pt idx="25">
                  <c:v>33635</c:v>
                </c:pt>
                <c:pt idx="26">
                  <c:v>33664</c:v>
                </c:pt>
                <c:pt idx="27">
                  <c:v>33695</c:v>
                </c:pt>
                <c:pt idx="28">
                  <c:v>33725</c:v>
                </c:pt>
                <c:pt idx="29">
                  <c:v>33756</c:v>
                </c:pt>
                <c:pt idx="30">
                  <c:v>33786</c:v>
                </c:pt>
                <c:pt idx="31">
                  <c:v>33817</c:v>
                </c:pt>
                <c:pt idx="32">
                  <c:v>33848</c:v>
                </c:pt>
                <c:pt idx="33">
                  <c:v>33878</c:v>
                </c:pt>
                <c:pt idx="34">
                  <c:v>33909</c:v>
                </c:pt>
                <c:pt idx="35">
                  <c:v>33939</c:v>
                </c:pt>
                <c:pt idx="36">
                  <c:v>33970</c:v>
                </c:pt>
                <c:pt idx="37">
                  <c:v>34001</c:v>
                </c:pt>
                <c:pt idx="38">
                  <c:v>34029</c:v>
                </c:pt>
                <c:pt idx="39">
                  <c:v>34060</c:v>
                </c:pt>
                <c:pt idx="40">
                  <c:v>34090</c:v>
                </c:pt>
                <c:pt idx="41">
                  <c:v>34121</c:v>
                </c:pt>
                <c:pt idx="42">
                  <c:v>34151</c:v>
                </c:pt>
                <c:pt idx="43">
                  <c:v>34182</c:v>
                </c:pt>
                <c:pt idx="44">
                  <c:v>34213</c:v>
                </c:pt>
                <c:pt idx="45">
                  <c:v>34243</c:v>
                </c:pt>
                <c:pt idx="46">
                  <c:v>34274</c:v>
                </c:pt>
                <c:pt idx="47">
                  <c:v>34304</c:v>
                </c:pt>
                <c:pt idx="48">
                  <c:v>34335</c:v>
                </c:pt>
                <c:pt idx="49">
                  <c:v>34366</c:v>
                </c:pt>
                <c:pt idx="50">
                  <c:v>34394</c:v>
                </c:pt>
                <c:pt idx="51">
                  <c:v>34425</c:v>
                </c:pt>
                <c:pt idx="52">
                  <c:v>34455</c:v>
                </c:pt>
                <c:pt idx="53">
                  <c:v>34486</c:v>
                </c:pt>
                <c:pt idx="54">
                  <c:v>34516</c:v>
                </c:pt>
                <c:pt idx="55">
                  <c:v>34547</c:v>
                </c:pt>
                <c:pt idx="56">
                  <c:v>34578</c:v>
                </c:pt>
                <c:pt idx="57">
                  <c:v>34608</c:v>
                </c:pt>
                <c:pt idx="58">
                  <c:v>34639</c:v>
                </c:pt>
                <c:pt idx="59">
                  <c:v>34669</c:v>
                </c:pt>
                <c:pt idx="60">
                  <c:v>34700</c:v>
                </c:pt>
                <c:pt idx="61">
                  <c:v>34731</c:v>
                </c:pt>
                <c:pt idx="62">
                  <c:v>34759</c:v>
                </c:pt>
                <c:pt idx="63">
                  <c:v>34790</c:v>
                </c:pt>
                <c:pt idx="64">
                  <c:v>34820</c:v>
                </c:pt>
                <c:pt idx="65">
                  <c:v>34851</c:v>
                </c:pt>
                <c:pt idx="66">
                  <c:v>34881</c:v>
                </c:pt>
                <c:pt idx="67">
                  <c:v>34912</c:v>
                </c:pt>
                <c:pt idx="68">
                  <c:v>34943</c:v>
                </c:pt>
                <c:pt idx="69">
                  <c:v>34973</c:v>
                </c:pt>
                <c:pt idx="70">
                  <c:v>35004</c:v>
                </c:pt>
                <c:pt idx="71">
                  <c:v>35034</c:v>
                </c:pt>
                <c:pt idx="72">
                  <c:v>35065</c:v>
                </c:pt>
                <c:pt idx="73">
                  <c:v>35096</c:v>
                </c:pt>
                <c:pt idx="74">
                  <c:v>35125</c:v>
                </c:pt>
                <c:pt idx="75">
                  <c:v>35156</c:v>
                </c:pt>
                <c:pt idx="76">
                  <c:v>35186</c:v>
                </c:pt>
                <c:pt idx="77">
                  <c:v>35217</c:v>
                </c:pt>
                <c:pt idx="78">
                  <c:v>35247</c:v>
                </c:pt>
                <c:pt idx="79">
                  <c:v>35278</c:v>
                </c:pt>
                <c:pt idx="80">
                  <c:v>35309</c:v>
                </c:pt>
                <c:pt idx="81">
                  <c:v>35339</c:v>
                </c:pt>
                <c:pt idx="82">
                  <c:v>35370</c:v>
                </c:pt>
                <c:pt idx="83">
                  <c:v>35400</c:v>
                </c:pt>
                <c:pt idx="84">
                  <c:v>35431</c:v>
                </c:pt>
                <c:pt idx="85">
                  <c:v>35462</c:v>
                </c:pt>
                <c:pt idx="86">
                  <c:v>35490</c:v>
                </c:pt>
                <c:pt idx="87">
                  <c:v>35521</c:v>
                </c:pt>
                <c:pt idx="88">
                  <c:v>35551</c:v>
                </c:pt>
                <c:pt idx="89">
                  <c:v>35582</c:v>
                </c:pt>
                <c:pt idx="90">
                  <c:v>35612</c:v>
                </c:pt>
                <c:pt idx="91">
                  <c:v>35643</c:v>
                </c:pt>
                <c:pt idx="92">
                  <c:v>35674</c:v>
                </c:pt>
                <c:pt idx="93">
                  <c:v>35704</c:v>
                </c:pt>
                <c:pt idx="94">
                  <c:v>35735</c:v>
                </c:pt>
                <c:pt idx="95">
                  <c:v>35765</c:v>
                </c:pt>
                <c:pt idx="96">
                  <c:v>35796</c:v>
                </c:pt>
                <c:pt idx="97">
                  <c:v>35827</c:v>
                </c:pt>
                <c:pt idx="98">
                  <c:v>35855</c:v>
                </c:pt>
                <c:pt idx="99">
                  <c:v>35886</c:v>
                </c:pt>
                <c:pt idx="100">
                  <c:v>35916</c:v>
                </c:pt>
                <c:pt idx="101">
                  <c:v>35947</c:v>
                </c:pt>
                <c:pt idx="102">
                  <c:v>35977</c:v>
                </c:pt>
                <c:pt idx="103">
                  <c:v>36008</c:v>
                </c:pt>
                <c:pt idx="104">
                  <c:v>36039</c:v>
                </c:pt>
                <c:pt idx="105">
                  <c:v>36069</c:v>
                </c:pt>
                <c:pt idx="106">
                  <c:v>36100</c:v>
                </c:pt>
                <c:pt idx="107">
                  <c:v>36130</c:v>
                </c:pt>
                <c:pt idx="108">
                  <c:v>36161</c:v>
                </c:pt>
                <c:pt idx="109">
                  <c:v>36192</c:v>
                </c:pt>
                <c:pt idx="110">
                  <c:v>36220</c:v>
                </c:pt>
                <c:pt idx="111">
                  <c:v>36251</c:v>
                </c:pt>
                <c:pt idx="112">
                  <c:v>36281</c:v>
                </c:pt>
                <c:pt idx="113">
                  <c:v>36312</c:v>
                </c:pt>
                <c:pt idx="114">
                  <c:v>36342</c:v>
                </c:pt>
                <c:pt idx="115">
                  <c:v>36373</c:v>
                </c:pt>
                <c:pt idx="116">
                  <c:v>36404</c:v>
                </c:pt>
                <c:pt idx="117">
                  <c:v>36434</c:v>
                </c:pt>
                <c:pt idx="118">
                  <c:v>36465</c:v>
                </c:pt>
                <c:pt idx="119">
                  <c:v>36495</c:v>
                </c:pt>
                <c:pt idx="120">
                  <c:v>36526</c:v>
                </c:pt>
                <c:pt idx="121">
                  <c:v>36557</c:v>
                </c:pt>
                <c:pt idx="122">
                  <c:v>36586</c:v>
                </c:pt>
                <c:pt idx="123">
                  <c:v>36617</c:v>
                </c:pt>
                <c:pt idx="124">
                  <c:v>36647</c:v>
                </c:pt>
                <c:pt idx="125">
                  <c:v>36678</c:v>
                </c:pt>
                <c:pt idx="126">
                  <c:v>36708</c:v>
                </c:pt>
                <c:pt idx="127">
                  <c:v>36739</c:v>
                </c:pt>
                <c:pt idx="128">
                  <c:v>36770</c:v>
                </c:pt>
                <c:pt idx="129">
                  <c:v>36800</c:v>
                </c:pt>
                <c:pt idx="130">
                  <c:v>36831</c:v>
                </c:pt>
                <c:pt idx="131">
                  <c:v>36861</c:v>
                </c:pt>
                <c:pt idx="132">
                  <c:v>36892</c:v>
                </c:pt>
                <c:pt idx="133">
                  <c:v>36923</c:v>
                </c:pt>
                <c:pt idx="134">
                  <c:v>36951</c:v>
                </c:pt>
                <c:pt idx="135">
                  <c:v>36982</c:v>
                </c:pt>
                <c:pt idx="136">
                  <c:v>37012</c:v>
                </c:pt>
                <c:pt idx="137">
                  <c:v>37043</c:v>
                </c:pt>
                <c:pt idx="138">
                  <c:v>37073</c:v>
                </c:pt>
                <c:pt idx="139">
                  <c:v>37104</c:v>
                </c:pt>
                <c:pt idx="140">
                  <c:v>37135</c:v>
                </c:pt>
                <c:pt idx="141">
                  <c:v>37165</c:v>
                </c:pt>
                <c:pt idx="142">
                  <c:v>37196</c:v>
                </c:pt>
                <c:pt idx="143">
                  <c:v>37226</c:v>
                </c:pt>
                <c:pt idx="144">
                  <c:v>37257</c:v>
                </c:pt>
                <c:pt idx="145">
                  <c:v>37288</c:v>
                </c:pt>
                <c:pt idx="146">
                  <c:v>37316</c:v>
                </c:pt>
                <c:pt idx="147">
                  <c:v>37347</c:v>
                </c:pt>
                <c:pt idx="148">
                  <c:v>37377</c:v>
                </c:pt>
                <c:pt idx="149">
                  <c:v>37408</c:v>
                </c:pt>
                <c:pt idx="150">
                  <c:v>37438</c:v>
                </c:pt>
                <c:pt idx="151">
                  <c:v>37469</c:v>
                </c:pt>
                <c:pt idx="152">
                  <c:v>37500</c:v>
                </c:pt>
                <c:pt idx="153">
                  <c:v>37530</c:v>
                </c:pt>
                <c:pt idx="154">
                  <c:v>37561</c:v>
                </c:pt>
                <c:pt idx="155">
                  <c:v>37591</c:v>
                </c:pt>
                <c:pt idx="156">
                  <c:v>37622</c:v>
                </c:pt>
                <c:pt idx="157">
                  <c:v>37653</c:v>
                </c:pt>
                <c:pt idx="158">
                  <c:v>37681</c:v>
                </c:pt>
                <c:pt idx="159">
                  <c:v>37712</c:v>
                </c:pt>
                <c:pt idx="160">
                  <c:v>37742</c:v>
                </c:pt>
                <c:pt idx="161">
                  <c:v>37773</c:v>
                </c:pt>
                <c:pt idx="162">
                  <c:v>37803</c:v>
                </c:pt>
                <c:pt idx="163">
                  <c:v>37834</c:v>
                </c:pt>
                <c:pt idx="164">
                  <c:v>37865</c:v>
                </c:pt>
                <c:pt idx="165">
                  <c:v>37895</c:v>
                </c:pt>
                <c:pt idx="166">
                  <c:v>37926</c:v>
                </c:pt>
                <c:pt idx="167">
                  <c:v>37956</c:v>
                </c:pt>
                <c:pt idx="168">
                  <c:v>37987</c:v>
                </c:pt>
                <c:pt idx="169">
                  <c:v>38018</c:v>
                </c:pt>
                <c:pt idx="170">
                  <c:v>38047</c:v>
                </c:pt>
                <c:pt idx="171">
                  <c:v>38078</c:v>
                </c:pt>
                <c:pt idx="172">
                  <c:v>38108</c:v>
                </c:pt>
                <c:pt idx="173">
                  <c:v>38139</c:v>
                </c:pt>
                <c:pt idx="174">
                  <c:v>38169</c:v>
                </c:pt>
                <c:pt idx="175">
                  <c:v>38200</c:v>
                </c:pt>
                <c:pt idx="176">
                  <c:v>38231</c:v>
                </c:pt>
                <c:pt idx="177">
                  <c:v>38261</c:v>
                </c:pt>
                <c:pt idx="178">
                  <c:v>38292</c:v>
                </c:pt>
                <c:pt idx="179">
                  <c:v>38322</c:v>
                </c:pt>
                <c:pt idx="180">
                  <c:v>38353</c:v>
                </c:pt>
                <c:pt idx="181">
                  <c:v>38384</c:v>
                </c:pt>
                <c:pt idx="182">
                  <c:v>38412</c:v>
                </c:pt>
                <c:pt idx="183">
                  <c:v>38443</c:v>
                </c:pt>
                <c:pt idx="184">
                  <c:v>38473</c:v>
                </c:pt>
                <c:pt idx="185">
                  <c:v>38504</c:v>
                </c:pt>
                <c:pt idx="186">
                  <c:v>38534</c:v>
                </c:pt>
                <c:pt idx="187">
                  <c:v>38565</c:v>
                </c:pt>
                <c:pt idx="188">
                  <c:v>38596</c:v>
                </c:pt>
                <c:pt idx="189">
                  <c:v>38626</c:v>
                </c:pt>
                <c:pt idx="190">
                  <c:v>38657</c:v>
                </c:pt>
                <c:pt idx="191">
                  <c:v>38687</c:v>
                </c:pt>
                <c:pt idx="192">
                  <c:v>38718</c:v>
                </c:pt>
                <c:pt idx="193">
                  <c:v>38749</c:v>
                </c:pt>
                <c:pt idx="194">
                  <c:v>38777</c:v>
                </c:pt>
                <c:pt idx="195">
                  <c:v>38808</c:v>
                </c:pt>
                <c:pt idx="196">
                  <c:v>38838</c:v>
                </c:pt>
                <c:pt idx="197">
                  <c:v>38869</c:v>
                </c:pt>
                <c:pt idx="198">
                  <c:v>38899</c:v>
                </c:pt>
                <c:pt idx="199">
                  <c:v>38930</c:v>
                </c:pt>
                <c:pt idx="200">
                  <c:v>38961</c:v>
                </c:pt>
                <c:pt idx="201">
                  <c:v>38991</c:v>
                </c:pt>
                <c:pt idx="202">
                  <c:v>39022</c:v>
                </c:pt>
                <c:pt idx="203">
                  <c:v>39052</c:v>
                </c:pt>
                <c:pt idx="204">
                  <c:v>39083</c:v>
                </c:pt>
                <c:pt idx="205">
                  <c:v>39114</c:v>
                </c:pt>
                <c:pt idx="206">
                  <c:v>39142</c:v>
                </c:pt>
                <c:pt idx="207">
                  <c:v>39173</c:v>
                </c:pt>
                <c:pt idx="208">
                  <c:v>39203</c:v>
                </c:pt>
                <c:pt idx="209">
                  <c:v>39234</c:v>
                </c:pt>
                <c:pt idx="210">
                  <c:v>39264</c:v>
                </c:pt>
                <c:pt idx="211">
                  <c:v>39295</c:v>
                </c:pt>
                <c:pt idx="212">
                  <c:v>39326</c:v>
                </c:pt>
                <c:pt idx="213">
                  <c:v>39356</c:v>
                </c:pt>
                <c:pt idx="214">
                  <c:v>39387</c:v>
                </c:pt>
                <c:pt idx="215">
                  <c:v>39417</c:v>
                </c:pt>
                <c:pt idx="216">
                  <c:v>39448</c:v>
                </c:pt>
                <c:pt idx="217">
                  <c:v>39479</c:v>
                </c:pt>
                <c:pt idx="218">
                  <c:v>39508</c:v>
                </c:pt>
                <c:pt idx="219">
                  <c:v>39539</c:v>
                </c:pt>
                <c:pt idx="220">
                  <c:v>39569</c:v>
                </c:pt>
                <c:pt idx="221">
                  <c:v>39600</c:v>
                </c:pt>
                <c:pt idx="222">
                  <c:v>39630</c:v>
                </c:pt>
                <c:pt idx="223">
                  <c:v>39661</c:v>
                </c:pt>
                <c:pt idx="224">
                  <c:v>39692</c:v>
                </c:pt>
                <c:pt idx="225">
                  <c:v>39722</c:v>
                </c:pt>
                <c:pt idx="226">
                  <c:v>39753</c:v>
                </c:pt>
                <c:pt idx="227">
                  <c:v>39783</c:v>
                </c:pt>
                <c:pt idx="228">
                  <c:v>39814</c:v>
                </c:pt>
                <c:pt idx="229">
                  <c:v>39845</c:v>
                </c:pt>
                <c:pt idx="230">
                  <c:v>39873</c:v>
                </c:pt>
                <c:pt idx="231">
                  <c:v>39904</c:v>
                </c:pt>
                <c:pt idx="232">
                  <c:v>39934</c:v>
                </c:pt>
                <c:pt idx="233">
                  <c:v>39965</c:v>
                </c:pt>
                <c:pt idx="234">
                  <c:v>39995</c:v>
                </c:pt>
                <c:pt idx="235">
                  <c:v>40026</c:v>
                </c:pt>
                <c:pt idx="236">
                  <c:v>40057</c:v>
                </c:pt>
                <c:pt idx="237">
                  <c:v>40087</c:v>
                </c:pt>
                <c:pt idx="238">
                  <c:v>40118</c:v>
                </c:pt>
                <c:pt idx="239">
                  <c:v>40148</c:v>
                </c:pt>
                <c:pt idx="240">
                  <c:v>40179</c:v>
                </c:pt>
                <c:pt idx="241">
                  <c:v>40210</c:v>
                </c:pt>
                <c:pt idx="242">
                  <c:v>40238</c:v>
                </c:pt>
                <c:pt idx="243">
                  <c:v>40269</c:v>
                </c:pt>
                <c:pt idx="244">
                  <c:v>40299</c:v>
                </c:pt>
                <c:pt idx="245">
                  <c:v>40330</c:v>
                </c:pt>
                <c:pt idx="246">
                  <c:v>40360</c:v>
                </c:pt>
                <c:pt idx="247">
                  <c:v>40391</c:v>
                </c:pt>
                <c:pt idx="248">
                  <c:v>40422</c:v>
                </c:pt>
                <c:pt idx="249">
                  <c:v>40452</c:v>
                </c:pt>
                <c:pt idx="250">
                  <c:v>40483</c:v>
                </c:pt>
                <c:pt idx="251">
                  <c:v>40513</c:v>
                </c:pt>
                <c:pt idx="252">
                  <c:v>40544</c:v>
                </c:pt>
                <c:pt idx="253">
                  <c:v>40575</c:v>
                </c:pt>
                <c:pt idx="254">
                  <c:v>40603</c:v>
                </c:pt>
                <c:pt idx="255">
                  <c:v>40634</c:v>
                </c:pt>
                <c:pt idx="256">
                  <c:v>40664</c:v>
                </c:pt>
                <c:pt idx="257">
                  <c:v>40695</c:v>
                </c:pt>
                <c:pt idx="258">
                  <c:v>40725</c:v>
                </c:pt>
                <c:pt idx="259">
                  <c:v>40756</c:v>
                </c:pt>
                <c:pt idx="260">
                  <c:v>40787</c:v>
                </c:pt>
                <c:pt idx="261">
                  <c:v>40817</c:v>
                </c:pt>
                <c:pt idx="262">
                  <c:v>40848</c:v>
                </c:pt>
                <c:pt idx="263">
                  <c:v>40878</c:v>
                </c:pt>
                <c:pt idx="264">
                  <c:v>40909</c:v>
                </c:pt>
                <c:pt idx="265">
                  <c:v>40940</c:v>
                </c:pt>
                <c:pt idx="266">
                  <c:v>40969</c:v>
                </c:pt>
                <c:pt idx="267">
                  <c:v>41000</c:v>
                </c:pt>
                <c:pt idx="268">
                  <c:v>41030</c:v>
                </c:pt>
                <c:pt idx="269">
                  <c:v>41061</c:v>
                </c:pt>
                <c:pt idx="270">
                  <c:v>41091</c:v>
                </c:pt>
                <c:pt idx="271">
                  <c:v>41122</c:v>
                </c:pt>
                <c:pt idx="272">
                  <c:v>41153</c:v>
                </c:pt>
                <c:pt idx="273">
                  <c:v>41183</c:v>
                </c:pt>
                <c:pt idx="274">
                  <c:v>41214</c:v>
                </c:pt>
                <c:pt idx="275">
                  <c:v>41244</c:v>
                </c:pt>
                <c:pt idx="276">
                  <c:v>41275</c:v>
                </c:pt>
                <c:pt idx="277">
                  <c:v>41306</c:v>
                </c:pt>
                <c:pt idx="278">
                  <c:v>41334</c:v>
                </c:pt>
                <c:pt idx="279">
                  <c:v>41365</c:v>
                </c:pt>
                <c:pt idx="280">
                  <c:v>41395</c:v>
                </c:pt>
                <c:pt idx="281">
                  <c:v>41426</c:v>
                </c:pt>
                <c:pt idx="282">
                  <c:v>41456</c:v>
                </c:pt>
                <c:pt idx="283">
                  <c:v>41487</c:v>
                </c:pt>
                <c:pt idx="284">
                  <c:v>41518</c:v>
                </c:pt>
                <c:pt idx="285">
                  <c:v>41548</c:v>
                </c:pt>
                <c:pt idx="286">
                  <c:v>41579</c:v>
                </c:pt>
                <c:pt idx="287">
                  <c:v>41609</c:v>
                </c:pt>
                <c:pt idx="288">
                  <c:v>41640</c:v>
                </c:pt>
                <c:pt idx="289">
                  <c:v>41671</c:v>
                </c:pt>
                <c:pt idx="290">
                  <c:v>41699</c:v>
                </c:pt>
                <c:pt idx="291">
                  <c:v>41730</c:v>
                </c:pt>
                <c:pt idx="292">
                  <c:v>41760</c:v>
                </c:pt>
                <c:pt idx="293">
                  <c:v>41791</c:v>
                </c:pt>
                <c:pt idx="294">
                  <c:v>41821</c:v>
                </c:pt>
                <c:pt idx="295">
                  <c:v>41852</c:v>
                </c:pt>
                <c:pt idx="296">
                  <c:v>41883</c:v>
                </c:pt>
                <c:pt idx="297">
                  <c:v>41913</c:v>
                </c:pt>
                <c:pt idx="298">
                  <c:v>41944</c:v>
                </c:pt>
                <c:pt idx="299">
                  <c:v>41974</c:v>
                </c:pt>
                <c:pt idx="300">
                  <c:v>42005</c:v>
                </c:pt>
                <c:pt idx="301">
                  <c:v>42036</c:v>
                </c:pt>
                <c:pt idx="302">
                  <c:v>42064</c:v>
                </c:pt>
                <c:pt idx="303">
                  <c:v>42095</c:v>
                </c:pt>
                <c:pt idx="304">
                  <c:v>42125</c:v>
                </c:pt>
                <c:pt idx="305">
                  <c:v>42156</c:v>
                </c:pt>
                <c:pt idx="306">
                  <c:v>42186</c:v>
                </c:pt>
                <c:pt idx="307">
                  <c:v>42217</c:v>
                </c:pt>
                <c:pt idx="308">
                  <c:v>42248</c:v>
                </c:pt>
                <c:pt idx="309">
                  <c:v>42278</c:v>
                </c:pt>
                <c:pt idx="310">
                  <c:v>42309</c:v>
                </c:pt>
                <c:pt idx="311">
                  <c:v>42339</c:v>
                </c:pt>
                <c:pt idx="312">
                  <c:v>42370</c:v>
                </c:pt>
                <c:pt idx="313">
                  <c:v>42401</c:v>
                </c:pt>
                <c:pt idx="314">
                  <c:v>42430</c:v>
                </c:pt>
                <c:pt idx="315">
                  <c:v>42461</c:v>
                </c:pt>
                <c:pt idx="316">
                  <c:v>42491</c:v>
                </c:pt>
                <c:pt idx="317">
                  <c:v>42522</c:v>
                </c:pt>
                <c:pt idx="318">
                  <c:v>42552</c:v>
                </c:pt>
                <c:pt idx="319">
                  <c:v>42583</c:v>
                </c:pt>
                <c:pt idx="320">
                  <c:v>42614</c:v>
                </c:pt>
                <c:pt idx="321">
                  <c:v>42644</c:v>
                </c:pt>
                <c:pt idx="322">
                  <c:v>42675</c:v>
                </c:pt>
                <c:pt idx="323">
                  <c:v>42705</c:v>
                </c:pt>
                <c:pt idx="324">
                  <c:v>42736</c:v>
                </c:pt>
                <c:pt idx="325">
                  <c:v>42767</c:v>
                </c:pt>
                <c:pt idx="326">
                  <c:v>42795</c:v>
                </c:pt>
                <c:pt idx="327">
                  <c:v>42826</c:v>
                </c:pt>
                <c:pt idx="328">
                  <c:v>42856</c:v>
                </c:pt>
                <c:pt idx="329">
                  <c:v>42887</c:v>
                </c:pt>
                <c:pt idx="330">
                  <c:v>42917</c:v>
                </c:pt>
                <c:pt idx="331">
                  <c:v>42948</c:v>
                </c:pt>
                <c:pt idx="332">
                  <c:v>42979</c:v>
                </c:pt>
                <c:pt idx="333">
                  <c:v>43009</c:v>
                </c:pt>
                <c:pt idx="334">
                  <c:v>43040</c:v>
                </c:pt>
                <c:pt idx="335">
                  <c:v>43070</c:v>
                </c:pt>
                <c:pt idx="336">
                  <c:v>43101</c:v>
                </c:pt>
                <c:pt idx="337">
                  <c:v>43132</c:v>
                </c:pt>
                <c:pt idx="338">
                  <c:v>43160</c:v>
                </c:pt>
                <c:pt idx="339">
                  <c:v>43191</c:v>
                </c:pt>
                <c:pt idx="340">
                  <c:v>43221</c:v>
                </c:pt>
                <c:pt idx="341">
                  <c:v>43252</c:v>
                </c:pt>
                <c:pt idx="342">
                  <c:v>43282</c:v>
                </c:pt>
                <c:pt idx="343">
                  <c:v>43313</c:v>
                </c:pt>
                <c:pt idx="344">
                  <c:v>43344</c:v>
                </c:pt>
                <c:pt idx="345">
                  <c:v>43374</c:v>
                </c:pt>
                <c:pt idx="346">
                  <c:v>43405</c:v>
                </c:pt>
                <c:pt idx="347">
                  <c:v>43435</c:v>
                </c:pt>
                <c:pt idx="348">
                  <c:v>43466</c:v>
                </c:pt>
                <c:pt idx="349">
                  <c:v>43497</c:v>
                </c:pt>
                <c:pt idx="350">
                  <c:v>43525</c:v>
                </c:pt>
                <c:pt idx="351">
                  <c:v>43556</c:v>
                </c:pt>
                <c:pt idx="352">
                  <c:v>43586</c:v>
                </c:pt>
                <c:pt idx="353">
                  <c:v>43617</c:v>
                </c:pt>
                <c:pt idx="354">
                  <c:v>43647</c:v>
                </c:pt>
                <c:pt idx="355">
                  <c:v>43678</c:v>
                </c:pt>
                <c:pt idx="356">
                  <c:v>43709</c:v>
                </c:pt>
                <c:pt idx="357">
                  <c:v>43739</c:v>
                </c:pt>
                <c:pt idx="358">
                  <c:v>43770</c:v>
                </c:pt>
                <c:pt idx="359">
                  <c:v>43800</c:v>
                </c:pt>
                <c:pt idx="360">
                  <c:v>43831</c:v>
                </c:pt>
                <c:pt idx="361">
                  <c:v>43862</c:v>
                </c:pt>
                <c:pt idx="362">
                  <c:v>43891</c:v>
                </c:pt>
                <c:pt idx="363">
                  <c:v>43922</c:v>
                </c:pt>
                <c:pt idx="364">
                  <c:v>43952</c:v>
                </c:pt>
                <c:pt idx="365">
                  <c:v>43983</c:v>
                </c:pt>
                <c:pt idx="366">
                  <c:v>44013</c:v>
                </c:pt>
                <c:pt idx="367">
                  <c:v>44044</c:v>
                </c:pt>
                <c:pt idx="368">
                  <c:v>44075</c:v>
                </c:pt>
                <c:pt idx="369">
                  <c:v>44105</c:v>
                </c:pt>
                <c:pt idx="370">
                  <c:v>44136</c:v>
                </c:pt>
                <c:pt idx="371">
                  <c:v>44166</c:v>
                </c:pt>
                <c:pt idx="372">
                  <c:v>44197</c:v>
                </c:pt>
                <c:pt idx="373">
                  <c:v>44228</c:v>
                </c:pt>
                <c:pt idx="374">
                  <c:v>44256</c:v>
                </c:pt>
                <c:pt idx="375">
                  <c:v>44287</c:v>
                </c:pt>
                <c:pt idx="376">
                  <c:v>44317</c:v>
                </c:pt>
                <c:pt idx="377">
                  <c:v>44348</c:v>
                </c:pt>
                <c:pt idx="378">
                  <c:v>44378</c:v>
                </c:pt>
                <c:pt idx="379">
                  <c:v>44409</c:v>
                </c:pt>
                <c:pt idx="380">
                  <c:v>44440</c:v>
                </c:pt>
                <c:pt idx="381">
                  <c:v>44470</c:v>
                </c:pt>
                <c:pt idx="382">
                  <c:v>44501</c:v>
                </c:pt>
                <c:pt idx="383">
                  <c:v>44531</c:v>
                </c:pt>
                <c:pt idx="384">
                  <c:v>44562</c:v>
                </c:pt>
                <c:pt idx="385">
                  <c:v>44593</c:v>
                </c:pt>
                <c:pt idx="386">
                  <c:v>44621</c:v>
                </c:pt>
                <c:pt idx="387">
                  <c:v>44652</c:v>
                </c:pt>
                <c:pt idx="388">
                  <c:v>44682</c:v>
                </c:pt>
                <c:pt idx="389">
                  <c:v>44713</c:v>
                </c:pt>
                <c:pt idx="390">
                  <c:v>44743</c:v>
                </c:pt>
                <c:pt idx="391">
                  <c:v>44774</c:v>
                </c:pt>
                <c:pt idx="392">
                  <c:v>44805</c:v>
                </c:pt>
                <c:pt idx="393">
                  <c:v>44835</c:v>
                </c:pt>
                <c:pt idx="394">
                  <c:v>44866</c:v>
                </c:pt>
                <c:pt idx="395">
                  <c:v>44896</c:v>
                </c:pt>
                <c:pt idx="396">
                  <c:v>44927</c:v>
                </c:pt>
                <c:pt idx="397">
                  <c:v>44958</c:v>
                </c:pt>
                <c:pt idx="398">
                  <c:v>44986</c:v>
                </c:pt>
                <c:pt idx="399">
                  <c:v>45017</c:v>
                </c:pt>
                <c:pt idx="400">
                  <c:v>45047</c:v>
                </c:pt>
                <c:pt idx="401">
                  <c:v>45078</c:v>
                </c:pt>
                <c:pt idx="402">
                  <c:v>45108</c:v>
                </c:pt>
                <c:pt idx="403">
                  <c:v>45139</c:v>
                </c:pt>
                <c:pt idx="404">
                  <c:v>45170</c:v>
                </c:pt>
                <c:pt idx="405">
                  <c:v>45200</c:v>
                </c:pt>
                <c:pt idx="406">
                  <c:v>45231</c:v>
                </c:pt>
                <c:pt idx="407">
                  <c:v>45261</c:v>
                </c:pt>
                <c:pt idx="408">
                  <c:v>45292</c:v>
                </c:pt>
                <c:pt idx="409">
                  <c:v>45323</c:v>
                </c:pt>
                <c:pt idx="410">
                  <c:v>45352</c:v>
                </c:pt>
                <c:pt idx="411">
                  <c:v>45383</c:v>
                </c:pt>
                <c:pt idx="412">
                  <c:v>45413</c:v>
                </c:pt>
                <c:pt idx="413">
                  <c:v>45444</c:v>
                </c:pt>
                <c:pt idx="414">
                  <c:v>45474</c:v>
                </c:pt>
                <c:pt idx="415">
                  <c:v>45505</c:v>
                </c:pt>
                <c:pt idx="416">
                  <c:v>45536</c:v>
                </c:pt>
                <c:pt idx="417">
                  <c:v>45566</c:v>
                </c:pt>
                <c:pt idx="418">
                  <c:v>45597</c:v>
                </c:pt>
                <c:pt idx="419">
                  <c:v>45627</c:v>
                </c:pt>
                <c:pt idx="420">
                  <c:v>45658</c:v>
                </c:pt>
                <c:pt idx="421">
                  <c:v>45689</c:v>
                </c:pt>
                <c:pt idx="422">
                  <c:v>45717</c:v>
                </c:pt>
                <c:pt idx="423">
                  <c:v>45748</c:v>
                </c:pt>
                <c:pt idx="424">
                  <c:v>45778</c:v>
                </c:pt>
                <c:pt idx="425">
                  <c:v>45809</c:v>
                </c:pt>
                <c:pt idx="426">
                  <c:v>45839</c:v>
                </c:pt>
                <c:pt idx="427">
                  <c:v>45870</c:v>
                </c:pt>
                <c:pt idx="428">
                  <c:v>45901</c:v>
                </c:pt>
                <c:pt idx="429">
                  <c:v>45931</c:v>
                </c:pt>
                <c:pt idx="430">
                  <c:v>45962</c:v>
                </c:pt>
                <c:pt idx="431">
                  <c:v>45992</c:v>
                </c:pt>
                <c:pt idx="432">
                  <c:v>46023</c:v>
                </c:pt>
                <c:pt idx="433">
                  <c:v>46054</c:v>
                </c:pt>
                <c:pt idx="434">
                  <c:v>46082</c:v>
                </c:pt>
                <c:pt idx="435">
                  <c:v>46113</c:v>
                </c:pt>
                <c:pt idx="436">
                  <c:v>46143</c:v>
                </c:pt>
                <c:pt idx="437">
                  <c:v>46174</c:v>
                </c:pt>
                <c:pt idx="438">
                  <c:v>46204</c:v>
                </c:pt>
              </c:numCache>
            </c:numRef>
          </c:cat>
          <c:val>
            <c:numRef>
              <c:f>'LAUS Data'!$C$2:$C$440</c:f>
              <c:numCache>
                <c:formatCode>General</c:formatCode>
                <c:ptCount val="439"/>
                <c:pt idx="299" formatCode="0">
                  <c:v>100</c:v>
                </c:pt>
                <c:pt idx="300" formatCode="0">
                  <c:v>100</c:v>
                </c:pt>
                <c:pt idx="301" formatCode="0">
                  <c:v>100</c:v>
                </c:pt>
                <c:pt idx="302" formatCode="0">
                  <c:v>100</c:v>
                </c:pt>
                <c:pt idx="303" formatCode="0">
                  <c:v>100</c:v>
                </c:pt>
                <c:pt idx="304" formatCode="0">
                  <c:v>100</c:v>
                </c:pt>
                <c:pt idx="305" formatCode="0">
                  <c:v>100</c:v>
                </c:pt>
                <c:pt idx="306" formatCode="0">
                  <c:v>100</c:v>
                </c:pt>
                <c:pt idx="307" formatCode="0">
                  <c:v>100</c:v>
                </c:pt>
                <c:pt idx="308" formatCode="0">
                  <c:v>100</c:v>
                </c:pt>
                <c:pt idx="309" formatCode="0">
                  <c:v>100</c:v>
                </c:pt>
                <c:pt idx="310" formatCode="0">
                  <c:v>100</c:v>
                </c:pt>
                <c:pt idx="311" formatCode="0">
                  <c:v>100</c:v>
                </c:pt>
                <c:pt idx="312" formatCode="0">
                  <c:v>100</c:v>
                </c:pt>
                <c:pt idx="313" formatCode="0">
                  <c:v>100</c:v>
                </c:pt>
                <c:pt idx="314" formatCode="0">
                  <c:v>100</c:v>
                </c:pt>
                <c:pt idx="315" formatCode="0">
                  <c:v>100</c:v>
                </c:pt>
                <c:pt idx="316" formatCode="0">
                  <c:v>100</c:v>
                </c:pt>
                <c:pt idx="317" formatCode="0">
                  <c:v>100</c:v>
                </c:pt>
                <c:pt idx="318" formatCode="0">
                  <c:v>100</c:v>
                </c:pt>
                <c:pt idx="319" formatCode="0">
                  <c:v>100</c:v>
                </c:pt>
                <c:pt idx="320" formatCode="0">
                  <c:v>100</c:v>
                </c:pt>
                <c:pt idx="321" formatCode="0">
                  <c:v>100</c:v>
                </c:pt>
                <c:pt idx="322" formatCode="0">
                  <c:v>100</c:v>
                </c:pt>
                <c:pt idx="323" formatCode="0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EB6-40E3-809B-6738247575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482319848"/>
        <c:axId val="482319520"/>
      </c:barChart>
      <c:lineChart>
        <c:grouping val="standard"/>
        <c:varyColors val="0"/>
        <c:ser>
          <c:idx val="0"/>
          <c:order val="0"/>
          <c:tx>
            <c:strRef>
              <c:f>'LAUS Data'!$D$1</c:f>
              <c:strCache>
                <c:ptCount val="1"/>
                <c:pt idx="0">
                  <c:v>Houston MSA</c:v>
                </c:pt>
              </c:strCache>
            </c:strRef>
          </c:tx>
          <c:spPr>
            <a:ln w="19050" cap="rnd">
              <a:solidFill>
                <a:schemeClr val="tx2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Pt>
            <c:idx val="9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2-6EB6-40E3-809B-673824757506}"/>
              </c:ext>
            </c:extLst>
          </c:dPt>
          <c:dPt>
            <c:idx val="11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3-6EB6-40E3-809B-673824757506}"/>
              </c:ext>
            </c:extLst>
          </c:dPt>
          <c:dPt>
            <c:idx val="123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4-6EB6-40E3-809B-673824757506}"/>
              </c:ext>
            </c:extLst>
          </c:dPt>
          <c:dPt>
            <c:idx val="13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5-6EB6-40E3-809B-673824757506}"/>
              </c:ext>
            </c:extLst>
          </c:dPt>
          <c:dPt>
            <c:idx val="240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6-6EB6-40E3-809B-673824757506}"/>
              </c:ext>
            </c:extLst>
          </c:dPt>
          <c:dPt>
            <c:idx val="257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7-6EB6-40E3-809B-673824757506}"/>
              </c:ext>
            </c:extLst>
          </c:dPt>
          <c:dPt>
            <c:idx val="258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8-6EB6-40E3-809B-673824757506}"/>
              </c:ext>
            </c:extLst>
          </c:dPt>
          <c:dPt>
            <c:idx val="34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9-6EB6-40E3-809B-673824757506}"/>
              </c:ext>
            </c:extLst>
          </c:dPt>
          <c:dPt>
            <c:idx val="35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A-6EB6-40E3-809B-673824757506}"/>
              </c:ext>
            </c:extLst>
          </c:dPt>
          <c:dPt>
            <c:idx val="354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B-6EB6-40E3-809B-673824757506}"/>
              </c:ext>
            </c:extLst>
          </c:dPt>
          <c:dPt>
            <c:idx val="355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C-6EB6-40E3-809B-673824757506}"/>
              </c:ext>
            </c:extLst>
          </c:dPt>
          <c:dPt>
            <c:idx val="356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D-6EB6-40E3-809B-673824757506}"/>
              </c:ext>
            </c:extLst>
          </c:dPt>
          <c:dPt>
            <c:idx val="36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E-6EB6-40E3-809B-673824757506}"/>
              </c:ext>
            </c:extLst>
          </c:dPt>
          <c:dPt>
            <c:idx val="362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F-6EB6-40E3-809B-673824757506}"/>
              </c:ext>
            </c:extLst>
          </c:dPt>
          <c:dPt>
            <c:idx val="363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0-6EB6-40E3-809B-673824757506}"/>
              </c:ext>
            </c:extLst>
          </c:dPt>
          <c:dPt>
            <c:idx val="364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1-6EB6-40E3-809B-673824757506}"/>
              </c:ext>
            </c:extLst>
          </c:dPt>
          <c:dPt>
            <c:idx val="365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2-6EB6-40E3-809B-673824757506}"/>
              </c:ext>
            </c:extLst>
          </c:dPt>
          <c:dPt>
            <c:idx val="366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3-6EB6-40E3-809B-673824757506}"/>
              </c:ext>
            </c:extLst>
          </c:dPt>
          <c:dPt>
            <c:idx val="367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4-6EB6-40E3-809B-673824757506}"/>
              </c:ext>
            </c:extLst>
          </c:dPt>
          <c:dPt>
            <c:idx val="368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5-6EB6-40E3-809B-673824757506}"/>
              </c:ext>
            </c:extLst>
          </c:dPt>
          <c:dPt>
            <c:idx val="36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6-6EB6-40E3-809B-673824757506}"/>
              </c:ext>
            </c:extLst>
          </c:dPt>
          <c:dPt>
            <c:idx val="370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7-6EB6-40E3-809B-673824757506}"/>
              </c:ext>
            </c:extLst>
          </c:dPt>
          <c:dPt>
            <c:idx val="37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8-6EB6-40E3-809B-673824757506}"/>
              </c:ext>
            </c:extLst>
          </c:dPt>
          <c:dPt>
            <c:idx val="372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9-6EB6-40E3-809B-673824757506}"/>
              </c:ext>
            </c:extLst>
          </c:dPt>
          <c:dPt>
            <c:idx val="373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A-6EB6-40E3-809B-673824757506}"/>
              </c:ext>
            </c:extLst>
          </c:dPt>
          <c:dPt>
            <c:idx val="374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B-6EB6-40E3-809B-673824757506}"/>
              </c:ext>
            </c:extLst>
          </c:dPt>
          <c:dPt>
            <c:idx val="375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C-6EB6-40E3-809B-673824757506}"/>
              </c:ext>
            </c:extLst>
          </c:dPt>
          <c:dPt>
            <c:idx val="376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D-6EB6-40E3-809B-673824757506}"/>
              </c:ext>
            </c:extLst>
          </c:dPt>
          <c:dPt>
            <c:idx val="377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E-6EB6-40E3-809B-673824757506}"/>
              </c:ext>
            </c:extLst>
          </c:dPt>
          <c:dPt>
            <c:idx val="378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F-6EB6-40E3-809B-673824757506}"/>
              </c:ext>
            </c:extLst>
          </c:dPt>
          <c:dPt>
            <c:idx val="37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20-6EB6-40E3-809B-673824757506}"/>
              </c:ext>
            </c:extLst>
          </c:dPt>
          <c:dPt>
            <c:idx val="380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21-6EB6-40E3-809B-673824757506}"/>
              </c:ext>
            </c:extLst>
          </c:dPt>
          <c:dPt>
            <c:idx val="38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22-6EB6-40E3-809B-673824757506}"/>
              </c:ext>
            </c:extLst>
          </c:dPt>
          <c:dPt>
            <c:idx val="382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23-6EB6-40E3-809B-673824757506}"/>
              </c:ext>
            </c:extLst>
          </c:dPt>
          <c:dPt>
            <c:idx val="383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24-6EB6-40E3-809B-673824757506}"/>
              </c:ext>
            </c:extLst>
          </c:dPt>
          <c:dPt>
            <c:idx val="384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25-6EB6-40E3-809B-673824757506}"/>
              </c:ext>
            </c:extLst>
          </c:dPt>
          <c:dPt>
            <c:idx val="385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26-6EB6-40E3-809B-673824757506}"/>
              </c:ext>
            </c:extLst>
          </c:dPt>
          <c:dPt>
            <c:idx val="386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27-6EB6-40E3-809B-673824757506}"/>
              </c:ext>
            </c:extLst>
          </c:dPt>
          <c:dPt>
            <c:idx val="387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28-6EB6-40E3-809B-673824757506}"/>
              </c:ext>
            </c:extLst>
          </c:dPt>
          <c:dPt>
            <c:idx val="388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29-6EB6-40E3-809B-673824757506}"/>
              </c:ext>
            </c:extLst>
          </c:dPt>
          <c:dPt>
            <c:idx val="38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2A-6EB6-40E3-809B-673824757506}"/>
              </c:ext>
            </c:extLst>
          </c:dPt>
          <c:dPt>
            <c:idx val="390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2B-6EB6-40E3-809B-673824757506}"/>
              </c:ext>
            </c:extLst>
          </c:dPt>
          <c:dPt>
            <c:idx val="392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2C-6EB6-40E3-809B-673824757506}"/>
              </c:ext>
            </c:extLst>
          </c:dPt>
          <c:dPt>
            <c:idx val="393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2D-6EB6-40E3-809B-673824757506}"/>
              </c:ext>
            </c:extLst>
          </c:dPt>
          <c:dPt>
            <c:idx val="394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2E-6EB6-40E3-809B-673824757506}"/>
              </c:ext>
            </c:extLst>
          </c:dPt>
          <c:dPt>
            <c:idx val="395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2F-6EB6-40E3-809B-673824757506}"/>
              </c:ext>
            </c:extLst>
          </c:dPt>
          <c:dPt>
            <c:idx val="396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30-6EB6-40E3-809B-673824757506}"/>
              </c:ext>
            </c:extLst>
          </c:dPt>
          <c:dLbls>
            <c:dLbl>
              <c:idx val="36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6EB6-40E3-809B-673824757506}"/>
                </c:ext>
              </c:extLst>
            </c:dLbl>
            <c:dLbl>
              <c:idx val="363"/>
              <c:layout>
                <c:manualLayout>
                  <c:x val="4.4099381254429472E-3"/>
                  <c:y val="-9.4786729857819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6EB6-40E3-809B-673824757506}"/>
                </c:ext>
              </c:extLst>
            </c:dLbl>
            <c:dLbl>
              <c:idx val="437"/>
              <c:layout>
                <c:manualLayout>
                  <c:x val="-1.0779724222788668E-16"/>
                  <c:y val="-2.52764612954186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1-6EB6-40E3-809B-67382475750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'LAUS Data'!$A$2:$A$440</c:f>
              <c:numCache>
                <c:formatCode>mmm\-yy</c:formatCode>
                <c:ptCount val="439"/>
                <c:pt idx="0">
                  <c:v>32874</c:v>
                </c:pt>
                <c:pt idx="1">
                  <c:v>32905</c:v>
                </c:pt>
                <c:pt idx="2">
                  <c:v>32933</c:v>
                </c:pt>
                <c:pt idx="3">
                  <c:v>32964</c:v>
                </c:pt>
                <c:pt idx="4">
                  <c:v>32994</c:v>
                </c:pt>
                <c:pt idx="5">
                  <c:v>33025</c:v>
                </c:pt>
                <c:pt idx="6">
                  <c:v>33055</c:v>
                </c:pt>
                <c:pt idx="7">
                  <c:v>33086</c:v>
                </c:pt>
                <c:pt idx="8">
                  <c:v>33117</c:v>
                </c:pt>
                <c:pt idx="9">
                  <c:v>33147</c:v>
                </c:pt>
                <c:pt idx="10">
                  <c:v>33178</c:v>
                </c:pt>
                <c:pt idx="11">
                  <c:v>33208</c:v>
                </c:pt>
                <c:pt idx="12">
                  <c:v>33239</c:v>
                </c:pt>
                <c:pt idx="13">
                  <c:v>33270</c:v>
                </c:pt>
                <c:pt idx="14">
                  <c:v>33298</c:v>
                </c:pt>
                <c:pt idx="15">
                  <c:v>33329</c:v>
                </c:pt>
                <c:pt idx="16">
                  <c:v>33359</c:v>
                </c:pt>
                <c:pt idx="17">
                  <c:v>33390</c:v>
                </c:pt>
                <c:pt idx="18">
                  <c:v>33420</c:v>
                </c:pt>
                <c:pt idx="19">
                  <c:v>33451</c:v>
                </c:pt>
                <c:pt idx="20">
                  <c:v>33482</c:v>
                </c:pt>
                <c:pt idx="21">
                  <c:v>33512</c:v>
                </c:pt>
                <c:pt idx="22">
                  <c:v>33543</c:v>
                </c:pt>
                <c:pt idx="23">
                  <c:v>33573</c:v>
                </c:pt>
                <c:pt idx="24">
                  <c:v>33604</c:v>
                </c:pt>
                <c:pt idx="25">
                  <c:v>33635</c:v>
                </c:pt>
                <c:pt idx="26">
                  <c:v>33664</c:v>
                </c:pt>
                <c:pt idx="27">
                  <c:v>33695</c:v>
                </c:pt>
                <c:pt idx="28">
                  <c:v>33725</c:v>
                </c:pt>
                <c:pt idx="29">
                  <c:v>33756</c:v>
                </c:pt>
                <c:pt idx="30">
                  <c:v>33786</c:v>
                </c:pt>
                <c:pt idx="31">
                  <c:v>33817</c:v>
                </c:pt>
                <c:pt idx="32">
                  <c:v>33848</c:v>
                </c:pt>
                <c:pt idx="33">
                  <c:v>33878</c:v>
                </c:pt>
                <c:pt idx="34">
                  <c:v>33909</c:v>
                </c:pt>
                <c:pt idx="35">
                  <c:v>33939</c:v>
                </c:pt>
                <c:pt idx="36">
                  <c:v>33970</c:v>
                </c:pt>
                <c:pt idx="37">
                  <c:v>34001</c:v>
                </c:pt>
                <c:pt idx="38">
                  <c:v>34029</c:v>
                </c:pt>
                <c:pt idx="39">
                  <c:v>34060</c:v>
                </c:pt>
                <c:pt idx="40">
                  <c:v>34090</c:v>
                </c:pt>
                <c:pt idx="41">
                  <c:v>34121</c:v>
                </c:pt>
                <c:pt idx="42">
                  <c:v>34151</c:v>
                </c:pt>
                <c:pt idx="43">
                  <c:v>34182</c:v>
                </c:pt>
                <c:pt idx="44">
                  <c:v>34213</c:v>
                </c:pt>
                <c:pt idx="45">
                  <c:v>34243</c:v>
                </c:pt>
                <c:pt idx="46">
                  <c:v>34274</c:v>
                </c:pt>
                <c:pt idx="47">
                  <c:v>34304</c:v>
                </c:pt>
                <c:pt idx="48">
                  <c:v>34335</c:v>
                </c:pt>
                <c:pt idx="49">
                  <c:v>34366</c:v>
                </c:pt>
                <c:pt idx="50">
                  <c:v>34394</c:v>
                </c:pt>
                <c:pt idx="51">
                  <c:v>34425</c:v>
                </c:pt>
                <c:pt idx="52">
                  <c:v>34455</c:v>
                </c:pt>
                <c:pt idx="53">
                  <c:v>34486</c:v>
                </c:pt>
                <c:pt idx="54">
                  <c:v>34516</c:v>
                </c:pt>
                <c:pt idx="55">
                  <c:v>34547</c:v>
                </c:pt>
                <c:pt idx="56">
                  <c:v>34578</c:v>
                </c:pt>
                <c:pt idx="57">
                  <c:v>34608</c:v>
                </c:pt>
                <c:pt idx="58">
                  <c:v>34639</c:v>
                </c:pt>
                <c:pt idx="59">
                  <c:v>34669</c:v>
                </c:pt>
                <c:pt idx="60">
                  <c:v>34700</c:v>
                </c:pt>
                <c:pt idx="61">
                  <c:v>34731</c:v>
                </c:pt>
                <c:pt idx="62">
                  <c:v>34759</c:v>
                </c:pt>
                <c:pt idx="63">
                  <c:v>34790</c:v>
                </c:pt>
                <c:pt idx="64">
                  <c:v>34820</c:v>
                </c:pt>
                <c:pt idx="65">
                  <c:v>34851</c:v>
                </c:pt>
                <c:pt idx="66">
                  <c:v>34881</c:v>
                </c:pt>
                <c:pt idx="67">
                  <c:v>34912</c:v>
                </c:pt>
                <c:pt idx="68">
                  <c:v>34943</c:v>
                </c:pt>
                <c:pt idx="69">
                  <c:v>34973</c:v>
                </c:pt>
                <c:pt idx="70">
                  <c:v>35004</c:v>
                </c:pt>
                <c:pt idx="71">
                  <c:v>35034</c:v>
                </c:pt>
                <c:pt idx="72">
                  <c:v>35065</c:v>
                </c:pt>
                <c:pt idx="73">
                  <c:v>35096</c:v>
                </c:pt>
                <c:pt idx="74">
                  <c:v>35125</c:v>
                </c:pt>
                <c:pt idx="75">
                  <c:v>35156</c:v>
                </c:pt>
                <c:pt idx="76">
                  <c:v>35186</c:v>
                </c:pt>
                <c:pt idx="77">
                  <c:v>35217</c:v>
                </c:pt>
                <c:pt idx="78">
                  <c:v>35247</c:v>
                </c:pt>
                <c:pt idx="79">
                  <c:v>35278</c:v>
                </c:pt>
                <c:pt idx="80">
                  <c:v>35309</c:v>
                </c:pt>
                <c:pt idx="81">
                  <c:v>35339</c:v>
                </c:pt>
                <c:pt idx="82">
                  <c:v>35370</c:v>
                </c:pt>
                <c:pt idx="83">
                  <c:v>35400</c:v>
                </c:pt>
                <c:pt idx="84">
                  <c:v>35431</c:v>
                </c:pt>
                <c:pt idx="85">
                  <c:v>35462</c:v>
                </c:pt>
                <c:pt idx="86">
                  <c:v>35490</c:v>
                </c:pt>
                <c:pt idx="87">
                  <c:v>35521</c:v>
                </c:pt>
                <c:pt idx="88">
                  <c:v>35551</c:v>
                </c:pt>
                <c:pt idx="89">
                  <c:v>35582</c:v>
                </c:pt>
                <c:pt idx="90">
                  <c:v>35612</c:v>
                </c:pt>
                <c:pt idx="91">
                  <c:v>35643</c:v>
                </c:pt>
                <c:pt idx="92">
                  <c:v>35674</c:v>
                </c:pt>
                <c:pt idx="93">
                  <c:v>35704</c:v>
                </c:pt>
                <c:pt idx="94">
                  <c:v>35735</c:v>
                </c:pt>
                <c:pt idx="95">
                  <c:v>35765</c:v>
                </c:pt>
                <c:pt idx="96">
                  <c:v>35796</c:v>
                </c:pt>
                <c:pt idx="97">
                  <c:v>35827</c:v>
                </c:pt>
                <c:pt idx="98">
                  <c:v>35855</c:v>
                </c:pt>
                <c:pt idx="99">
                  <c:v>35886</c:v>
                </c:pt>
                <c:pt idx="100">
                  <c:v>35916</c:v>
                </c:pt>
                <c:pt idx="101">
                  <c:v>35947</c:v>
                </c:pt>
                <c:pt idx="102">
                  <c:v>35977</c:v>
                </c:pt>
                <c:pt idx="103">
                  <c:v>36008</c:v>
                </c:pt>
                <c:pt idx="104">
                  <c:v>36039</c:v>
                </c:pt>
                <c:pt idx="105">
                  <c:v>36069</c:v>
                </c:pt>
                <c:pt idx="106">
                  <c:v>36100</c:v>
                </c:pt>
                <c:pt idx="107">
                  <c:v>36130</c:v>
                </c:pt>
                <c:pt idx="108">
                  <c:v>36161</c:v>
                </c:pt>
                <c:pt idx="109">
                  <c:v>36192</c:v>
                </c:pt>
                <c:pt idx="110">
                  <c:v>36220</c:v>
                </c:pt>
                <c:pt idx="111">
                  <c:v>36251</c:v>
                </c:pt>
                <c:pt idx="112">
                  <c:v>36281</c:v>
                </c:pt>
                <c:pt idx="113">
                  <c:v>36312</c:v>
                </c:pt>
                <c:pt idx="114">
                  <c:v>36342</c:v>
                </c:pt>
                <c:pt idx="115">
                  <c:v>36373</c:v>
                </c:pt>
                <c:pt idx="116">
                  <c:v>36404</c:v>
                </c:pt>
                <c:pt idx="117">
                  <c:v>36434</c:v>
                </c:pt>
                <c:pt idx="118">
                  <c:v>36465</c:v>
                </c:pt>
                <c:pt idx="119">
                  <c:v>36495</c:v>
                </c:pt>
                <c:pt idx="120">
                  <c:v>36526</c:v>
                </c:pt>
                <c:pt idx="121">
                  <c:v>36557</c:v>
                </c:pt>
                <c:pt idx="122">
                  <c:v>36586</c:v>
                </c:pt>
                <c:pt idx="123">
                  <c:v>36617</c:v>
                </c:pt>
                <c:pt idx="124">
                  <c:v>36647</c:v>
                </c:pt>
                <c:pt idx="125">
                  <c:v>36678</c:v>
                </c:pt>
                <c:pt idx="126">
                  <c:v>36708</c:v>
                </c:pt>
                <c:pt idx="127">
                  <c:v>36739</c:v>
                </c:pt>
                <c:pt idx="128">
                  <c:v>36770</c:v>
                </c:pt>
                <c:pt idx="129">
                  <c:v>36800</c:v>
                </c:pt>
                <c:pt idx="130">
                  <c:v>36831</c:v>
                </c:pt>
                <c:pt idx="131">
                  <c:v>36861</c:v>
                </c:pt>
                <c:pt idx="132">
                  <c:v>36892</c:v>
                </c:pt>
                <c:pt idx="133">
                  <c:v>36923</c:v>
                </c:pt>
                <c:pt idx="134">
                  <c:v>36951</c:v>
                </c:pt>
                <c:pt idx="135">
                  <c:v>36982</c:v>
                </c:pt>
                <c:pt idx="136">
                  <c:v>37012</c:v>
                </c:pt>
                <c:pt idx="137">
                  <c:v>37043</c:v>
                </c:pt>
                <c:pt idx="138">
                  <c:v>37073</c:v>
                </c:pt>
                <c:pt idx="139">
                  <c:v>37104</c:v>
                </c:pt>
                <c:pt idx="140">
                  <c:v>37135</c:v>
                </c:pt>
                <c:pt idx="141">
                  <c:v>37165</c:v>
                </c:pt>
                <c:pt idx="142">
                  <c:v>37196</c:v>
                </c:pt>
                <c:pt idx="143">
                  <c:v>37226</c:v>
                </c:pt>
                <c:pt idx="144">
                  <c:v>37257</c:v>
                </c:pt>
                <c:pt idx="145">
                  <c:v>37288</c:v>
                </c:pt>
                <c:pt idx="146">
                  <c:v>37316</c:v>
                </c:pt>
                <c:pt idx="147">
                  <c:v>37347</c:v>
                </c:pt>
                <c:pt idx="148">
                  <c:v>37377</c:v>
                </c:pt>
                <c:pt idx="149">
                  <c:v>37408</c:v>
                </c:pt>
                <c:pt idx="150">
                  <c:v>37438</c:v>
                </c:pt>
                <c:pt idx="151">
                  <c:v>37469</c:v>
                </c:pt>
                <c:pt idx="152">
                  <c:v>37500</c:v>
                </c:pt>
                <c:pt idx="153">
                  <c:v>37530</c:v>
                </c:pt>
                <c:pt idx="154">
                  <c:v>37561</c:v>
                </c:pt>
                <c:pt idx="155">
                  <c:v>37591</c:v>
                </c:pt>
                <c:pt idx="156">
                  <c:v>37622</c:v>
                </c:pt>
                <c:pt idx="157">
                  <c:v>37653</c:v>
                </c:pt>
                <c:pt idx="158">
                  <c:v>37681</c:v>
                </c:pt>
                <c:pt idx="159">
                  <c:v>37712</c:v>
                </c:pt>
                <c:pt idx="160">
                  <c:v>37742</c:v>
                </c:pt>
                <c:pt idx="161">
                  <c:v>37773</c:v>
                </c:pt>
                <c:pt idx="162">
                  <c:v>37803</c:v>
                </c:pt>
                <c:pt idx="163">
                  <c:v>37834</c:v>
                </c:pt>
                <c:pt idx="164">
                  <c:v>37865</c:v>
                </c:pt>
                <c:pt idx="165">
                  <c:v>37895</c:v>
                </c:pt>
                <c:pt idx="166">
                  <c:v>37926</c:v>
                </c:pt>
                <c:pt idx="167">
                  <c:v>37956</c:v>
                </c:pt>
                <c:pt idx="168">
                  <c:v>37987</c:v>
                </c:pt>
                <c:pt idx="169">
                  <c:v>38018</c:v>
                </c:pt>
                <c:pt idx="170">
                  <c:v>38047</c:v>
                </c:pt>
                <c:pt idx="171">
                  <c:v>38078</c:v>
                </c:pt>
                <c:pt idx="172">
                  <c:v>38108</c:v>
                </c:pt>
                <c:pt idx="173">
                  <c:v>38139</c:v>
                </c:pt>
                <c:pt idx="174">
                  <c:v>38169</c:v>
                </c:pt>
                <c:pt idx="175">
                  <c:v>38200</c:v>
                </c:pt>
                <c:pt idx="176">
                  <c:v>38231</c:v>
                </c:pt>
                <c:pt idx="177">
                  <c:v>38261</c:v>
                </c:pt>
                <c:pt idx="178">
                  <c:v>38292</c:v>
                </c:pt>
                <c:pt idx="179">
                  <c:v>38322</c:v>
                </c:pt>
                <c:pt idx="180">
                  <c:v>38353</c:v>
                </c:pt>
                <c:pt idx="181">
                  <c:v>38384</c:v>
                </c:pt>
                <c:pt idx="182">
                  <c:v>38412</c:v>
                </c:pt>
                <c:pt idx="183">
                  <c:v>38443</c:v>
                </c:pt>
                <c:pt idx="184">
                  <c:v>38473</c:v>
                </c:pt>
                <c:pt idx="185">
                  <c:v>38504</c:v>
                </c:pt>
                <c:pt idx="186">
                  <c:v>38534</c:v>
                </c:pt>
                <c:pt idx="187">
                  <c:v>38565</c:v>
                </c:pt>
                <c:pt idx="188">
                  <c:v>38596</c:v>
                </c:pt>
                <c:pt idx="189">
                  <c:v>38626</c:v>
                </c:pt>
                <c:pt idx="190">
                  <c:v>38657</c:v>
                </c:pt>
                <c:pt idx="191">
                  <c:v>38687</c:v>
                </c:pt>
                <c:pt idx="192">
                  <c:v>38718</c:v>
                </c:pt>
                <c:pt idx="193">
                  <c:v>38749</c:v>
                </c:pt>
                <c:pt idx="194">
                  <c:v>38777</c:v>
                </c:pt>
                <c:pt idx="195">
                  <c:v>38808</c:v>
                </c:pt>
                <c:pt idx="196">
                  <c:v>38838</c:v>
                </c:pt>
                <c:pt idx="197">
                  <c:v>38869</c:v>
                </c:pt>
                <c:pt idx="198">
                  <c:v>38899</c:v>
                </c:pt>
                <c:pt idx="199">
                  <c:v>38930</c:v>
                </c:pt>
                <c:pt idx="200">
                  <c:v>38961</c:v>
                </c:pt>
                <c:pt idx="201">
                  <c:v>38991</c:v>
                </c:pt>
                <c:pt idx="202">
                  <c:v>39022</c:v>
                </c:pt>
                <c:pt idx="203">
                  <c:v>39052</c:v>
                </c:pt>
                <c:pt idx="204">
                  <c:v>39083</c:v>
                </c:pt>
                <c:pt idx="205">
                  <c:v>39114</c:v>
                </c:pt>
                <c:pt idx="206">
                  <c:v>39142</c:v>
                </c:pt>
                <c:pt idx="207">
                  <c:v>39173</c:v>
                </c:pt>
                <c:pt idx="208">
                  <c:v>39203</c:v>
                </c:pt>
                <c:pt idx="209">
                  <c:v>39234</c:v>
                </c:pt>
                <c:pt idx="210">
                  <c:v>39264</c:v>
                </c:pt>
                <c:pt idx="211">
                  <c:v>39295</c:v>
                </c:pt>
                <c:pt idx="212">
                  <c:v>39326</c:v>
                </c:pt>
                <c:pt idx="213">
                  <c:v>39356</c:v>
                </c:pt>
                <c:pt idx="214">
                  <c:v>39387</c:v>
                </c:pt>
                <c:pt idx="215">
                  <c:v>39417</c:v>
                </c:pt>
                <c:pt idx="216">
                  <c:v>39448</c:v>
                </c:pt>
                <c:pt idx="217">
                  <c:v>39479</c:v>
                </c:pt>
                <c:pt idx="218">
                  <c:v>39508</c:v>
                </c:pt>
                <c:pt idx="219">
                  <c:v>39539</c:v>
                </c:pt>
                <c:pt idx="220">
                  <c:v>39569</c:v>
                </c:pt>
                <c:pt idx="221">
                  <c:v>39600</c:v>
                </c:pt>
                <c:pt idx="222">
                  <c:v>39630</c:v>
                </c:pt>
                <c:pt idx="223">
                  <c:v>39661</c:v>
                </c:pt>
                <c:pt idx="224">
                  <c:v>39692</c:v>
                </c:pt>
                <c:pt idx="225">
                  <c:v>39722</c:v>
                </c:pt>
                <c:pt idx="226">
                  <c:v>39753</c:v>
                </c:pt>
                <c:pt idx="227">
                  <c:v>39783</c:v>
                </c:pt>
                <c:pt idx="228">
                  <c:v>39814</c:v>
                </c:pt>
                <c:pt idx="229">
                  <c:v>39845</c:v>
                </c:pt>
                <c:pt idx="230">
                  <c:v>39873</c:v>
                </c:pt>
                <c:pt idx="231">
                  <c:v>39904</c:v>
                </c:pt>
                <c:pt idx="232">
                  <c:v>39934</c:v>
                </c:pt>
                <c:pt idx="233">
                  <c:v>39965</c:v>
                </c:pt>
                <c:pt idx="234">
                  <c:v>39995</c:v>
                </c:pt>
                <c:pt idx="235">
                  <c:v>40026</c:v>
                </c:pt>
                <c:pt idx="236">
                  <c:v>40057</c:v>
                </c:pt>
                <c:pt idx="237">
                  <c:v>40087</c:v>
                </c:pt>
                <c:pt idx="238">
                  <c:v>40118</c:v>
                </c:pt>
                <c:pt idx="239">
                  <c:v>40148</c:v>
                </c:pt>
                <c:pt idx="240">
                  <c:v>40179</c:v>
                </c:pt>
                <c:pt idx="241">
                  <c:v>40210</c:v>
                </c:pt>
                <c:pt idx="242">
                  <c:v>40238</c:v>
                </c:pt>
                <c:pt idx="243">
                  <c:v>40269</c:v>
                </c:pt>
                <c:pt idx="244">
                  <c:v>40299</c:v>
                </c:pt>
                <c:pt idx="245">
                  <c:v>40330</c:v>
                </c:pt>
                <c:pt idx="246">
                  <c:v>40360</c:v>
                </c:pt>
                <c:pt idx="247">
                  <c:v>40391</c:v>
                </c:pt>
                <c:pt idx="248">
                  <c:v>40422</c:v>
                </c:pt>
                <c:pt idx="249">
                  <c:v>40452</c:v>
                </c:pt>
                <c:pt idx="250">
                  <c:v>40483</c:v>
                </c:pt>
                <c:pt idx="251">
                  <c:v>40513</c:v>
                </c:pt>
                <c:pt idx="252">
                  <c:v>40544</c:v>
                </c:pt>
                <c:pt idx="253">
                  <c:v>40575</c:v>
                </c:pt>
                <c:pt idx="254">
                  <c:v>40603</c:v>
                </c:pt>
                <c:pt idx="255">
                  <c:v>40634</c:v>
                </c:pt>
                <c:pt idx="256">
                  <c:v>40664</c:v>
                </c:pt>
                <c:pt idx="257">
                  <c:v>40695</c:v>
                </c:pt>
                <c:pt idx="258">
                  <c:v>40725</c:v>
                </c:pt>
                <c:pt idx="259">
                  <c:v>40756</c:v>
                </c:pt>
                <c:pt idx="260">
                  <c:v>40787</c:v>
                </c:pt>
                <c:pt idx="261">
                  <c:v>40817</c:v>
                </c:pt>
                <c:pt idx="262">
                  <c:v>40848</c:v>
                </c:pt>
                <c:pt idx="263">
                  <c:v>40878</c:v>
                </c:pt>
                <c:pt idx="264">
                  <c:v>40909</c:v>
                </c:pt>
                <c:pt idx="265">
                  <c:v>40940</c:v>
                </c:pt>
                <c:pt idx="266">
                  <c:v>40969</c:v>
                </c:pt>
                <c:pt idx="267">
                  <c:v>41000</c:v>
                </c:pt>
                <c:pt idx="268">
                  <c:v>41030</c:v>
                </c:pt>
                <c:pt idx="269">
                  <c:v>41061</c:v>
                </c:pt>
                <c:pt idx="270">
                  <c:v>41091</c:v>
                </c:pt>
                <c:pt idx="271">
                  <c:v>41122</c:v>
                </c:pt>
                <c:pt idx="272">
                  <c:v>41153</c:v>
                </c:pt>
                <c:pt idx="273">
                  <c:v>41183</c:v>
                </c:pt>
                <c:pt idx="274">
                  <c:v>41214</c:v>
                </c:pt>
                <c:pt idx="275">
                  <c:v>41244</c:v>
                </c:pt>
                <c:pt idx="276">
                  <c:v>41275</c:v>
                </c:pt>
                <c:pt idx="277">
                  <c:v>41306</c:v>
                </c:pt>
                <c:pt idx="278">
                  <c:v>41334</c:v>
                </c:pt>
                <c:pt idx="279">
                  <c:v>41365</c:v>
                </c:pt>
                <c:pt idx="280">
                  <c:v>41395</c:v>
                </c:pt>
                <c:pt idx="281">
                  <c:v>41426</c:v>
                </c:pt>
                <c:pt idx="282">
                  <c:v>41456</c:v>
                </c:pt>
                <c:pt idx="283">
                  <c:v>41487</c:v>
                </c:pt>
                <c:pt idx="284">
                  <c:v>41518</c:v>
                </c:pt>
                <c:pt idx="285">
                  <c:v>41548</c:v>
                </c:pt>
                <c:pt idx="286">
                  <c:v>41579</c:v>
                </c:pt>
                <c:pt idx="287">
                  <c:v>41609</c:v>
                </c:pt>
                <c:pt idx="288">
                  <c:v>41640</c:v>
                </c:pt>
                <c:pt idx="289">
                  <c:v>41671</c:v>
                </c:pt>
                <c:pt idx="290">
                  <c:v>41699</c:v>
                </c:pt>
                <c:pt idx="291">
                  <c:v>41730</c:v>
                </c:pt>
                <c:pt idx="292">
                  <c:v>41760</c:v>
                </c:pt>
                <c:pt idx="293">
                  <c:v>41791</c:v>
                </c:pt>
                <c:pt idx="294">
                  <c:v>41821</c:v>
                </c:pt>
                <c:pt idx="295">
                  <c:v>41852</c:v>
                </c:pt>
                <c:pt idx="296">
                  <c:v>41883</c:v>
                </c:pt>
                <c:pt idx="297">
                  <c:v>41913</c:v>
                </c:pt>
                <c:pt idx="298">
                  <c:v>41944</c:v>
                </c:pt>
                <c:pt idx="299">
                  <c:v>41974</c:v>
                </c:pt>
                <c:pt idx="300">
                  <c:v>42005</c:v>
                </c:pt>
                <c:pt idx="301">
                  <c:v>42036</c:v>
                </c:pt>
                <c:pt idx="302">
                  <c:v>42064</c:v>
                </c:pt>
                <c:pt idx="303">
                  <c:v>42095</c:v>
                </c:pt>
                <c:pt idx="304">
                  <c:v>42125</c:v>
                </c:pt>
                <c:pt idx="305">
                  <c:v>42156</c:v>
                </c:pt>
                <c:pt idx="306">
                  <c:v>42186</c:v>
                </c:pt>
                <c:pt idx="307">
                  <c:v>42217</c:v>
                </c:pt>
                <c:pt idx="308">
                  <c:v>42248</c:v>
                </c:pt>
                <c:pt idx="309">
                  <c:v>42278</c:v>
                </c:pt>
                <c:pt idx="310">
                  <c:v>42309</c:v>
                </c:pt>
                <c:pt idx="311">
                  <c:v>42339</c:v>
                </c:pt>
                <c:pt idx="312">
                  <c:v>42370</c:v>
                </c:pt>
                <c:pt idx="313">
                  <c:v>42401</c:v>
                </c:pt>
                <c:pt idx="314">
                  <c:v>42430</c:v>
                </c:pt>
                <c:pt idx="315">
                  <c:v>42461</c:v>
                </c:pt>
                <c:pt idx="316">
                  <c:v>42491</c:v>
                </c:pt>
                <c:pt idx="317">
                  <c:v>42522</c:v>
                </c:pt>
                <c:pt idx="318">
                  <c:v>42552</c:v>
                </c:pt>
                <c:pt idx="319">
                  <c:v>42583</c:v>
                </c:pt>
                <c:pt idx="320">
                  <c:v>42614</c:v>
                </c:pt>
                <c:pt idx="321">
                  <c:v>42644</c:v>
                </c:pt>
                <c:pt idx="322">
                  <c:v>42675</c:v>
                </c:pt>
                <c:pt idx="323">
                  <c:v>42705</c:v>
                </c:pt>
                <c:pt idx="324">
                  <c:v>42736</c:v>
                </c:pt>
                <c:pt idx="325">
                  <c:v>42767</c:v>
                </c:pt>
                <c:pt idx="326">
                  <c:v>42795</c:v>
                </c:pt>
                <c:pt idx="327">
                  <c:v>42826</c:v>
                </c:pt>
                <c:pt idx="328">
                  <c:v>42856</c:v>
                </c:pt>
                <c:pt idx="329">
                  <c:v>42887</c:v>
                </c:pt>
                <c:pt idx="330">
                  <c:v>42917</c:v>
                </c:pt>
                <c:pt idx="331">
                  <c:v>42948</c:v>
                </c:pt>
                <c:pt idx="332">
                  <c:v>42979</c:v>
                </c:pt>
                <c:pt idx="333">
                  <c:v>43009</c:v>
                </c:pt>
                <c:pt idx="334">
                  <c:v>43040</c:v>
                </c:pt>
                <c:pt idx="335">
                  <c:v>43070</c:v>
                </c:pt>
                <c:pt idx="336">
                  <c:v>43101</c:v>
                </c:pt>
                <c:pt idx="337">
                  <c:v>43132</c:v>
                </c:pt>
                <c:pt idx="338">
                  <c:v>43160</c:v>
                </c:pt>
                <c:pt idx="339">
                  <c:v>43191</c:v>
                </c:pt>
                <c:pt idx="340">
                  <c:v>43221</c:v>
                </c:pt>
                <c:pt idx="341">
                  <c:v>43252</c:v>
                </c:pt>
                <c:pt idx="342">
                  <c:v>43282</c:v>
                </c:pt>
                <c:pt idx="343">
                  <c:v>43313</c:v>
                </c:pt>
                <c:pt idx="344">
                  <c:v>43344</c:v>
                </c:pt>
                <c:pt idx="345">
                  <c:v>43374</c:v>
                </c:pt>
                <c:pt idx="346">
                  <c:v>43405</c:v>
                </c:pt>
                <c:pt idx="347">
                  <c:v>43435</c:v>
                </c:pt>
                <c:pt idx="348">
                  <c:v>43466</c:v>
                </c:pt>
                <c:pt idx="349">
                  <c:v>43497</c:v>
                </c:pt>
                <c:pt idx="350">
                  <c:v>43525</c:v>
                </c:pt>
                <c:pt idx="351">
                  <c:v>43556</c:v>
                </c:pt>
                <c:pt idx="352">
                  <c:v>43586</c:v>
                </c:pt>
                <c:pt idx="353">
                  <c:v>43617</c:v>
                </c:pt>
                <c:pt idx="354">
                  <c:v>43647</c:v>
                </c:pt>
                <c:pt idx="355">
                  <c:v>43678</c:v>
                </c:pt>
                <c:pt idx="356">
                  <c:v>43709</c:v>
                </c:pt>
                <c:pt idx="357">
                  <c:v>43739</c:v>
                </c:pt>
                <c:pt idx="358">
                  <c:v>43770</c:v>
                </c:pt>
                <c:pt idx="359">
                  <c:v>43800</c:v>
                </c:pt>
                <c:pt idx="360">
                  <c:v>43831</c:v>
                </c:pt>
                <c:pt idx="361">
                  <c:v>43862</c:v>
                </c:pt>
                <c:pt idx="362">
                  <c:v>43891</c:v>
                </c:pt>
                <c:pt idx="363">
                  <c:v>43922</c:v>
                </c:pt>
                <c:pt idx="364">
                  <c:v>43952</c:v>
                </c:pt>
                <c:pt idx="365">
                  <c:v>43983</c:v>
                </c:pt>
                <c:pt idx="366">
                  <c:v>44013</c:v>
                </c:pt>
                <c:pt idx="367">
                  <c:v>44044</c:v>
                </c:pt>
                <c:pt idx="368">
                  <c:v>44075</c:v>
                </c:pt>
                <c:pt idx="369">
                  <c:v>44105</c:v>
                </c:pt>
                <c:pt idx="370">
                  <c:v>44136</c:v>
                </c:pt>
                <c:pt idx="371">
                  <c:v>44166</c:v>
                </c:pt>
                <c:pt idx="372">
                  <c:v>44197</c:v>
                </c:pt>
                <c:pt idx="373">
                  <c:v>44228</c:v>
                </c:pt>
                <c:pt idx="374">
                  <c:v>44256</c:v>
                </c:pt>
                <c:pt idx="375">
                  <c:v>44287</c:v>
                </c:pt>
                <c:pt idx="376">
                  <c:v>44317</c:v>
                </c:pt>
                <c:pt idx="377">
                  <c:v>44348</c:v>
                </c:pt>
                <c:pt idx="378">
                  <c:v>44378</c:v>
                </c:pt>
                <c:pt idx="379">
                  <c:v>44409</c:v>
                </c:pt>
                <c:pt idx="380">
                  <c:v>44440</c:v>
                </c:pt>
                <c:pt idx="381">
                  <c:v>44470</c:v>
                </c:pt>
                <c:pt idx="382">
                  <c:v>44501</c:v>
                </c:pt>
                <c:pt idx="383">
                  <c:v>44531</c:v>
                </c:pt>
                <c:pt idx="384">
                  <c:v>44562</c:v>
                </c:pt>
                <c:pt idx="385">
                  <c:v>44593</c:v>
                </c:pt>
                <c:pt idx="386">
                  <c:v>44621</c:v>
                </c:pt>
                <c:pt idx="387">
                  <c:v>44652</c:v>
                </c:pt>
                <c:pt idx="388">
                  <c:v>44682</c:v>
                </c:pt>
                <c:pt idx="389">
                  <c:v>44713</c:v>
                </c:pt>
                <c:pt idx="390">
                  <c:v>44743</c:v>
                </c:pt>
                <c:pt idx="391">
                  <c:v>44774</c:v>
                </c:pt>
                <c:pt idx="392">
                  <c:v>44805</c:v>
                </c:pt>
                <c:pt idx="393">
                  <c:v>44835</c:v>
                </c:pt>
                <c:pt idx="394">
                  <c:v>44866</c:v>
                </c:pt>
                <c:pt idx="395">
                  <c:v>44896</c:v>
                </c:pt>
                <c:pt idx="396">
                  <c:v>44927</c:v>
                </c:pt>
                <c:pt idx="397">
                  <c:v>44958</c:v>
                </c:pt>
                <c:pt idx="398">
                  <c:v>44986</c:v>
                </c:pt>
                <c:pt idx="399">
                  <c:v>45017</c:v>
                </c:pt>
                <c:pt idx="400">
                  <c:v>45047</c:v>
                </c:pt>
                <c:pt idx="401">
                  <c:v>45078</c:v>
                </c:pt>
                <c:pt idx="402">
                  <c:v>45108</c:v>
                </c:pt>
                <c:pt idx="403">
                  <c:v>45139</c:v>
                </c:pt>
                <c:pt idx="404">
                  <c:v>45170</c:v>
                </c:pt>
                <c:pt idx="405">
                  <c:v>45200</c:v>
                </c:pt>
                <c:pt idx="406">
                  <c:v>45231</c:v>
                </c:pt>
                <c:pt idx="407">
                  <c:v>45261</c:v>
                </c:pt>
                <c:pt idx="408">
                  <c:v>45292</c:v>
                </c:pt>
                <c:pt idx="409">
                  <c:v>45323</c:v>
                </c:pt>
                <c:pt idx="410">
                  <c:v>45352</c:v>
                </c:pt>
                <c:pt idx="411">
                  <c:v>45383</c:v>
                </c:pt>
                <c:pt idx="412">
                  <c:v>45413</c:v>
                </c:pt>
                <c:pt idx="413">
                  <c:v>45444</c:v>
                </c:pt>
                <c:pt idx="414">
                  <c:v>45474</c:v>
                </c:pt>
                <c:pt idx="415">
                  <c:v>45505</c:v>
                </c:pt>
                <c:pt idx="416">
                  <c:v>45536</c:v>
                </c:pt>
                <c:pt idx="417">
                  <c:v>45566</c:v>
                </c:pt>
                <c:pt idx="418">
                  <c:v>45597</c:v>
                </c:pt>
                <c:pt idx="419">
                  <c:v>45627</c:v>
                </c:pt>
                <c:pt idx="420">
                  <c:v>45658</c:v>
                </c:pt>
                <c:pt idx="421">
                  <c:v>45689</c:v>
                </c:pt>
                <c:pt idx="422">
                  <c:v>45717</c:v>
                </c:pt>
                <c:pt idx="423">
                  <c:v>45748</c:v>
                </c:pt>
                <c:pt idx="424">
                  <c:v>45778</c:v>
                </c:pt>
                <c:pt idx="425">
                  <c:v>45809</c:v>
                </c:pt>
                <c:pt idx="426">
                  <c:v>45839</c:v>
                </c:pt>
                <c:pt idx="427">
                  <c:v>45870</c:v>
                </c:pt>
                <c:pt idx="428">
                  <c:v>45901</c:v>
                </c:pt>
                <c:pt idx="429">
                  <c:v>45931</c:v>
                </c:pt>
                <c:pt idx="430">
                  <c:v>45962</c:v>
                </c:pt>
                <c:pt idx="431">
                  <c:v>45992</c:v>
                </c:pt>
                <c:pt idx="432">
                  <c:v>46023</c:v>
                </c:pt>
                <c:pt idx="433">
                  <c:v>46054</c:v>
                </c:pt>
                <c:pt idx="434">
                  <c:v>46082</c:v>
                </c:pt>
                <c:pt idx="435">
                  <c:v>46113</c:v>
                </c:pt>
                <c:pt idx="436">
                  <c:v>46143</c:v>
                </c:pt>
                <c:pt idx="437">
                  <c:v>46174</c:v>
                </c:pt>
                <c:pt idx="438">
                  <c:v>46204</c:v>
                </c:pt>
              </c:numCache>
            </c:numRef>
          </c:cat>
          <c:val>
            <c:numRef>
              <c:f>'LAUS Data'!$D$2:$D$440</c:f>
              <c:numCache>
                <c:formatCode>0.0</c:formatCode>
                <c:ptCount val="439"/>
                <c:pt idx="0">
                  <c:v>5.2</c:v>
                </c:pt>
                <c:pt idx="1">
                  <c:v>5.0999999999999996</c:v>
                </c:pt>
                <c:pt idx="2">
                  <c:v>4.7</c:v>
                </c:pt>
                <c:pt idx="3">
                  <c:v>4.8</c:v>
                </c:pt>
                <c:pt idx="4">
                  <c:v>4.9000000000000004</c:v>
                </c:pt>
                <c:pt idx="5">
                  <c:v>5.3</c:v>
                </c:pt>
                <c:pt idx="6">
                  <c:v>5.3</c:v>
                </c:pt>
                <c:pt idx="7">
                  <c:v>5.3</c:v>
                </c:pt>
                <c:pt idx="8">
                  <c:v>5.5</c:v>
                </c:pt>
                <c:pt idx="9">
                  <c:v>5</c:v>
                </c:pt>
                <c:pt idx="10">
                  <c:v>5.2</c:v>
                </c:pt>
                <c:pt idx="11">
                  <c:v>5.0999999999999996</c:v>
                </c:pt>
                <c:pt idx="12">
                  <c:v>5.6</c:v>
                </c:pt>
                <c:pt idx="13">
                  <c:v>5.5</c:v>
                </c:pt>
                <c:pt idx="14">
                  <c:v>5.4</c:v>
                </c:pt>
                <c:pt idx="15">
                  <c:v>5.2</c:v>
                </c:pt>
                <c:pt idx="16">
                  <c:v>5.5</c:v>
                </c:pt>
                <c:pt idx="17">
                  <c:v>6.1</c:v>
                </c:pt>
                <c:pt idx="18">
                  <c:v>6</c:v>
                </c:pt>
                <c:pt idx="19">
                  <c:v>5.9</c:v>
                </c:pt>
                <c:pt idx="20">
                  <c:v>6</c:v>
                </c:pt>
                <c:pt idx="21">
                  <c:v>5.8</c:v>
                </c:pt>
                <c:pt idx="22">
                  <c:v>5.9</c:v>
                </c:pt>
                <c:pt idx="23">
                  <c:v>6</c:v>
                </c:pt>
                <c:pt idx="24">
                  <c:v>7.1</c:v>
                </c:pt>
                <c:pt idx="25">
                  <c:v>7</c:v>
                </c:pt>
                <c:pt idx="26">
                  <c:v>6.9</c:v>
                </c:pt>
                <c:pt idx="27">
                  <c:v>6.6</c:v>
                </c:pt>
                <c:pt idx="28">
                  <c:v>7.1</c:v>
                </c:pt>
                <c:pt idx="29">
                  <c:v>8.1</c:v>
                </c:pt>
                <c:pt idx="30">
                  <c:v>7.7</c:v>
                </c:pt>
                <c:pt idx="31">
                  <c:v>7.6</c:v>
                </c:pt>
                <c:pt idx="32">
                  <c:v>7.6</c:v>
                </c:pt>
                <c:pt idx="33">
                  <c:v>7.1</c:v>
                </c:pt>
                <c:pt idx="34">
                  <c:v>7.4</c:v>
                </c:pt>
                <c:pt idx="35">
                  <c:v>7.1</c:v>
                </c:pt>
                <c:pt idx="36">
                  <c:v>7.8</c:v>
                </c:pt>
                <c:pt idx="37">
                  <c:v>7.8</c:v>
                </c:pt>
                <c:pt idx="38">
                  <c:v>7.3</c:v>
                </c:pt>
                <c:pt idx="39">
                  <c:v>7.2</c:v>
                </c:pt>
                <c:pt idx="40">
                  <c:v>7.2</c:v>
                </c:pt>
                <c:pt idx="41">
                  <c:v>8.1</c:v>
                </c:pt>
                <c:pt idx="42">
                  <c:v>7.9</c:v>
                </c:pt>
                <c:pt idx="43">
                  <c:v>7.4</c:v>
                </c:pt>
                <c:pt idx="44">
                  <c:v>7.4</c:v>
                </c:pt>
                <c:pt idx="45">
                  <c:v>7.3</c:v>
                </c:pt>
                <c:pt idx="46">
                  <c:v>7.3</c:v>
                </c:pt>
                <c:pt idx="47">
                  <c:v>6.6</c:v>
                </c:pt>
                <c:pt idx="48">
                  <c:v>7.4</c:v>
                </c:pt>
                <c:pt idx="49">
                  <c:v>7.3</c:v>
                </c:pt>
                <c:pt idx="50">
                  <c:v>7.1</c:v>
                </c:pt>
                <c:pt idx="51">
                  <c:v>6.8</c:v>
                </c:pt>
                <c:pt idx="52">
                  <c:v>6.6</c:v>
                </c:pt>
                <c:pt idx="53">
                  <c:v>7.3</c:v>
                </c:pt>
                <c:pt idx="54">
                  <c:v>7.1</c:v>
                </c:pt>
                <c:pt idx="55">
                  <c:v>6.8</c:v>
                </c:pt>
                <c:pt idx="56">
                  <c:v>6.6</c:v>
                </c:pt>
                <c:pt idx="57">
                  <c:v>6.2</c:v>
                </c:pt>
                <c:pt idx="58">
                  <c:v>6</c:v>
                </c:pt>
                <c:pt idx="59">
                  <c:v>5.5</c:v>
                </c:pt>
                <c:pt idx="60">
                  <c:v>6.3</c:v>
                </c:pt>
                <c:pt idx="61">
                  <c:v>5.8</c:v>
                </c:pt>
                <c:pt idx="62">
                  <c:v>5.6</c:v>
                </c:pt>
                <c:pt idx="63">
                  <c:v>5.9</c:v>
                </c:pt>
                <c:pt idx="64">
                  <c:v>5.8</c:v>
                </c:pt>
                <c:pt idx="65">
                  <c:v>6.5</c:v>
                </c:pt>
                <c:pt idx="66">
                  <c:v>6.5</c:v>
                </c:pt>
                <c:pt idx="67">
                  <c:v>6.3</c:v>
                </c:pt>
                <c:pt idx="68">
                  <c:v>6.2</c:v>
                </c:pt>
                <c:pt idx="69">
                  <c:v>5.7</c:v>
                </c:pt>
                <c:pt idx="70">
                  <c:v>5.7</c:v>
                </c:pt>
                <c:pt idx="71">
                  <c:v>5.5</c:v>
                </c:pt>
                <c:pt idx="72">
                  <c:v>6.1</c:v>
                </c:pt>
                <c:pt idx="73">
                  <c:v>5.7</c:v>
                </c:pt>
                <c:pt idx="74">
                  <c:v>5.7</c:v>
                </c:pt>
                <c:pt idx="75">
                  <c:v>5.4</c:v>
                </c:pt>
                <c:pt idx="76">
                  <c:v>5.6</c:v>
                </c:pt>
                <c:pt idx="77">
                  <c:v>5.9</c:v>
                </c:pt>
                <c:pt idx="78">
                  <c:v>5.9</c:v>
                </c:pt>
                <c:pt idx="79">
                  <c:v>5.5</c:v>
                </c:pt>
                <c:pt idx="80">
                  <c:v>5.3</c:v>
                </c:pt>
                <c:pt idx="81">
                  <c:v>5.0999999999999996</c:v>
                </c:pt>
                <c:pt idx="82">
                  <c:v>5.4</c:v>
                </c:pt>
                <c:pt idx="83">
                  <c:v>5.2</c:v>
                </c:pt>
                <c:pt idx="84">
                  <c:v>5.9</c:v>
                </c:pt>
                <c:pt idx="85">
                  <c:v>5.9</c:v>
                </c:pt>
                <c:pt idx="86">
                  <c:v>5.8</c:v>
                </c:pt>
                <c:pt idx="87">
                  <c:v>5.2</c:v>
                </c:pt>
                <c:pt idx="88">
                  <c:v>5.3</c:v>
                </c:pt>
                <c:pt idx="89">
                  <c:v>6.1</c:v>
                </c:pt>
                <c:pt idx="90">
                  <c:v>5.7</c:v>
                </c:pt>
                <c:pt idx="91">
                  <c:v>5.4</c:v>
                </c:pt>
                <c:pt idx="92">
                  <c:v>5.2</c:v>
                </c:pt>
                <c:pt idx="93">
                  <c:v>4.7</c:v>
                </c:pt>
                <c:pt idx="94">
                  <c:v>4.5</c:v>
                </c:pt>
                <c:pt idx="95">
                  <c:v>4.2</c:v>
                </c:pt>
                <c:pt idx="96">
                  <c:v>4.8</c:v>
                </c:pt>
                <c:pt idx="97">
                  <c:v>4.5</c:v>
                </c:pt>
                <c:pt idx="98">
                  <c:v>4.5</c:v>
                </c:pt>
                <c:pt idx="99">
                  <c:v>4</c:v>
                </c:pt>
                <c:pt idx="100">
                  <c:v>4.3</c:v>
                </c:pt>
                <c:pt idx="101">
                  <c:v>5.2</c:v>
                </c:pt>
                <c:pt idx="102">
                  <c:v>4.9000000000000004</c:v>
                </c:pt>
                <c:pt idx="103">
                  <c:v>4.7</c:v>
                </c:pt>
                <c:pt idx="104">
                  <c:v>4.5</c:v>
                </c:pt>
                <c:pt idx="105">
                  <c:v>4.2</c:v>
                </c:pt>
                <c:pt idx="106">
                  <c:v>4</c:v>
                </c:pt>
                <c:pt idx="107">
                  <c:v>3.9</c:v>
                </c:pt>
                <c:pt idx="108">
                  <c:v>4.5</c:v>
                </c:pt>
                <c:pt idx="109">
                  <c:v>4.4000000000000004</c:v>
                </c:pt>
                <c:pt idx="110">
                  <c:v>4.3</c:v>
                </c:pt>
                <c:pt idx="111">
                  <c:v>4.5</c:v>
                </c:pt>
                <c:pt idx="112">
                  <c:v>4.7</c:v>
                </c:pt>
                <c:pt idx="113">
                  <c:v>5.4</c:v>
                </c:pt>
                <c:pt idx="114">
                  <c:v>5.4</c:v>
                </c:pt>
                <c:pt idx="115">
                  <c:v>5.0999999999999996</c:v>
                </c:pt>
                <c:pt idx="116">
                  <c:v>5.2</c:v>
                </c:pt>
                <c:pt idx="117">
                  <c:v>4.9000000000000004</c:v>
                </c:pt>
                <c:pt idx="118">
                  <c:v>4.7</c:v>
                </c:pt>
                <c:pt idx="119">
                  <c:v>4.5</c:v>
                </c:pt>
                <c:pt idx="120">
                  <c:v>4.9000000000000004</c:v>
                </c:pt>
                <c:pt idx="121">
                  <c:v>4.9000000000000004</c:v>
                </c:pt>
                <c:pt idx="122">
                  <c:v>4.7</c:v>
                </c:pt>
                <c:pt idx="123">
                  <c:v>4.0999999999999996</c:v>
                </c:pt>
                <c:pt idx="124">
                  <c:v>4.3</c:v>
                </c:pt>
                <c:pt idx="125">
                  <c:v>4.7</c:v>
                </c:pt>
                <c:pt idx="126">
                  <c:v>4.5999999999999996</c:v>
                </c:pt>
                <c:pt idx="127">
                  <c:v>4.5</c:v>
                </c:pt>
                <c:pt idx="128">
                  <c:v>4.3</c:v>
                </c:pt>
                <c:pt idx="129">
                  <c:v>3.8</c:v>
                </c:pt>
                <c:pt idx="130">
                  <c:v>3.8</c:v>
                </c:pt>
                <c:pt idx="131">
                  <c:v>3.3</c:v>
                </c:pt>
                <c:pt idx="132">
                  <c:v>4.0999999999999996</c:v>
                </c:pt>
                <c:pt idx="133">
                  <c:v>3.9</c:v>
                </c:pt>
                <c:pt idx="134">
                  <c:v>4.0999999999999996</c:v>
                </c:pt>
                <c:pt idx="135">
                  <c:v>4</c:v>
                </c:pt>
                <c:pt idx="136">
                  <c:v>4.0999999999999996</c:v>
                </c:pt>
                <c:pt idx="137">
                  <c:v>5</c:v>
                </c:pt>
                <c:pt idx="138">
                  <c:v>4.9000000000000004</c:v>
                </c:pt>
                <c:pt idx="139">
                  <c:v>5.0999999999999996</c:v>
                </c:pt>
                <c:pt idx="140">
                  <c:v>5</c:v>
                </c:pt>
                <c:pt idx="141">
                  <c:v>5</c:v>
                </c:pt>
                <c:pt idx="142">
                  <c:v>5.0999999999999996</c:v>
                </c:pt>
                <c:pt idx="143">
                  <c:v>5.0999999999999996</c:v>
                </c:pt>
                <c:pt idx="144">
                  <c:v>5.9</c:v>
                </c:pt>
                <c:pt idx="145">
                  <c:v>5.7</c:v>
                </c:pt>
                <c:pt idx="146">
                  <c:v>5.7</c:v>
                </c:pt>
                <c:pt idx="147">
                  <c:v>5.8</c:v>
                </c:pt>
                <c:pt idx="148">
                  <c:v>5.9</c:v>
                </c:pt>
                <c:pt idx="149">
                  <c:v>6.6</c:v>
                </c:pt>
                <c:pt idx="150">
                  <c:v>6.4</c:v>
                </c:pt>
                <c:pt idx="151">
                  <c:v>6.3</c:v>
                </c:pt>
                <c:pt idx="152">
                  <c:v>6.1</c:v>
                </c:pt>
                <c:pt idx="153">
                  <c:v>5.9</c:v>
                </c:pt>
                <c:pt idx="154">
                  <c:v>6.1</c:v>
                </c:pt>
                <c:pt idx="155">
                  <c:v>6</c:v>
                </c:pt>
                <c:pt idx="156">
                  <c:v>6.8</c:v>
                </c:pt>
                <c:pt idx="157">
                  <c:v>6.8</c:v>
                </c:pt>
                <c:pt idx="158">
                  <c:v>6.6</c:v>
                </c:pt>
                <c:pt idx="159">
                  <c:v>6.5</c:v>
                </c:pt>
                <c:pt idx="160">
                  <c:v>6.8</c:v>
                </c:pt>
                <c:pt idx="161">
                  <c:v>7.7</c:v>
                </c:pt>
                <c:pt idx="162">
                  <c:v>7.3</c:v>
                </c:pt>
                <c:pt idx="163">
                  <c:v>7.1</c:v>
                </c:pt>
                <c:pt idx="164">
                  <c:v>6.9</c:v>
                </c:pt>
                <c:pt idx="165">
                  <c:v>6.5</c:v>
                </c:pt>
                <c:pt idx="166">
                  <c:v>6.5</c:v>
                </c:pt>
                <c:pt idx="167">
                  <c:v>6</c:v>
                </c:pt>
                <c:pt idx="168">
                  <c:v>6.7</c:v>
                </c:pt>
                <c:pt idx="169">
                  <c:v>6.4</c:v>
                </c:pt>
                <c:pt idx="170">
                  <c:v>6.5</c:v>
                </c:pt>
                <c:pt idx="171">
                  <c:v>6</c:v>
                </c:pt>
                <c:pt idx="172">
                  <c:v>6.1</c:v>
                </c:pt>
                <c:pt idx="173">
                  <c:v>6.7</c:v>
                </c:pt>
                <c:pt idx="174">
                  <c:v>6.5</c:v>
                </c:pt>
                <c:pt idx="175">
                  <c:v>6.1</c:v>
                </c:pt>
                <c:pt idx="176">
                  <c:v>5.9</c:v>
                </c:pt>
                <c:pt idx="177">
                  <c:v>5.9</c:v>
                </c:pt>
                <c:pt idx="178">
                  <c:v>5.9</c:v>
                </c:pt>
                <c:pt idx="179">
                  <c:v>5.8</c:v>
                </c:pt>
                <c:pt idx="180">
                  <c:v>6.1</c:v>
                </c:pt>
                <c:pt idx="181">
                  <c:v>6.1</c:v>
                </c:pt>
                <c:pt idx="182">
                  <c:v>5.5</c:v>
                </c:pt>
                <c:pt idx="183">
                  <c:v>5.2</c:v>
                </c:pt>
                <c:pt idx="184">
                  <c:v>5.3</c:v>
                </c:pt>
                <c:pt idx="185">
                  <c:v>5.6</c:v>
                </c:pt>
                <c:pt idx="186">
                  <c:v>5.6</c:v>
                </c:pt>
                <c:pt idx="187">
                  <c:v>5.4</c:v>
                </c:pt>
                <c:pt idx="188">
                  <c:v>6.2</c:v>
                </c:pt>
                <c:pt idx="189">
                  <c:v>5.7</c:v>
                </c:pt>
                <c:pt idx="190">
                  <c:v>6</c:v>
                </c:pt>
                <c:pt idx="191">
                  <c:v>5.5</c:v>
                </c:pt>
                <c:pt idx="192">
                  <c:v>5.8</c:v>
                </c:pt>
                <c:pt idx="193">
                  <c:v>5.7</c:v>
                </c:pt>
                <c:pt idx="194">
                  <c:v>5.2</c:v>
                </c:pt>
                <c:pt idx="195">
                  <c:v>5.0999999999999996</c:v>
                </c:pt>
                <c:pt idx="196">
                  <c:v>5.0999999999999996</c:v>
                </c:pt>
                <c:pt idx="197">
                  <c:v>5.5</c:v>
                </c:pt>
                <c:pt idx="198">
                  <c:v>5.4</c:v>
                </c:pt>
                <c:pt idx="199">
                  <c:v>5</c:v>
                </c:pt>
                <c:pt idx="200">
                  <c:v>4.8</c:v>
                </c:pt>
                <c:pt idx="201">
                  <c:v>4.4000000000000004</c:v>
                </c:pt>
                <c:pt idx="202">
                  <c:v>4.4000000000000004</c:v>
                </c:pt>
                <c:pt idx="203">
                  <c:v>4.0999999999999996</c:v>
                </c:pt>
                <c:pt idx="204">
                  <c:v>4.7</c:v>
                </c:pt>
                <c:pt idx="205">
                  <c:v>4.5999999999999996</c:v>
                </c:pt>
                <c:pt idx="206">
                  <c:v>4.2</c:v>
                </c:pt>
                <c:pt idx="207">
                  <c:v>3.9</c:v>
                </c:pt>
                <c:pt idx="208">
                  <c:v>4</c:v>
                </c:pt>
                <c:pt idx="209">
                  <c:v>4.5</c:v>
                </c:pt>
                <c:pt idx="210">
                  <c:v>4.5999999999999996</c:v>
                </c:pt>
                <c:pt idx="211">
                  <c:v>4.3</c:v>
                </c:pt>
                <c:pt idx="212">
                  <c:v>4.4000000000000004</c:v>
                </c:pt>
                <c:pt idx="213">
                  <c:v>4</c:v>
                </c:pt>
                <c:pt idx="214">
                  <c:v>4.0999999999999996</c:v>
                </c:pt>
                <c:pt idx="215">
                  <c:v>4.2</c:v>
                </c:pt>
                <c:pt idx="216">
                  <c:v>4.5999999999999996</c:v>
                </c:pt>
                <c:pt idx="217">
                  <c:v>4.2</c:v>
                </c:pt>
                <c:pt idx="218">
                  <c:v>4.2</c:v>
                </c:pt>
                <c:pt idx="219">
                  <c:v>3.8</c:v>
                </c:pt>
                <c:pt idx="220">
                  <c:v>4.3</c:v>
                </c:pt>
                <c:pt idx="221">
                  <c:v>4.9000000000000004</c:v>
                </c:pt>
                <c:pt idx="222">
                  <c:v>5</c:v>
                </c:pt>
                <c:pt idx="223">
                  <c:v>5.0999999999999996</c:v>
                </c:pt>
                <c:pt idx="224">
                  <c:v>5.0999999999999996</c:v>
                </c:pt>
                <c:pt idx="225">
                  <c:v>5.2</c:v>
                </c:pt>
                <c:pt idx="226">
                  <c:v>5.3</c:v>
                </c:pt>
                <c:pt idx="227">
                  <c:v>5.3</c:v>
                </c:pt>
                <c:pt idx="228">
                  <c:v>6.2</c:v>
                </c:pt>
                <c:pt idx="229">
                  <c:v>6.4</c:v>
                </c:pt>
                <c:pt idx="230">
                  <c:v>6.3</c:v>
                </c:pt>
                <c:pt idx="231">
                  <c:v>6</c:v>
                </c:pt>
                <c:pt idx="232">
                  <c:v>7.2</c:v>
                </c:pt>
                <c:pt idx="233">
                  <c:v>8.4</c:v>
                </c:pt>
                <c:pt idx="234">
                  <c:v>8.6999999999999993</c:v>
                </c:pt>
                <c:pt idx="235">
                  <c:v>8.5</c:v>
                </c:pt>
                <c:pt idx="236">
                  <c:v>8.6</c:v>
                </c:pt>
                <c:pt idx="237">
                  <c:v>8.4</c:v>
                </c:pt>
                <c:pt idx="238">
                  <c:v>8.1999999999999993</c:v>
                </c:pt>
                <c:pt idx="239">
                  <c:v>8.3000000000000007</c:v>
                </c:pt>
                <c:pt idx="240">
                  <c:v>8.8000000000000007</c:v>
                </c:pt>
                <c:pt idx="241">
                  <c:v>8.6</c:v>
                </c:pt>
                <c:pt idx="242">
                  <c:v>8.5</c:v>
                </c:pt>
                <c:pt idx="243">
                  <c:v>8.1</c:v>
                </c:pt>
                <c:pt idx="244">
                  <c:v>8.1</c:v>
                </c:pt>
                <c:pt idx="245">
                  <c:v>8.5</c:v>
                </c:pt>
                <c:pt idx="246">
                  <c:v>8.6</c:v>
                </c:pt>
                <c:pt idx="247">
                  <c:v>8.4</c:v>
                </c:pt>
                <c:pt idx="248">
                  <c:v>8.1999999999999993</c:v>
                </c:pt>
                <c:pt idx="249">
                  <c:v>8.1</c:v>
                </c:pt>
                <c:pt idx="250">
                  <c:v>8.4</c:v>
                </c:pt>
                <c:pt idx="251">
                  <c:v>8.1</c:v>
                </c:pt>
                <c:pt idx="252">
                  <c:v>8.6</c:v>
                </c:pt>
                <c:pt idx="253">
                  <c:v>8.4</c:v>
                </c:pt>
                <c:pt idx="254">
                  <c:v>8.1999999999999993</c:v>
                </c:pt>
                <c:pt idx="255">
                  <c:v>7.8</c:v>
                </c:pt>
                <c:pt idx="256">
                  <c:v>8.1</c:v>
                </c:pt>
                <c:pt idx="257">
                  <c:v>8.8000000000000007</c:v>
                </c:pt>
                <c:pt idx="258">
                  <c:v>8.8000000000000007</c:v>
                </c:pt>
                <c:pt idx="259">
                  <c:v>8.4</c:v>
                </c:pt>
                <c:pt idx="260">
                  <c:v>8.1999999999999993</c:v>
                </c:pt>
                <c:pt idx="261">
                  <c:v>7.7</c:v>
                </c:pt>
                <c:pt idx="262">
                  <c:v>7.2</c:v>
                </c:pt>
                <c:pt idx="263">
                  <c:v>7</c:v>
                </c:pt>
                <c:pt idx="264">
                  <c:v>7.3</c:v>
                </c:pt>
                <c:pt idx="265">
                  <c:v>7.1</c:v>
                </c:pt>
                <c:pt idx="266">
                  <c:v>6.6</c:v>
                </c:pt>
                <c:pt idx="267">
                  <c:v>6.2</c:v>
                </c:pt>
                <c:pt idx="268">
                  <c:v>6.5</c:v>
                </c:pt>
                <c:pt idx="269">
                  <c:v>7.2</c:v>
                </c:pt>
                <c:pt idx="270">
                  <c:v>7.1</c:v>
                </c:pt>
                <c:pt idx="271">
                  <c:v>6.7</c:v>
                </c:pt>
                <c:pt idx="272">
                  <c:v>6.2</c:v>
                </c:pt>
                <c:pt idx="273">
                  <c:v>6.1</c:v>
                </c:pt>
                <c:pt idx="274">
                  <c:v>5.9</c:v>
                </c:pt>
                <c:pt idx="275">
                  <c:v>6.1</c:v>
                </c:pt>
                <c:pt idx="276">
                  <c:v>6.8</c:v>
                </c:pt>
                <c:pt idx="277">
                  <c:v>6.4</c:v>
                </c:pt>
                <c:pt idx="278">
                  <c:v>6.1</c:v>
                </c:pt>
                <c:pt idx="279">
                  <c:v>5.8</c:v>
                </c:pt>
                <c:pt idx="280">
                  <c:v>6.1</c:v>
                </c:pt>
                <c:pt idx="281">
                  <c:v>6.6</c:v>
                </c:pt>
                <c:pt idx="282">
                  <c:v>6.4</c:v>
                </c:pt>
                <c:pt idx="283">
                  <c:v>6.1</c:v>
                </c:pt>
                <c:pt idx="284">
                  <c:v>6.1</c:v>
                </c:pt>
                <c:pt idx="285">
                  <c:v>5.8</c:v>
                </c:pt>
                <c:pt idx="286">
                  <c:v>5.6</c:v>
                </c:pt>
                <c:pt idx="287">
                  <c:v>5.2</c:v>
                </c:pt>
                <c:pt idx="288">
                  <c:v>5.6</c:v>
                </c:pt>
                <c:pt idx="289">
                  <c:v>5.6</c:v>
                </c:pt>
                <c:pt idx="290">
                  <c:v>5.3</c:v>
                </c:pt>
                <c:pt idx="291">
                  <c:v>4.5999999999999996</c:v>
                </c:pt>
                <c:pt idx="292">
                  <c:v>5</c:v>
                </c:pt>
                <c:pt idx="293">
                  <c:v>5.3</c:v>
                </c:pt>
                <c:pt idx="294">
                  <c:v>5.5</c:v>
                </c:pt>
                <c:pt idx="295">
                  <c:v>5.3</c:v>
                </c:pt>
                <c:pt idx="296">
                  <c:v>4.9000000000000004</c:v>
                </c:pt>
                <c:pt idx="297">
                  <c:v>4.5</c:v>
                </c:pt>
                <c:pt idx="298">
                  <c:v>4.5</c:v>
                </c:pt>
                <c:pt idx="299">
                  <c:v>4.0999999999999996</c:v>
                </c:pt>
                <c:pt idx="300">
                  <c:v>4.7</c:v>
                </c:pt>
                <c:pt idx="301">
                  <c:v>4.5</c:v>
                </c:pt>
                <c:pt idx="302">
                  <c:v>4.4000000000000004</c:v>
                </c:pt>
                <c:pt idx="303">
                  <c:v>4.0999999999999996</c:v>
                </c:pt>
                <c:pt idx="304">
                  <c:v>4.4000000000000004</c:v>
                </c:pt>
                <c:pt idx="305">
                  <c:v>4.8</c:v>
                </c:pt>
                <c:pt idx="306">
                  <c:v>5</c:v>
                </c:pt>
                <c:pt idx="307">
                  <c:v>4.8</c:v>
                </c:pt>
                <c:pt idx="308">
                  <c:v>4.8</c:v>
                </c:pt>
                <c:pt idx="309">
                  <c:v>4.7</c:v>
                </c:pt>
                <c:pt idx="310">
                  <c:v>4.8</c:v>
                </c:pt>
                <c:pt idx="311">
                  <c:v>4.5999999999999996</c:v>
                </c:pt>
                <c:pt idx="312">
                  <c:v>4.9000000000000004</c:v>
                </c:pt>
                <c:pt idx="313">
                  <c:v>4.9000000000000004</c:v>
                </c:pt>
                <c:pt idx="314">
                  <c:v>5</c:v>
                </c:pt>
                <c:pt idx="315">
                  <c:v>4.8</c:v>
                </c:pt>
                <c:pt idx="316">
                  <c:v>4.8</c:v>
                </c:pt>
                <c:pt idx="317">
                  <c:v>5.6</c:v>
                </c:pt>
                <c:pt idx="318">
                  <c:v>5.7</c:v>
                </c:pt>
                <c:pt idx="319">
                  <c:v>5.7</c:v>
                </c:pt>
                <c:pt idx="320">
                  <c:v>5.7</c:v>
                </c:pt>
                <c:pt idx="321">
                  <c:v>5.3</c:v>
                </c:pt>
                <c:pt idx="322">
                  <c:v>5.2</c:v>
                </c:pt>
                <c:pt idx="323">
                  <c:v>5.3</c:v>
                </c:pt>
                <c:pt idx="324">
                  <c:v>5.9</c:v>
                </c:pt>
                <c:pt idx="325">
                  <c:v>5.7</c:v>
                </c:pt>
                <c:pt idx="326">
                  <c:v>5.2</c:v>
                </c:pt>
                <c:pt idx="327">
                  <c:v>4.9000000000000004</c:v>
                </c:pt>
                <c:pt idx="328">
                  <c:v>4.8</c:v>
                </c:pt>
                <c:pt idx="329">
                  <c:v>5.0999999999999996</c:v>
                </c:pt>
                <c:pt idx="330">
                  <c:v>5</c:v>
                </c:pt>
                <c:pt idx="331">
                  <c:v>5.0999999999999996</c:v>
                </c:pt>
                <c:pt idx="332">
                  <c:v>4.9000000000000004</c:v>
                </c:pt>
                <c:pt idx="333">
                  <c:v>4.4000000000000004</c:v>
                </c:pt>
                <c:pt idx="334">
                  <c:v>4.5</c:v>
                </c:pt>
                <c:pt idx="335">
                  <c:v>4.4000000000000004</c:v>
                </c:pt>
                <c:pt idx="336">
                  <c:v>4.9000000000000004</c:v>
                </c:pt>
                <c:pt idx="337">
                  <c:v>4.8</c:v>
                </c:pt>
                <c:pt idx="338">
                  <c:v>4.5</c:v>
                </c:pt>
                <c:pt idx="339">
                  <c:v>4.2</c:v>
                </c:pt>
                <c:pt idx="340">
                  <c:v>4.0999999999999996</c:v>
                </c:pt>
                <c:pt idx="341">
                  <c:v>4.5999999999999996</c:v>
                </c:pt>
                <c:pt idx="342">
                  <c:v>4.5</c:v>
                </c:pt>
                <c:pt idx="343">
                  <c:v>4.4000000000000004</c:v>
                </c:pt>
                <c:pt idx="344">
                  <c:v>4.2</c:v>
                </c:pt>
                <c:pt idx="345">
                  <c:v>3.8</c:v>
                </c:pt>
                <c:pt idx="346">
                  <c:v>3.8</c:v>
                </c:pt>
                <c:pt idx="347">
                  <c:v>3.9</c:v>
                </c:pt>
                <c:pt idx="348">
                  <c:v>4.5</c:v>
                </c:pt>
                <c:pt idx="349">
                  <c:v>4.0999999999999996</c:v>
                </c:pt>
                <c:pt idx="350">
                  <c:v>3.7</c:v>
                </c:pt>
                <c:pt idx="351">
                  <c:v>3.3</c:v>
                </c:pt>
                <c:pt idx="352">
                  <c:v>3.4</c:v>
                </c:pt>
                <c:pt idx="353">
                  <c:v>4</c:v>
                </c:pt>
                <c:pt idx="354">
                  <c:v>4.0999999999999996</c:v>
                </c:pt>
                <c:pt idx="355">
                  <c:v>4</c:v>
                </c:pt>
                <c:pt idx="356">
                  <c:v>3.7</c:v>
                </c:pt>
                <c:pt idx="357">
                  <c:v>3.5</c:v>
                </c:pt>
                <c:pt idx="358">
                  <c:v>3.6</c:v>
                </c:pt>
                <c:pt idx="359">
                  <c:v>3.5</c:v>
                </c:pt>
                <c:pt idx="360">
                  <c:v>4</c:v>
                </c:pt>
                <c:pt idx="361">
                  <c:v>3.7</c:v>
                </c:pt>
                <c:pt idx="362">
                  <c:v>5.8</c:v>
                </c:pt>
                <c:pt idx="363">
                  <c:v>13.3</c:v>
                </c:pt>
                <c:pt idx="364">
                  <c:v>12.8</c:v>
                </c:pt>
                <c:pt idx="365">
                  <c:v>11.5</c:v>
                </c:pt>
                <c:pt idx="366">
                  <c:v>11</c:v>
                </c:pt>
                <c:pt idx="367">
                  <c:v>9.1</c:v>
                </c:pt>
                <c:pt idx="368">
                  <c:v>8.9</c:v>
                </c:pt>
                <c:pt idx="369">
                  <c:v>7.6</c:v>
                </c:pt>
                <c:pt idx="370">
                  <c:v>7.6</c:v>
                </c:pt>
                <c:pt idx="371">
                  <c:v>7.5</c:v>
                </c:pt>
                <c:pt idx="372">
                  <c:v>7.8</c:v>
                </c:pt>
                <c:pt idx="373">
                  <c:v>7.5</c:v>
                </c:pt>
                <c:pt idx="374">
                  <c:v>7.1</c:v>
                </c:pt>
                <c:pt idx="375">
                  <c:v>6.6</c:v>
                </c:pt>
                <c:pt idx="376">
                  <c:v>6.3</c:v>
                </c:pt>
                <c:pt idx="377">
                  <c:v>7</c:v>
                </c:pt>
                <c:pt idx="378">
                  <c:v>6.5</c:v>
                </c:pt>
                <c:pt idx="379">
                  <c:v>6.1</c:v>
                </c:pt>
                <c:pt idx="380">
                  <c:v>5.5</c:v>
                </c:pt>
                <c:pt idx="381">
                  <c:v>5.0999999999999996</c:v>
                </c:pt>
                <c:pt idx="382">
                  <c:v>4.8</c:v>
                </c:pt>
                <c:pt idx="383">
                  <c:v>4.4000000000000004</c:v>
                </c:pt>
                <c:pt idx="384">
                  <c:v>5</c:v>
                </c:pt>
                <c:pt idx="385">
                  <c:v>4.7</c:v>
                </c:pt>
                <c:pt idx="386">
                  <c:v>4.0999999999999996</c:v>
                </c:pt>
                <c:pt idx="387">
                  <c:v>3.8</c:v>
                </c:pt>
                <c:pt idx="388">
                  <c:v>3.9</c:v>
                </c:pt>
                <c:pt idx="389">
                  <c:v>4.4000000000000004</c:v>
                </c:pt>
                <c:pt idx="390">
                  <c:v>4.3</c:v>
                </c:pt>
                <c:pt idx="391">
                  <c:v>4.3</c:v>
                </c:pt>
                <c:pt idx="392">
                  <c:v>4.0999999999999996</c:v>
                </c:pt>
                <c:pt idx="393">
                  <c:v>4</c:v>
                </c:pt>
                <c:pt idx="394">
                  <c:v>4</c:v>
                </c:pt>
                <c:pt idx="395">
                  <c:v>3.9</c:v>
                </c:pt>
                <c:pt idx="396">
                  <c:v>4.5</c:v>
                </c:pt>
                <c:pt idx="397">
                  <c:v>4.5999999999999996</c:v>
                </c:pt>
                <c:pt idx="398">
                  <c:v>4.2</c:v>
                </c:pt>
                <c:pt idx="399">
                  <c:v>3.7</c:v>
                </c:pt>
                <c:pt idx="400">
                  <c:v>4.2</c:v>
                </c:pt>
                <c:pt idx="401">
                  <c:v>4.4000000000000004</c:v>
                </c:pt>
                <c:pt idx="402">
                  <c:v>4.5</c:v>
                </c:pt>
                <c:pt idx="403">
                  <c:v>4.5999999999999996</c:v>
                </c:pt>
                <c:pt idx="404">
                  <c:v>4.3</c:v>
                </c:pt>
                <c:pt idx="405">
                  <c:v>4.0999999999999996</c:v>
                </c:pt>
                <c:pt idx="406">
                  <c:v>3.9</c:v>
                </c:pt>
                <c:pt idx="407">
                  <c:v>3.9</c:v>
                </c:pt>
                <c:pt idx="408">
                  <c:v>4.4000000000000004</c:v>
                </c:pt>
                <c:pt idx="409">
                  <c:v>4.5</c:v>
                </c:pt>
                <c:pt idx="410">
                  <c:v>4.0999999999999996</c:v>
                </c:pt>
                <c:pt idx="411">
                  <c:v>3.8</c:v>
                </c:pt>
                <c:pt idx="412">
                  <c:v>4</c:v>
                </c:pt>
                <c:pt idx="413">
                  <c:v>4.7</c:v>
                </c:pt>
                <c:pt idx="414">
                  <c:v>5.0999999999999996</c:v>
                </c:pt>
                <c:pt idx="415">
                  <c:v>4.9000000000000004</c:v>
                </c:pt>
                <c:pt idx="416">
                  <c:v>4.5</c:v>
                </c:pt>
                <c:pt idx="417">
                  <c:v>4.4000000000000004</c:v>
                </c:pt>
                <c:pt idx="418">
                  <c:v>4.5</c:v>
                </c:pt>
                <c:pt idx="419">
                  <c:v>4.0999999999999996</c:v>
                </c:pt>
                <c:pt idx="420">
                  <c:v>4.5</c:v>
                </c:pt>
                <c:pt idx="421">
                  <c:v>4.5</c:v>
                </c:pt>
                <c:pt idx="422">
                  <c:v>4.2</c:v>
                </c:pt>
                <c:pt idx="423">
                  <c:v>4</c:v>
                </c:pt>
                <c:pt idx="424">
                  <c:v>4.2</c:v>
                </c:pt>
                <c:pt idx="425">
                  <c:v>4.5</c:v>
                </c:pt>
                <c:pt idx="426">
                  <c:v>4.8</c:v>
                </c:pt>
                <c:pt idx="427">
                  <c:v>4.9000000000000004</c:v>
                </c:pt>
                <c:pt idx="428">
                  <c:v>4.8</c:v>
                </c:pt>
                <c:pt idx="429">
                  <c:v>4.8</c:v>
                </c:pt>
                <c:pt idx="430">
                  <c:v>4.5999999999999996</c:v>
                </c:pt>
                <c:pt idx="431">
                  <c:v>4.3</c:v>
                </c:pt>
                <c:pt idx="432">
                  <c:v>4.9000000000000004</c:v>
                </c:pt>
                <c:pt idx="433">
                  <c:v>4.7</c:v>
                </c:pt>
                <c:pt idx="434">
                  <c:v>4.4000000000000004</c:v>
                </c:pt>
                <c:pt idx="435">
                  <c:v>4.3</c:v>
                </c:pt>
                <c:pt idx="436">
                  <c:v>4.5999999999999996</c:v>
                </c:pt>
                <c:pt idx="437">
                  <c:v>5.2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32-6EB6-40E3-809B-673824757506}"/>
            </c:ext>
          </c:extLst>
        </c:ser>
        <c:ser>
          <c:idx val="3"/>
          <c:order val="3"/>
          <c:tx>
            <c:strRef>
              <c:f>'LAUS Data'!$E$1</c:f>
              <c:strCache>
                <c:ptCount val="1"/>
                <c:pt idx="0">
                  <c:v>Texas</c:v>
                </c:pt>
              </c:strCache>
              <c:extLst xmlns:c15="http://schemas.microsoft.com/office/drawing/2012/chart"/>
            </c:strRef>
          </c:tx>
          <c:spPr>
            <a:ln w="1905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Pt>
            <c:idx val="363"/>
            <c:marker>
              <c:symbol val="none"/>
            </c:marker>
            <c:bubble3D val="0"/>
            <c:extLst xmlns:c15="http://schemas.microsoft.com/office/drawing/2012/chart">
              <c:ext xmlns:c16="http://schemas.microsoft.com/office/drawing/2014/chart" uri="{C3380CC4-5D6E-409C-BE32-E72D297353CC}">
                <c16:uniqueId val="{00000033-6EB6-40E3-809B-673824757506}"/>
              </c:ext>
            </c:extLst>
          </c:dPt>
          <c:dLbls>
            <c:dLbl>
              <c:idx val="361"/>
              <c:layout>
                <c:manualLayout>
                  <c:x val="1.469979375147649E-3"/>
                  <c:y val="3.4755134281200632E-2"/>
                </c:manualLayout>
              </c:layout>
              <c:spPr>
                <a:solidFill>
                  <a:schemeClr val="lt1"/>
                </a:solidFill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34-6EB6-40E3-809B-673824757506}"/>
                </c:ext>
              </c:extLst>
            </c:dLbl>
            <c:dLbl>
              <c:idx val="363"/>
              <c:layout>
                <c:manualLayout>
                  <c:x val="2.93995875029519E-3"/>
                  <c:y val="-9.478672985781994E-2"/>
                </c:manualLayout>
              </c:layout>
              <c:spPr>
                <a:solidFill>
                  <a:schemeClr val="lt1"/>
                </a:solidFill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33-6EB6-40E3-809B-673824757506}"/>
                </c:ext>
              </c:extLst>
            </c:dLbl>
            <c:dLbl>
              <c:idx val="43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5-6EB6-40E3-809B-673824757506}"/>
                </c:ext>
              </c:extLst>
            </c:dLbl>
            <c:spPr>
              <a:solidFill>
                <a:schemeClr val="lt1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'LAUS Data'!$A$2:$A$440</c:f>
              <c:numCache>
                <c:formatCode>mmm\-yy</c:formatCode>
                <c:ptCount val="439"/>
                <c:pt idx="0">
                  <c:v>32874</c:v>
                </c:pt>
                <c:pt idx="1">
                  <c:v>32905</c:v>
                </c:pt>
                <c:pt idx="2">
                  <c:v>32933</c:v>
                </c:pt>
                <c:pt idx="3">
                  <c:v>32964</c:v>
                </c:pt>
                <c:pt idx="4">
                  <c:v>32994</c:v>
                </c:pt>
                <c:pt idx="5">
                  <c:v>33025</c:v>
                </c:pt>
                <c:pt idx="6">
                  <c:v>33055</c:v>
                </c:pt>
                <c:pt idx="7">
                  <c:v>33086</c:v>
                </c:pt>
                <c:pt idx="8">
                  <c:v>33117</c:v>
                </c:pt>
                <c:pt idx="9">
                  <c:v>33147</c:v>
                </c:pt>
                <c:pt idx="10">
                  <c:v>33178</c:v>
                </c:pt>
                <c:pt idx="11">
                  <c:v>33208</c:v>
                </c:pt>
                <c:pt idx="12">
                  <c:v>33239</c:v>
                </c:pt>
                <c:pt idx="13">
                  <c:v>33270</c:v>
                </c:pt>
                <c:pt idx="14">
                  <c:v>33298</c:v>
                </c:pt>
                <c:pt idx="15">
                  <c:v>33329</c:v>
                </c:pt>
                <c:pt idx="16">
                  <c:v>33359</c:v>
                </c:pt>
                <c:pt idx="17">
                  <c:v>33390</c:v>
                </c:pt>
                <c:pt idx="18">
                  <c:v>33420</c:v>
                </c:pt>
                <c:pt idx="19">
                  <c:v>33451</c:v>
                </c:pt>
                <c:pt idx="20">
                  <c:v>33482</c:v>
                </c:pt>
                <c:pt idx="21">
                  <c:v>33512</c:v>
                </c:pt>
                <c:pt idx="22">
                  <c:v>33543</c:v>
                </c:pt>
                <c:pt idx="23">
                  <c:v>33573</c:v>
                </c:pt>
                <c:pt idx="24">
                  <c:v>33604</c:v>
                </c:pt>
                <c:pt idx="25">
                  <c:v>33635</c:v>
                </c:pt>
                <c:pt idx="26">
                  <c:v>33664</c:v>
                </c:pt>
                <c:pt idx="27">
                  <c:v>33695</c:v>
                </c:pt>
                <c:pt idx="28">
                  <c:v>33725</c:v>
                </c:pt>
                <c:pt idx="29">
                  <c:v>33756</c:v>
                </c:pt>
                <c:pt idx="30">
                  <c:v>33786</c:v>
                </c:pt>
                <c:pt idx="31">
                  <c:v>33817</c:v>
                </c:pt>
                <c:pt idx="32">
                  <c:v>33848</c:v>
                </c:pt>
                <c:pt idx="33">
                  <c:v>33878</c:v>
                </c:pt>
                <c:pt idx="34">
                  <c:v>33909</c:v>
                </c:pt>
                <c:pt idx="35">
                  <c:v>33939</c:v>
                </c:pt>
                <c:pt idx="36">
                  <c:v>33970</c:v>
                </c:pt>
                <c:pt idx="37">
                  <c:v>34001</c:v>
                </c:pt>
                <c:pt idx="38">
                  <c:v>34029</c:v>
                </c:pt>
                <c:pt idx="39">
                  <c:v>34060</c:v>
                </c:pt>
                <c:pt idx="40">
                  <c:v>34090</c:v>
                </c:pt>
                <c:pt idx="41">
                  <c:v>34121</c:v>
                </c:pt>
                <c:pt idx="42">
                  <c:v>34151</c:v>
                </c:pt>
                <c:pt idx="43">
                  <c:v>34182</c:v>
                </c:pt>
                <c:pt idx="44">
                  <c:v>34213</c:v>
                </c:pt>
                <c:pt idx="45">
                  <c:v>34243</c:v>
                </c:pt>
                <c:pt idx="46">
                  <c:v>34274</c:v>
                </c:pt>
                <c:pt idx="47">
                  <c:v>34304</c:v>
                </c:pt>
                <c:pt idx="48">
                  <c:v>34335</c:v>
                </c:pt>
                <c:pt idx="49">
                  <c:v>34366</c:v>
                </c:pt>
                <c:pt idx="50">
                  <c:v>34394</c:v>
                </c:pt>
                <c:pt idx="51">
                  <c:v>34425</c:v>
                </c:pt>
                <c:pt idx="52">
                  <c:v>34455</c:v>
                </c:pt>
                <c:pt idx="53">
                  <c:v>34486</c:v>
                </c:pt>
                <c:pt idx="54">
                  <c:v>34516</c:v>
                </c:pt>
                <c:pt idx="55">
                  <c:v>34547</c:v>
                </c:pt>
                <c:pt idx="56">
                  <c:v>34578</c:v>
                </c:pt>
                <c:pt idx="57">
                  <c:v>34608</c:v>
                </c:pt>
                <c:pt idx="58">
                  <c:v>34639</c:v>
                </c:pt>
                <c:pt idx="59">
                  <c:v>34669</c:v>
                </c:pt>
                <c:pt idx="60">
                  <c:v>34700</c:v>
                </c:pt>
                <c:pt idx="61">
                  <c:v>34731</c:v>
                </c:pt>
                <c:pt idx="62">
                  <c:v>34759</c:v>
                </c:pt>
                <c:pt idx="63">
                  <c:v>34790</c:v>
                </c:pt>
                <c:pt idx="64">
                  <c:v>34820</c:v>
                </c:pt>
                <c:pt idx="65">
                  <c:v>34851</c:v>
                </c:pt>
                <c:pt idx="66">
                  <c:v>34881</c:v>
                </c:pt>
                <c:pt idx="67">
                  <c:v>34912</c:v>
                </c:pt>
                <c:pt idx="68">
                  <c:v>34943</c:v>
                </c:pt>
                <c:pt idx="69">
                  <c:v>34973</c:v>
                </c:pt>
                <c:pt idx="70">
                  <c:v>35004</c:v>
                </c:pt>
                <c:pt idx="71">
                  <c:v>35034</c:v>
                </c:pt>
                <c:pt idx="72">
                  <c:v>35065</c:v>
                </c:pt>
                <c:pt idx="73">
                  <c:v>35096</c:v>
                </c:pt>
                <c:pt idx="74">
                  <c:v>35125</c:v>
                </c:pt>
                <c:pt idx="75">
                  <c:v>35156</c:v>
                </c:pt>
                <c:pt idx="76">
                  <c:v>35186</c:v>
                </c:pt>
                <c:pt idx="77">
                  <c:v>35217</c:v>
                </c:pt>
                <c:pt idx="78">
                  <c:v>35247</c:v>
                </c:pt>
                <c:pt idx="79">
                  <c:v>35278</c:v>
                </c:pt>
                <c:pt idx="80">
                  <c:v>35309</c:v>
                </c:pt>
                <c:pt idx="81">
                  <c:v>35339</c:v>
                </c:pt>
                <c:pt idx="82">
                  <c:v>35370</c:v>
                </c:pt>
                <c:pt idx="83">
                  <c:v>35400</c:v>
                </c:pt>
                <c:pt idx="84">
                  <c:v>35431</c:v>
                </c:pt>
                <c:pt idx="85">
                  <c:v>35462</c:v>
                </c:pt>
                <c:pt idx="86">
                  <c:v>35490</c:v>
                </c:pt>
                <c:pt idx="87">
                  <c:v>35521</c:v>
                </c:pt>
                <c:pt idx="88">
                  <c:v>35551</c:v>
                </c:pt>
                <c:pt idx="89">
                  <c:v>35582</c:v>
                </c:pt>
                <c:pt idx="90">
                  <c:v>35612</c:v>
                </c:pt>
                <c:pt idx="91">
                  <c:v>35643</c:v>
                </c:pt>
                <c:pt idx="92">
                  <c:v>35674</c:v>
                </c:pt>
                <c:pt idx="93">
                  <c:v>35704</c:v>
                </c:pt>
                <c:pt idx="94">
                  <c:v>35735</c:v>
                </c:pt>
                <c:pt idx="95">
                  <c:v>35765</c:v>
                </c:pt>
                <c:pt idx="96">
                  <c:v>35796</c:v>
                </c:pt>
                <c:pt idx="97">
                  <c:v>35827</c:v>
                </c:pt>
                <c:pt idx="98">
                  <c:v>35855</c:v>
                </c:pt>
                <c:pt idx="99">
                  <c:v>35886</c:v>
                </c:pt>
                <c:pt idx="100">
                  <c:v>35916</c:v>
                </c:pt>
                <c:pt idx="101">
                  <c:v>35947</c:v>
                </c:pt>
                <c:pt idx="102">
                  <c:v>35977</c:v>
                </c:pt>
                <c:pt idx="103">
                  <c:v>36008</c:v>
                </c:pt>
                <c:pt idx="104">
                  <c:v>36039</c:v>
                </c:pt>
                <c:pt idx="105">
                  <c:v>36069</c:v>
                </c:pt>
                <c:pt idx="106">
                  <c:v>36100</c:v>
                </c:pt>
                <c:pt idx="107">
                  <c:v>36130</c:v>
                </c:pt>
                <c:pt idx="108">
                  <c:v>36161</c:v>
                </c:pt>
                <c:pt idx="109">
                  <c:v>36192</c:v>
                </c:pt>
                <c:pt idx="110">
                  <c:v>36220</c:v>
                </c:pt>
                <c:pt idx="111">
                  <c:v>36251</c:v>
                </c:pt>
                <c:pt idx="112">
                  <c:v>36281</c:v>
                </c:pt>
                <c:pt idx="113">
                  <c:v>36312</c:v>
                </c:pt>
                <c:pt idx="114">
                  <c:v>36342</c:v>
                </c:pt>
                <c:pt idx="115">
                  <c:v>36373</c:v>
                </c:pt>
                <c:pt idx="116">
                  <c:v>36404</c:v>
                </c:pt>
                <c:pt idx="117">
                  <c:v>36434</c:v>
                </c:pt>
                <c:pt idx="118">
                  <c:v>36465</c:v>
                </c:pt>
                <c:pt idx="119">
                  <c:v>36495</c:v>
                </c:pt>
                <c:pt idx="120">
                  <c:v>36526</c:v>
                </c:pt>
                <c:pt idx="121">
                  <c:v>36557</c:v>
                </c:pt>
                <c:pt idx="122">
                  <c:v>36586</c:v>
                </c:pt>
                <c:pt idx="123">
                  <c:v>36617</c:v>
                </c:pt>
                <c:pt idx="124">
                  <c:v>36647</c:v>
                </c:pt>
                <c:pt idx="125">
                  <c:v>36678</c:v>
                </c:pt>
                <c:pt idx="126">
                  <c:v>36708</c:v>
                </c:pt>
                <c:pt idx="127">
                  <c:v>36739</c:v>
                </c:pt>
                <c:pt idx="128">
                  <c:v>36770</c:v>
                </c:pt>
                <c:pt idx="129">
                  <c:v>36800</c:v>
                </c:pt>
                <c:pt idx="130">
                  <c:v>36831</c:v>
                </c:pt>
                <c:pt idx="131">
                  <c:v>36861</c:v>
                </c:pt>
                <c:pt idx="132">
                  <c:v>36892</c:v>
                </c:pt>
                <c:pt idx="133">
                  <c:v>36923</c:v>
                </c:pt>
                <c:pt idx="134">
                  <c:v>36951</c:v>
                </c:pt>
                <c:pt idx="135">
                  <c:v>36982</c:v>
                </c:pt>
                <c:pt idx="136">
                  <c:v>37012</c:v>
                </c:pt>
                <c:pt idx="137">
                  <c:v>37043</c:v>
                </c:pt>
                <c:pt idx="138">
                  <c:v>37073</c:v>
                </c:pt>
                <c:pt idx="139">
                  <c:v>37104</c:v>
                </c:pt>
                <c:pt idx="140">
                  <c:v>37135</c:v>
                </c:pt>
                <c:pt idx="141">
                  <c:v>37165</c:v>
                </c:pt>
                <c:pt idx="142">
                  <c:v>37196</c:v>
                </c:pt>
                <c:pt idx="143">
                  <c:v>37226</c:v>
                </c:pt>
                <c:pt idx="144">
                  <c:v>37257</c:v>
                </c:pt>
                <c:pt idx="145">
                  <c:v>37288</c:v>
                </c:pt>
                <c:pt idx="146">
                  <c:v>37316</c:v>
                </c:pt>
                <c:pt idx="147">
                  <c:v>37347</c:v>
                </c:pt>
                <c:pt idx="148">
                  <c:v>37377</c:v>
                </c:pt>
                <c:pt idx="149">
                  <c:v>37408</c:v>
                </c:pt>
                <c:pt idx="150">
                  <c:v>37438</c:v>
                </c:pt>
                <c:pt idx="151">
                  <c:v>37469</c:v>
                </c:pt>
                <c:pt idx="152">
                  <c:v>37500</c:v>
                </c:pt>
                <c:pt idx="153">
                  <c:v>37530</c:v>
                </c:pt>
                <c:pt idx="154">
                  <c:v>37561</c:v>
                </c:pt>
                <c:pt idx="155">
                  <c:v>37591</c:v>
                </c:pt>
                <c:pt idx="156">
                  <c:v>37622</c:v>
                </c:pt>
                <c:pt idx="157">
                  <c:v>37653</c:v>
                </c:pt>
                <c:pt idx="158">
                  <c:v>37681</c:v>
                </c:pt>
                <c:pt idx="159">
                  <c:v>37712</c:v>
                </c:pt>
                <c:pt idx="160">
                  <c:v>37742</c:v>
                </c:pt>
                <c:pt idx="161">
                  <c:v>37773</c:v>
                </c:pt>
                <c:pt idx="162">
                  <c:v>37803</c:v>
                </c:pt>
                <c:pt idx="163">
                  <c:v>37834</c:v>
                </c:pt>
                <c:pt idx="164">
                  <c:v>37865</c:v>
                </c:pt>
                <c:pt idx="165">
                  <c:v>37895</c:v>
                </c:pt>
                <c:pt idx="166">
                  <c:v>37926</c:v>
                </c:pt>
                <c:pt idx="167">
                  <c:v>37956</c:v>
                </c:pt>
                <c:pt idx="168">
                  <c:v>37987</c:v>
                </c:pt>
                <c:pt idx="169">
                  <c:v>38018</c:v>
                </c:pt>
                <c:pt idx="170">
                  <c:v>38047</c:v>
                </c:pt>
                <c:pt idx="171">
                  <c:v>38078</c:v>
                </c:pt>
                <c:pt idx="172">
                  <c:v>38108</c:v>
                </c:pt>
                <c:pt idx="173">
                  <c:v>38139</c:v>
                </c:pt>
                <c:pt idx="174">
                  <c:v>38169</c:v>
                </c:pt>
                <c:pt idx="175">
                  <c:v>38200</c:v>
                </c:pt>
                <c:pt idx="176">
                  <c:v>38231</c:v>
                </c:pt>
                <c:pt idx="177">
                  <c:v>38261</c:v>
                </c:pt>
                <c:pt idx="178">
                  <c:v>38292</c:v>
                </c:pt>
                <c:pt idx="179">
                  <c:v>38322</c:v>
                </c:pt>
                <c:pt idx="180">
                  <c:v>38353</c:v>
                </c:pt>
                <c:pt idx="181">
                  <c:v>38384</c:v>
                </c:pt>
                <c:pt idx="182">
                  <c:v>38412</c:v>
                </c:pt>
                <c:pt idx="183">
                  <c:v>38443</c:v>
                </c:pt>
                <c:pt idx="184">
                  <c:v>38473</c:v>
                </c:pt>
                <c:pt idx="185">
                  <c:v>38504</c:v>
                </c:pt>
                <c:pt idx="186">
                  <c:v>38534</c:v>
                </c:pt>
                <c:pt idx="187">
                  <c:v>38565</c:v>
                </c:pt>
                <c:pt idx="188">
                  <c:v>38596</c:v>
                </c:pt>
                <c:pt idx="189">
                  <c:v>38626</c:v>
                </c:pt>
                <c:pt idx="190">
                  <c:v>38657</c:v>
                </c:pt>
                <c:pt idx="191">
                  <c:v>38687</c:v>
                </c:pt>
                <c:pt idx="192">
                  <c:v>38718</c:v>
                </c:pt>
                <c:pt idx="193">
                  <c:v>38749</c:v>
                </c:pt>
                <c:pt idx="194">
                  <c:v>38777</c:v>
                </c:pt>
                <c:pt idx="195">
                  <c:v>38808</c:v>
                </c:pt>
                <c:pt idx="196">
                  <c:v>38838</c:v>
                </c:pt>
                <c:pt idx="197">
                  <c:v>38869</c:v>
                </c:pt>
                <c:pt idx="198">
                  <c:v>38899</c:v>
                </c:pt>
                <c:pt idx="199">
                  <c:v>38930</c:v>
                </c:pt>
                <c:pt idx="200">
                  <c:v>38961</c:v>
                </c:pt>
                <c:pt idx="201">
                  <c:v>38991</c:v>
                </c:pt>
                <c:pt idx="202">
                  <c:v>39022</c:v>
                </c:pt>
                <c:pt idx="203">
                  <c:v>39052</c:v>
                </c:pt>
                <c:pt idx="204">
                  <c:v>39083</c:v>
                </c:pt>
                <c:pt idx="205">
                  <c:v>39114</c:v>
                </c:pt>
                <c:pt idx="206">
                  <c:v>39142</c:v>
                </c:pt>
                <c:pt idx="207">
                  <c:v>39173</c:v>
                </c:pt>
                <c:pt idx="208">
                  <c:v>39203</c:v>
                </c:pt>
                <c:pt idx="209">
                  <c:v>39234</c:v>
                </c:pt>
                <c:pt idx="210">
                  <c:v>39264</c:v>
                </c:pt>
                <c:pt idx="211">
                  <c:v>39295</c:v>
                </c:pt>
                <c:pt idx="212">
                  <c:v>39326</c:v>
                </c:pt>
                <c:pt idx="213">
                  <c:v>39356</c:v>
                </c:pt>
                <c:pt idx="214">
                  <c:v>39387</c:v>
                </c:pt>
                <c:pt idx="215">
                  <c:v>39417</c:v>
                </c:pt>
                <c:pt idx="216">
                  <c:v>39448</c:v>
                </c:pt>
                <c:pt idx="217">
                  <c:v>39479</c:v>
                </c:pt>
                <c:pt idx="218">
                  <c:v>39508</c:v>
                </c:pt>
                <c:pt idx="219">
                  <c:v>39539</c:v>
                </c:pt>
                <c:pt idx="220">
                  <c:v>39569</c:v>
                </c:pt>
                <c:pt idx="221">
                  <c:v>39600</c:v>
                </c:pt>
                <c:pt idx="222">
                  <c:v>39630</c:v>
                </c:pt>
                <c:pt idx="223">
                  <c:v>39661</c:v>
                </c:pt>
                <c:pt idx="224">
                  <c:v>39692</c:v>
                </c:pt>
                <c:pt idx="225">
                  <c:v>39722</c:v>
                </c:pt>
                <c:pt idx="226">
                  <c:v>39753</c:v>
                </c:pt>
                <c:pt idx="227">
                  <c:v>39783</c:v>
                </c:pt>
                <c:pt idx="228">
                  <c:v>39814</c:v>
                </c:pt>
                <c:pt idx="229">
                  <c:v>39845</c:v>
                </c:pt>
                <c:pt idx="230">
                  <c:v>39873</c:v>
                </c:pt>
                <c:pt idx="231">
                  <c:v>39904</c:v>
                </c:pt>
                <c:pt idx="232">
                  <c:v>39934</c:v>
                </c:pt>
                <c:pt idx="233">
                  <c:v>39965</c:v>
                </c:pt>
                <c:pt idx="234">
                  <c:v>39995</c:v>
                </c:pt>
                <c:pt idx="235">
                  <c:v>40026</c:v>
                </c:pt>
                <c:pt idx="236">
                  <c:v>40057</c:v>
                </c:pt>
                <c:pt idx="237">
                  <c:v>40087</c:v>
                </c:pt>
                <c:pt idx="238">
                  <c:v>40118</c:v>
                </c:pt>
                <c:pt idx="239">
                  <c:v>40148</c:v>
                </c:pt>
                <c:pt idx="240">
                  <c:v>40179</c:v>
                </c:pt>
                <c:pt idx="241">
                  <c:v>40210</c:v>
                </c:pt>
                <c:pt idx="242">
                  <c:v>40238</c:v>
                </c:pt>
                <c:pt idx="243">
                  <c:v>40269</c:v>
                </c:pt>
                <c:pt idx="244">
                  <c:v>40299</c:v>
                </c:pt>
                <c:pt idx="245">
                  <c:v>40330</c:v>
                </c:pt>
                <c:pt idx="246">
                  <c:v>40360</c:v>
                </c:pt>
                <c:pt idx="247">
                  <c:v>40391</c:v>
                </c:pt>
                <c:pt idx="248">
                  <c:v>40422</c:v>
                </c:pt>
                <c:pt idx="249">
                  <c:v>40452</c:v>
                </c:pt>
                <c:pt idx="250">
                  <c:v>40483</c:v>
                </c:pt>
                <c:pt idx="251">
                  <c:v>40513</c:v>
                </c:pt>
                <c:pt idx="252">
                  <c:v>40544</c:v>
                </c:pt>
                <c:pt idx="253">
                  <c:v>40575</c:v>
                </c:pt>
                <c:pt idx="254">
                  <c:v>40603</c:v>
                </c:pt>
                <c:pt idx="255">
                  <c:v>40634</c:v>
                </c:pt>
                <c:pt idx="256">
                  <c:v>40664</c:v>
                </c:pt>
                <c:pt idx="257">
                  <c:v>40695</c:v>
                </c:pt>
                <c:pt idx="258">
                  <c:v>40725</c:v>
                </c:pt>
                <c:pt idx="259">
                  <c:v>40756</c:v>
                </c:pt>
                <c:pt idx="260">
                  <c:v>40787</c:v>
                </c:pt>
                <c:pt idx="261">
                  <c:v>40817</c:v>
                </c:pt>
                <c:pt idx="262">
                  <c:v>40848</c:v>
                </c:pt>
                <c:pt idx="263">
                  <c:v>40878</c:v>
                </c:pt>
                <c:pt idx="264">
                  <c:v>40909</c:v>
                </c:pt>
                <c:pt idx="265">
                  <c:v>40940</c:v>
                </c:pt>
                <c:pt idx="266">
                  <c:v>40969</c:v>
                </c:pt>
                <c:pt idx="267">
                  <c:v>41000</c:v>
                </c:pt>
                <c:pt idx="268">
                  <c:v>41030</c:v>
                </c:pt>
                <c:pt idx="269">
                  <c:v>41061</c:v>
                </c:pt>
                <c:pt idx="270">
                  <c:v>41091</c:v>
                </c:pt>
                <c:pt idx="271">
                  <c:v>41122</c:v>
                </c:pt>
                <c:pt idx="272">
                  <c:v>41153</c:v>
                </c:pt>
                <c:pt idx="273">
                  <c:v>41183</c:v>
                </c:pt>
                <c:pt idx="274">
                  <c:v>41214</c:v>
                </c:pt>
                <c:pt idx="275">
                  <c:v>41244</c:v>
                </c:pt>
                <c:pt idx="276">
                  <c:v>41275</c:v>
                </c:pt>
                <c:pt idx="277">
                  <c:v>41306</c:v>
                </c:pt>
                <c:pt idx="278">
                  <c:v>41334</c:v>
                </c:pt>
                <c:pt idx="279">
                  <c:v>41365</c:v>
                </c:pt>
                <c:pt idx="280">
                  <c:v>41395</c:v>
                </c:pt>
                <c:pt idx="281">
                  <c:v>41426</c:v>
                </c:pt>
                <c:pt idx="282">
                  <c:v>41456</c:v>
                </c:pt>
                <c:pt idx="283">
                  <c:v>41487</c:v>
                </c:pt>
                <c:pt idx="284">
                  <c:v>41518</c:v>
                </c:pt>
                <c:pt idx="285">
                  <c:v>41548</c:v>
                </c:pt>
                <c:pt idx="286">
                  <c:v>41579</c:v>
                </c:pt>
                <c:pt idx="287">
                  <c:v>41609</c:v>
                </c:pt>
                <c:pt idx="288">
                  <c:v>41640</c:v>
                </c:pt>
                <c:pt idx="289">
                  <c:v>41671</c:v>
                </c:pt>
                <c:pt idx="290">
                  <c:v>41699</c:v>
                </c:pt>
                <c:pt idx="291">
                  <c:v>41730</c:v>
                </c:pt>
                <c:pt idx="292">
                  <c:v>41760</c:v>
                </c:pt>
                <c:pt idx="293">
                  <c:v>41791</c:v>
                </c:pt>
                <c:pt idx="294">
                  <c:v>41821</c:v>
                </c:pt>
                <c:pt idx="295">
                  <c:v>41852</c:v>
                </c:pt>
                <c:pt idx="296">
                  <c:v>41883</c:v>
                </c:pt>
                <c:pt idx="297">
                  <c:v>41913</c:v>
                </c:pt>
                <c:pt idx="298">
                  <c:v>41944</c:v>
                </c:pt>
                <c:pt idx="299">
                  <c:v>41974</c:v>
                </c:pt>
                <c:pt idx="300">
                  <c:v>42005</c:v>
                </c:pt>
                <c:pt idx="301">
                  <c:v>42036</c:v>
                </c:pt>
                <c:pt idx="302">
                  <c:v>42064</c:v>
                </c:pt>
                <c:pt idx="303">
                  <c:v>42095</c:v>
                </c:pt>
                <c:pt idx="304">
                  <c:v>42125</c:v>
                </c:pt>
                <c:pt idx="305">
                  <c:v>42156</c:v>
                </c:pt>
                <c:pt idx="306">
                  <c:v>42186</c:v>
                </c:pt>
                <c:pt idx="307">
                  <c:v>42217</c:v>
                </c:pt>
                <c:pt idx="308">
                  <c:v>42248</c:v>
                </c:pt>
                <c:pt idx="309">
                  <c:v>42278</c:v>
                </c:pt>
                <c:pt idx="310">
                  <c:v>42309</c:v>
                </c:pt>
                <c:pt idx="311">
                  <c:v>42339</c:v>
                </c:pt>
                <c:pt idx="312">
                  <c:v>42370</c:v>
                </c:pt>
                <c:pt idx="313">
                  <c:v>42401</c:v>
                </c:pt>
                <c:pt idx="314">
                  <c:v>42430</c:v>
                </c:pt>
                <c:pt idx="315">
                  <c:v>42461</c:v>
                </c:pt>
                <c:pt idx="316">
                  <c:v>42491</c:v>
                </c:pt>
                <c:pt idx="317">
                  <c:v>42522</c:v>
                </c:pt>
                <c:pt idx="318">
                  <c:v>42552</c:v>
                </c:pt>
                <c:pt idx="319">
                  <c:v>42583</c:v>
                </c:pt>
                <c:pt idx="320">
                  <c:v>42614</c:v>
                </c:pt>
                <c:pt idx="321">
                  <c:v>42644</c:v>
                </c:pt>
                <c:pt idx="322">
                  <c:v>42675</c:v>
                </c:pt>
                <c:pt idx="323">
                  <c:v>42705</c:v>
                </c:pt>
                <c:pt idx="324">
                  <c:v>42736</c:v>
                </c:pt>
                <c:pt idx="325">
                  <c:v>42767</c:v>
                </c:pt>
                <c:pt idx="326">
                  <c:v>42795</c:v>
                </c:pt>
                <c:pt idx="327">
                  <c:v>42826</c:v>
                </c:pt>
                <c:pt idx="328">
                  <c:v>42856</c:v>
                </c:pt>
                <c:pt idx="329">
                  <c:v>42887</c:v>
                </c:pt>
                <c:pt idx="330">
                  <c:v>42917</c:v>
                </c:pt>
                <c:pt idx="331">
                  <c:v>42948</c:v>
                </c:pt>
                <c:pt idx="332">
                  <c:v>42979</c:v>
                </c:pt>
                <c:pt idx="333">
                  <c:v>43009</c:v>
                </c:pt>
                <c:pt idx="334">
                  <c:v>43040</c:v>
                </c:pt>
                <c:pt idx="335">
                  <c:v>43070</c:v>
                </c:pt>
                <c:pt idx="336">
                  <c:v>43101</c:v>
                </c:pt>
                <c:pt idx="337">
                  <c:v>43132</c:v>
                </c:pt>
                <c:pt idx="338">
                  <c:v>43160</c:v>
                </c:pt>
                <c:pt idx="339">
                  <c:v>43191</c:v>
                </c:pt>
                <c:pt idx="340">
                  <c:v>43221</c:v>
                </c:pt>
                <c:pt idx="341">
                  <c:v>43252</c:v>
                </c:pt>
                <c:pt idx="342">
                  <c:v>43282</c:v>
                </c:pt>
                <c:pt idx="343">
                  <c:v>43313</c:v>
                </c:pt>
                <c:pt idx="344">
                  <c:v>43344</c:v>
                </c:pt>
                <c:pt idx="345">
                  <c:v>43374</c:v>
                </c:pt>
                <c:pt idx="346">
                  <c:v>43405</c:v>
                </c:pt>
                <c:pt idx="347">
                  <c:v>43435</c:v>
                </c:pt>
                <c:pt idx="348">
                  <c:v>43466</c:v>
                </c:pt>
                <c:pt idx="349">
                  <c:v>43497</c:v>
                </c:pt>
                <c:pt idx="350">
                  <c:v>43525</c:v>
                </c:pt>
                <c:pt idx="351">
                  <c:v>43556</c:v>
                </c:pt>
                <c:pt idx="352">
                  <c:v>43586</c:v>
                </c:pt>
                <c:pt idx="353">
                  <c:v>43617</c:v>
                </c:pt>
                <c:pt idx="354">
                  <c:v>43647</c:v>
                </c:pt>
                <c:pt idx="355">
                  <c:v>43678</c:v>
                </c:pt>
                <c:pt idx="356">
                  <c:v>43709</c:v>
                </c:pt>
                <c:pt idx="357">
                  <c:v>43739</c:v>
                </c:pt>
                <c:pt idx="358">
                  <c:v>43770</c:v>
                </c:pt>
                <c:pt idx="359">
                  <c:v>43800</c:v>
                </c:pt>
                <c:pt idx="360">
                  <c:v>43831</c:v>
                </c:pt>
                <c:pt idx="361">
                  <c:v>43862</c:v>
                </c:pt>
                <c:pt idx="362">
                  <c:v>43891</c:v>
                </c:pt>
                <c:pt idx="363">
                  <c:v>43922</c:v>
                </c:pt>
                <c:pt idx="364">
                  <c:v>43952</c:v>
                </c:pt>
                <c:pt idx="365">
                  <c:v>43983</c:v>
                </c:pt>
                <c:pt idx="366">
                  <c:v>44013</c:v>
                </c:pt>
                <c:pt idx="367">
                  <c:v>44044</c:v>
                </c:pt>
                <c:pt idx="368">
                  <c:v>44075</c:v>
                </c:pt>
                <c:pt idx="369">
                  <c:v>44105</c:v>
                </c:pt>
                <c:pt idx="370">
                  <c:v>44136</c:v>
                </c:pt>
                <c:pt idx="371">
                  <c:v>44166</c:v>
                </c:pt>
                <c:pt idx="372">
                  <c:v>44197</c:v>
                </c:pt>
                <c:pt idx="373">
                  <c:v>44228</c:v>
                </c:pt>
                <c:pt idx="374">
                  <c:v>44256</c:v>
                </c:pt>
                <c:pt idx="375">
                  <c:v>44287</c:v>
                </c:pt>
                <c:pt idx="376">
                  <c:v>44317</c:v>
                </c:pt>
                <c:pt idx="377">
                  <c:v>44348</c:v>
                </c:pt>
                <c:pt idx="378">
                  <c:v>44378</c:v>
                </c:pt>
                <c:pt idx="379">
                  <c:v>44409</c:v>
                </c:pt>
                <c:pt idx="380">
                  <c:v>44440</c:v>
                </c:pt>
                <c:pt idx="381">
                  <c:v>44470</c:v>
                </c:pt>
                <c:pt idx="382">
                  <c:v>44501</c:v>
                </c:pt>
                <c:pt idx="383">
                  <c:v>44531</c:v>
                </c:pt>
                <c:pt idx="384">
                  <c:v>44562</c:v>
                </c:pt>
                <c:pt idx="385">
                  <c:v>44593</c:v>
                </c:pt>
                <c:pt idx="386">
                  <c:v>44621</c:v>
                </c:pt>
                <c:pt idx="387">
                  <c:v>44652</c:v>
                </c:pt>
                <c:pt idx="388">
                  <c:v>44682</c:v>
                </c:pt>
                <c:pt idx="389">
                  <c:v>44713</c:v>
                </c:pt>
                <c:pt idx="390">
                  <c:v>44743</c:v>
                </c:pt>
                <c:pt idx="391">
                  <c:v>44774</c:v>
                </c:pt>
                <c:pt idx="392">
                  <c:v>44805</c:v>
                </c:pt>
                <c:pt idx="393">
                  <c:v>44835</c:v>
                </c:pt>
                <c:pt idx="394">
                  <c:v>44866</c:v>
                </c:pt>
                <c:pt idx="395">
                  <c:v>44896</c:v>
                </c:pt>
                <c:pt idx="396">
                  <c:v>44927</c:v>
                </c:pt>
                <c:pt idx="397">
                  <c:v>44958</c:v>
                </c:pt>
                <c:pt idx="398">
                  <c:v>44986</c:v>
                </c:pt>
                <c:pt idx="399">
                  <c:v>45017</c:v>
                </c:pt>
                <c:pt idx="400">
                  <c:v>45047</c:v>
                </c:pt>
                <c:pt idx="401">
                  <c:v>45078</c:v>
                </c:pt>
                <c:pt idx="402">
                  <c:v>45108</c:v>
                </c:pt>
                <c:pt idx="403">
                  <c:v>45139</c:v>
                </c:pt>
                <c:pt idx="404">
                  <c:v>45170</c:v>
                </c:pt>
                <c:pt idx="405">
                  <c:v>45200</c:v>
                </c:pt>
                <c:pt idx="406">
                  <c:v>45231</c:v>
                </c:pt>
                <c:pt idx="407">
                  <c:v>45261</c:v>
                </c:pt>
                <c:pt idx="408">
                  <c:v>45292</c:v>
                </c:pt>
                <c:pt idx="409">
                  <c:v>45323</c:v>
                </c:pt>
                <c:pt idx="410">
                  <c:v>45352</c:v>
                </c:pt>
                <c:pt idx="411">
                  <c:v>45383</c:v>
                </c:pt>
                <c:pt idx="412">
                  <c:v>45413</c:v>
                </c:pt>
                <c:pt idx="413">
                  <c:v>45444</c:v>
                </c:pt>
                <c:pt idx="414">
                  <c:v>45474</c:v>
                </c:pt>
                <c:pt idx="415">
                  <c:v>45505</c:v>
                </c:pt>
                <c:pt idx="416">
                  <c:v>45536</c:v>
                </c:pt>
                <c:pt idx="417">
                  <c:v>45566</c:v>
                </c:pt>
                <c:pt idx="418">
                  <c:v>45597</c:v>
                </c:pt>
                <c:pt idx="419">
                  <c:v>45627</c:v>
                </c:pt>
                <c:pt idx="420">
                  <c:v>45658</c:v>
                </c:pt>
                <c:pt idx="421">
                  <c:v>45689</c:v>
                </c:pt>
                <c:pt idx="422">
                  <c:v>45717</c:v>
                </c:pt>
                <c:pt idx="423">
                  <c:v>45748</c:v>
                </c:pt>
                <c:pt idx="424">
                  <c:v>45778</c:v>
                </c:pt>
                <c:pt idx="425">
                  <c:v>45809</c:v>
                </c:pt>
                <c:pt idx="426">
                  <c:v>45839</c:v>
                </c:pt>
                <c:pt idx="427">
                  <c:v>45870</c:v>
                </c:pt>
                <c:pt idx="428">
                  <c:v>45901</c:v>
                </c:pt>
                <c:pt idx="429">
                  <c:v>45931</c:v>
                </c:pt>
                <c:pt idx="430">
                  <c:v>45962</c:v>
                </c:pt>
                <c:pt idx="431">
                  <c:v>45992</c:v>
                </c:pt>
                <c:pt idx="432">
                  <c:v>46023</c:v>
                </c:pt>
                <c:pt idx="433">
                  <c:v>46054</c:v>
                </c:pt>
                <c:pt idx="434">
                  <c:v>46082</c:v>
                </c:pt>
                <c:pt idx="435">
                  <c:v>46113</c:v>
                </c:pt>
                <c:pt idx="436">
                  <c:v>46143</c:v>
                </c:pt>
                <c:pt idx="437">
                  <c:v>46174</c:v>
                </c:pt>
                <c:pt idx="438">
                  <c:v>46204</c:v>
                </c:pt>
              </c:numCache>
            </c:numRef>
          </c:cat>
          <c:val>
            <c:numRef>
              <c:f>'LAUS Data'!$E$2:$E$440</c:f>
              <c:numCache>
                <c:formatCode>0.0</c:formatCode>
                <c:ptCount val="439"/>
                <c:pt idx="0">
                  <c:v>6.6</c:v>
                </c:pt>
                <c:pt idx="1">
                  <c:v>6.7</c:v>
                </c:pt>
                <c:pt idx="2">
                  <c:v>6.2</c:v>
                </c:pt>
                <c:pt idx="3">
                  <c:v>6.1</c:v>
                </c:pt>
                <c:pt idx="4">
                  <c:v>6.2</c:v>
                </c:pt>
                <c:pt idx="5">
                  <c:v>6.5</c:v>
                </c:pt>
                <c:pt idx="6">
                  <c:v>6.5</c:v>
                </c:pt>
                <c:pt idx="7">
                  <c:v>6.3</c:v>
                </c:pt>
                <c:pt idx="8">
                  <c:v>6.5</c:v>
                </c:pt>
                <c:pt idx="9">
                  <c:v>5.9</c:v>
                </c:pt>
                <c:pt idx="10">
                  <c:v>6.5</c:v>
                </c:pt>
                <c:pt idx="11">
                  <c:v>6.4</c:v>
                </c:pt>
                <c:pt idx="12">
                  <c:v>7.1</c:v>
                </c:pt>
                <c:pt idx="13">
                  <c:v>7.2</c:v>
                </c:pt>
                <c:pt idx="14">
                  <c:v>7</c:v>
                </c:pt>
                <c:pt idx="15">
                  <c:v>6.6</c:v>
                </c:pt>
                <c:pt idx="16">
                  <c:v>6.8</c:v>
                </c:pt>
                <c:pt idx="17">
                  <c:v>7.2</c:v>
                </c:pt>
                <c:pt idx="18">
                  <c:v>7.1</c:v>
                </c:pt>
                <c:pt idx="19">
                  <c:v>6.9</c:v>
                </c:pt>
                <c:pt idx="20">
                  <c:v>6.8</c:v>
                </c:pt>
                <c:pt idx="21">
                  <c:v>6.8</c:v>
                </c:pt>
                <c:pt idx="22">
                  <c:v>7</c:v>
                </c:pt>
                <c:pt idx="23">
                  <c:v>7</c:v>
                </c:pt>
                <c:pt idx="24">
                  <c:v>8.1999999999999993</c:v>
                </c:pt>
                <c:pt idx="25">
                  <c:v>8.1999999999999993</c:v>
                </c:pt>
                <c:pt idx="26">
                  <c:v>7.7</c:v>
                </c:pt>
                <c:pt idx="27">
                  <c:v>7.3</c:v>
                </c:pt>
                <c:pt idx="28">
                  <c:v>7.5</c:v>
                </c:pt>
                <c:pt idx="29">
                  <c:v>8.5</c:v>
                </c:pt>
                <c:pt idx="30">
                  <c:v>8</c:v>
                </c:pt>
                <c:pt idx="31">
                  <c:v>7.7</c:v>
                </c:pt>
                <c:pt idx="32">
                  <c:v>7.6</c:v>
                </c:pt>
                <c:pt idx="33">
                  <c:v>7.1</c:v>
                </c:pt>
                <c:pt idx="34">
                  <c:v>7.5</c:v>
                </c:pt>
                <c:pt idx="35">
                  <c:v>7.3</c:v>
                </c:pt>
                <c:pt idx="36">
                  <c:v>8.1999999999999993</c:v>
                </c:pt>
                <c:pt idx="37">
                  <c:v>8</c:v>
                </c:pt>
                <c:pt idx="38">
                  <c:v>7.4</c:v>
                </c:pt>
                <c:pt idx="39">
                  <c:v>7</c:v>
                </c:pt>
                <c:pt idx="40">
                  <c:v>6.9</c:v>
                </c:pt>
                <c:pt idx="41">
                  <c:v>7.7</c:v>
                </c:pt>
                <c:pt idx="42">
                  <c:v>7.4</c:v>
                </c:pt>
                <c:pt idx="43">
                  <c:v>7</c:v>
                </c:pt>
                <c:pt idx="44">
                  <c:v>6.9</c:v>
                </c:pt>
                <c:pt idx="45">
                  <c:v>6.9</c:v>
                </c:pt>
                <c:pt idx="46">
                  <c:v>6.8</c:v>
                </c:pt>
                <c:pt idx="47">
                  <c:v>6.5</c:v>
                </c:pt>
                <c:pt idx="48">
                  <c:v>7.5</c:v>
                </c:pt>
                <c:pt idx="49">
                  <c:v>7.5</c:v>
                </c:pt>
                <c:pt idx="50">
                  <c:v>7.2</c:v>
                </c:pt>
                <c:pt idx="51">
                  <c:v>6.6</c:v>
                </c:pt>
                <c:pt idx="52">
                  <c:v>6.4</c:v>
                </c:pt>
                <c:pt idx="53">
                  <c:v>7.1</c:v>
                </c:pt>
                <c:pt idx="54">
                  <c:v>6.9</c:v>
                </c:pt>
                <c:pt idx="55">
                  <c:v>6.6</c:v>
                </c:pt>
                <c:pt idx="56">
                  <c:v>6.2</c:v>
                </c:pt>
                <c:pt idx="57">
                  <c:v>5.9</c:v>
                </c:pt>
                <c:pt idx="58">
                  <c:v>5.8</c:v>
                </c:pt>
                <c:pt idx="59">
                  <c:v>5.5</c:v>
                </c:pt>
                <c:pt idx="60">
                  <c:v>6.5</c:v>
                </c:pt>
                <c:pt idx="61">
                  <c:v>6.1</c:v>
                </c:pt>
                <c:pt idx="62">
                  <c:v>5.8</c:v>
                </c:pt>
                <c:pt idx="63">
                  <c:v>5.9</c:v>
                </c:pt>
                <c:pt idx="64">
                  <c:v>5.8</c:v>
                </c:pt>
                <c:pt idx="65">
                  <c:v>6.6</c:v>
                </c:pt>
                <c:pt idx="66">
                  <c:v>6.6</c:v>
                </c:pt>
                <c:pt idx="67">
                  <c:v>6.3</c:v>
                </c:pt>
                <c:pt idx="68">
                  <c:v>6.2</c:v>
                </c:pt>
                <c:pt idx="69">
                  <c:v>5.9</c:v>
                </c:pt>
                <c:pt idx="70">
                  <c:v>6</c:v>
                </c:pt>
                <c:pt idx="71">
                  <c:v>5.8</c:v>
                </c:pt>
                <c:pt idx="72">
                  <c:v>6.7</c:v>
                </c:pt>
                <c:pt idx="73">
                  <c:v>6.2</c:v>
                </c:pt>
                <c:pt idx="74">
                  <c:v>6</c:v>
                </c:pt>
                <c:pt idx="75">
                  <c:v>5.6</c:v>
                </c:pt>
                <c:pt idx="76">
                  <c:v>5.7</c:v>
                </c:pt>
                <c:pt idx="77">
                  <c:v>6</c:v>
                </c:pt>
                <c:pt idx="78">
                  <c:v>6</c:v>
                </c:pt>
                <c:pt idx="79">
                  <c:v>5.5</c:v>
                </c:pt>
                <c:pt idx="80">
                  <c:v>5.4</c:v>
                </c:pt>
                <c:pt idx="81">
                  <c:v>5.2</c:v>
                </c:pt>
                <c:pt idx="82">
                  <c:v>5.5</c:v>
                </c:pt>
                <c:pt idx="83">
                  <c:v>5.2</c:v>
                </c:pt>
                <c:pt idx="84">
                  <c:v>6.1</c:v>
                </c:pt>
                <c:pt idx="85">
                  <c:v>6.1</c:v>
                </c:pt>
                <c:pt idx="86">
                  <c:v>5.9</c:v>
                </c:pt>
                <c:pt idx="87">
                  <c:v>5.0999999999999996</c:v>
                </c:pt>
                <c:pt idx="88">
                  <c:v>5.2</c:v>
                </c:pt>
                <c:pt idx="89">
                  <c:v>6</c:v>
                </c:pt>
                <c:pt idx="90">
                  <c:v>5.8</c:v>
                </c:pt>
                <c:pt idx="91">
                  <c:v>5.4</c:v>
                </c:pt>
                <c:pt idx="92">
                  <c:v>5.3</c:v>
                </c:pt>
                <c:pt idx="93">
                  <c:v>4.9000000000000004</c:v>
                </c:pt>
                <c:pt idx="94">
                  <c:v>4.7</c:v>
                </c:pt>
                <c:pt idx="95">
                  <c:v>4.5999999999999996</c:v>
                </c:pt>
                <c:pt idx="96">
                  <c:v>5.3</c:v>
                </c:pt>
                <c:pt idx="97">
                  <c:v>5</c:v>
                </c:pt>
                <c:pt idx="98">
                  <c:v>5</c:v>
                </c:pt>
                <c:pt idx="99">
                  <c:v>4.4000000000000004</c:v>
                </c:pt>
                <c:pt idx="100">
                  <c:v>4.5999999999999996</c:v>
                </c:pt>
                <c:pt idx="101">
                  <c:v>5.6</c:v>
                </c:pt>
                <c:pt idx="102">
                  <c:v>5.4</c:v>
                </c:pt>
                <c:pt idx="103">
                  <c:v>5.3</c:v>
                </c:pt>
                <c:pt idx="104">
                  <c:v>5.2</c:v>
                </c:pt>
                <c:pt idx="105">
                  <c:v>4.8</c:v>
                </c:pt>
                <c:pt idx="106">
                  <c:v>4.5</c:v>
                </c:pt>
                <c:pt idx="107">
                  <c:v>4.4000000000000004</c:v>
                </c:pt>
                <c:pt idx="108">
                  <c:v>5</c:v>
                </c:pt>
                <c:pt idx="109">
                  <c:v>4.9000000000000004</c:v>
                </c:pt>
                <c:pt idx="110">
                  <c:v>4.5</c:v>
                </c:pt>
                <c:pt idx="111">
                  <c:v>4.4000000000000004</c:v>
                </c:pt>
                <c:pt idx="112">
                  <c:v>4.5</c:v>
                </c:pt>
                <c:pt idx="113">
                  <c:v>5.0999999999999996</c:v>
                </c:pt>
                <c:pt idx="114">
                  <c:v>5.0999999999999996</c:v>
                </c:pt>
                <c:pt idx="115">
                  <c:v>4.7</c:v>
                </c:pt>
                <c:pt idx="116">
                  <c:v>4.9000000000000004</c:v>
                </c:pt>
                <c:pt idx="117">
                  <c:v>4.5999999999999996</c:v>
                </c:pt>
                <c:pt idx="118">
                  <c:v>4.5</c:v>
                </c:pt>
                <c:pt idx="119">
                  <c:v>4.4000000000000004</c:v>
                </c:pt>
                <c:pt idx="120">
                  <c:v>4.9000000000000004</c:v>
                </c:pt>
                <c:pt idx="121">
                  <c:v>5</c:v>
                </c:pt>
                <c:pt idx="122">
                  <c:v>4.8</c:v>
                </c:pt>
                <c:pt idx="123">
                  <c:v>4.0999999999999996</c:v>
                </c:pt>
                <c:pt idx="124">
                  <c:v>4.3</c:v>
                </c:pt>
                <c:pt idx="125">
                  <c:v>4.7</c:v>
                </c:pt>
                <c:pt idx="126">
                  <c:v>4.5999999999999996</c:v>
                </c:pt>
                <c:pt idx="127">
                  <c:v>4.5</c:v>
                </c:pt>
                <c:pt idx="128">
                  <c:v>4.3</c:v>
                </c:pt>
                <c:pt idx="129">
                  <c:v>3.9</c:v>
                </c:pt>
                <c:pt idx="130">
                  <c:v>3.9</c:v>
                </c:pt>
                <c:pt idx="131">
                  <c:v>3.5</c:v>
                </c:pt>
                <c:pt idx="132">
                  <c:v>4.4000000000000004</c:v>
                </c:pt>
                <c:pt idx="133">
                  <c:v>4.2</c:v>
                </c:pt>
                <c:pt idx="134">
                  <c:v>4.5</c:v>
                </c:pt>
                <c:pt idx="135">
                  <c:v>4.3</c:v>
                </c:pt>
                <c:pt idx="136">
                  <c:v>4.4000000000000004</c:v>
                </c:pt>
                <c:pt idx="137">
                  <c:v>5.2</c:v>
                </c:pt>
                <c:pt idx="138">
                  <c:v>5.2</c:v>
                </c:pt>
                <c:pt idx="139">
                  <c:v>5.4</c:v>
                </c:pt>
                <c:pt idx="140">
                  <c:v>5.3</c:v>
                </c:pt>
                <c:pt idx="141">
                  <c:v>5.4</c:v>
                </c:pt>
                <c:pt idx="142">
                  <c:v>5.7</c:v>
                </c:pt>
                <c:pt idx="143">
                  <c:v>5.7</c:v>
                </c:pt>
                <c:pt idx="144">
                  <c:v>6.5</c:v>
                </c:pt>
                <c:pt idx="145">
                  <c:v>6.3</c:v>
                </c:pt>
                <c:pt idx="146">
                  <c:v>6.2</c:v>
                </c:pt>
                <c:pt idx="147">
                  <c:v>6.2</c:v>
                </c:pt>
                <c:pt idx="148">
                  <c:v>6.1</c:v>
                </c:pt>
                <c:pt idx="149">
                  <c:v>6.9</c:v>
                </c:pt>
                <c:pt idx="150">
                  <c:v>6.7</c:v>
                </c:pt>
                <c:pt idx="151">
                  <c:v>6.5</c:v>
                </c:pt>
                <c:pt idx="152">
                  <c:v>6.2</c:v>
                </c:pt>
                <c:pt idx="153">
                  <c:v>6.1</c:v>
                </c:pt>
                <c:pt idx="154">
                  <c:v>6.4</c:v>
                </c:pt>
                <c:pt idx="155">
                  <c:v>6.3</c:v>
                </c:pt>
                <c:pt idx="156">
                  <c:v>7.1</c:v>
                </c:pt>
                <c:pt idx="157">
                  <c:v>7</c:v>
                </c:pt>
                <c:pt idx="158">
                  <c:v>6.8</c:v>
                </c:pt>
                <c:pt idx="159">
                  <c:v>6.5</c:v>
                </c:pt>
                <c:pt idx="160">
                  <c:v>6.7</c:v>
                </c:pt>
                <c:pt idx="161">
                  <c:v>7.6</c:v>
                </c:pt>
                <c:pt idx="162">
                  <c:v>7.2</c:v>
                </c:pt>
                <c:pt idx="163">
                  <c:v>6.9</c:v>
                </c:pt>
                <c:pt idx="164">
                  <c:v>6.7</c:v>
                </c:pt>
                <c:pt idx="165">
                  <c:v>6.3</c:v>
                </c:pt>
                <c:pt idx="166">
                  <c:v>6.3</c:v>
                </c:pt>
                <c:pt idx="167">
                  <c:v>5.9</c:v>
                </c:pt>
                <c:pt idx="168">
                  <c:v>6.7</c:v>
                </c:pt>
                <c:pt idx="169">
                  <c:v>6.3</c:v>
                </c:pt>
                <c:pt idx="170">
                  <c:v>6.4</c:v>
                </c:pt>
                <c:pt idx="171">
                  <c:v>5.8</c:v>
                </c:pt>
                <c:pt idx="172">
                  <c:v>5.8</c:v>
                </c:pt>
                <c:pt idx="173">
                  <c:v>6.5</c:v>
                </c:pt>
                <c:pt idx="174">
                  <c:v>6.3</c:v>
                </c:pt>
                <c:pt idx="175">
                  <c:v>5.8</c:v>
                </c:pt>
                <c:pt idx="176">
                  <c:v>5.7</c:v>
                </c:pt>
                <c:pt idx="177">
                  <c:v>5.6</c:v>
                </c:pt>
                <c:pt idx="178">
                  <c:v>5.8</c:v>
                </c:pt>
                <c:pt idx="179">
                  <c:v>5.6</c:v>
                </c:pt>
                <c:pt idx="180">
                  <c:v>6</c:v>
                </c:pt>
                <c:pt idx="181">
                  <c:v>6</c:v>
                </c:pt>
                <c:pt idx="182">
                  <c:v>5.5</c:v>
                </c:pt>
                <c:pt idx="183">
                  <c:v>5.2</c:v>
                </c:pt>
                <c:pt idx="184">
                  <c:v>5.2</c:v>
                </c:pt>
                <c:pt idx="185">
                  <c:v>5.6</c:v>
                </c:pt>
                <c:pt idx="186">
                  <c:v>5.5</c:v>
                </c:pt>
                <c:pt idx="187">
                  <c:v>5.4</c:v>
                </c:pt>
                <c:pt idx="188">
                  <c:v>5.6</c:v>
                </c:pt>
                <c:pt idx="189">
                  <c:v>5.3</c:v>
                </c:pt>
                <c:pt idx="190">
                  <c:v>5.5</c:v>
                </c:pt>
                <c:pt idx="191">
                  <c:v>5.0999999999999996</c:v>
                </c:pt>
                <c:pt idx="192">
                  <c:v>5.4</c:v>
                </c:pt>
                <c:pt idx="193">
                  <c:v>5.4</c:v>
                </c:pt>
                <c:pt idx="194">
                  <c:v>5.0999999999999996</c:v>
                </c:pt>
                <c:pt idx="195">
                  <c:v>4.9000000000000004</c:v>
                </c:pt>
                <c:pt idx="196">
                  <c:v>5</c:v>
                </c:pt>
                <c:pt idx="197">
                  <c:v>5.5</c:v>
                </c:pt>
                <c:pt idx="198">
                  <c:v>5.4</c:v>
                </c:pt>
                <c:pt idx="199">
                  <c:v>5</c:v>
                </c:pt>
                <c:pt idx="200">
                  <c:v>4.7</c:v>
                </c:pt>
                <c:pt idx="201">
                  <c:v>4.4000000000000004</c:v>
                </c:pt>
                <c:pt idx="202">
                  <c:v>4.5</c:v>
                </c:pt>
                <c:pt idx="203">
                  <c:v>4.0999999999999996</c:v>
                </c:pt>
                <c:pt idx="204">
                  <c:v>4.8</c:v>
                </c:pt>
                <c:pt idx="205">
                  <c:v>4.7</c:v>
                </c:pt>
                <c:pt idx="206">
                  <c:v>4.3</c:v>
                </c:pt>
                <c:pt idx="207">
                  <c:v>4</c:v>
                </c:pt>
                <c:pt idx="208">
                  <c:v>4</c:v>
                </c:pt>
                <c:pt idx="209">
                  <c:v>4.7</c:v>
                </c:pt>
                <c:pt idx="210">
                  <c:v>4.8</c:v>
                </c:pt>
                <c:pt idx="211">
                  <c:v>4.3</c:v>
                </c:pt>
                <c:pt idx="212">
                  <c:v>4.4000000000000004</c:v>
                </c:pt>
                <c:pt idx="213">
                  <c:v>4</c:v>
                </c:pt>
                <c:pt idx="214">
                  <c:v>4.2</c:v>
                </c:pt>
                <c:pt idx="215">
                  <c:v>4.3</c:v>
                </c:pt>
                <c:pt idx="216">
                  <c:v>4.7</c:v>
                </c:pt>
                <c:pt idx="217">
                  <c:v>4.3</c:v>
                </c:pt>
                <c:pt idx="218">
                  <c:v>4.3</c:v>
                </c:pt>
                <c:pt idx="219">
                  <c:v>3.9</c:v>
                </c:pt>
                <c:pt idx="220">
                  <c:v>4.3</c:v>
                </c:pt>
                <c:pt idx="221">
                  <c:v>5</c:v>
                </c:pt>
                <c:pt idx="222">
                  <c:v>5.2</c:v>
                </c:pt>
                <c:pt idx="223">
                  <c:v>5.2</c:v>
                </c:pt>
                <c:pt idx="224">
                  <c:v>5.2</c:v>
                </c:pt>
                <c:pt idx="225">
                  <c:v>5.2</c:v>
                </c:pt>
                <c:pt idx="226">
                  <c:v>5.3</c:v>
                </c:pt>
                <c:pt idx="227">
                  <c:v>5.5</c:v>
                </c:pt>
                <c:pt idx="228">
                  <c:v>6.5</c:v>
                </c:pt>
                <c:pt idx="229">
                  <c:v>6.6</c:v>
                </c:pt>
                <c:pt idx="230">
                  <c:v>6.5</c:v>
                </c:pt>
                <c:pt idx="231">
                  <c:v>6.1</c:v>
                </c:pt>
                <c:pt idx="232">
                  <c:v>7.3</c:v>
                </c:pt>
                <c:pt idx="233">
                  <c:v>8.5</c:v>
                </c:pt>
                <c:pt idx="234">
                  <c:v>8.6</c:v>
                </c:pt>
                <c:pt idx="235">
                  <c:v>8.4</c:v>
                </c:pt>
                <c:pt idx="236">
                  <c:v>8.4</c:v>
                </c:pt>
                <c:pt idx="237">
                  <c:v>8.1999999999999993</c:v>
                </c:pt>
                <c:pt idx="238">
                  <c:v>8</c:v>
                </c:pt>
                <c:pt idx="239">
                  <c:v>8</c:v>
                </c:pt>
                <c:pt idx="240">
                  <c:v>8.8000000000000007</c:v>
                </c:pt>
                <c:pt idx="241">
                  <c:v>8.5</c:v>
                </c:pt>
                <c:pt idx="242">
                  <c:v>8.4</c:v>
                </c:pt>
                <c:pt idx="243">
                  <c:v>8</c:v>
                </c:pt>
                <c:pt idx="244">
                  <c:v>7.9</c:v>
                </c:pt>
                <c:pt idx="245">
                  <c:v>8.4</c:v>
                </c:pt>
                <c:pt idx="246">
                  <c:v>8.5</c:v>
                </c:pt>
                <c:pt idx="247">
                  <c:v>8.3000000000000007</c:v>
                </c:pt>
                <c:pt idx="248">
                  <c:v>8.1</c:v>
                </c:pt>
                <c:pt idx="249">
                  <c:v>8</c:v>
                </c:pt>
                <c:pt idx="250">
                  <c:v>8.3000000000000007</c:v>
                </c:pt>
                <c:pt idx="251">
                  <c:v>8</c:v>
                </c:pt>
                <c:pt idx="252">
                  <c:v>8.5</c:v>
                </c:pt>
                <c:pt idx="253">
                  <c:v>8.3000000000000007</c:v>
                </c:pt>
                <c:pt idx="254">
                  <c:v>8.1</c:v>
                </c:pt>
                <c:pt idx="255">
                  <c:v>7.7</c:v>
                </c:pt>
                <c:pt idx="256">
                  <c:v>8</c:v>
                </c:pt>
                <c:pt idx="257">
                  <c:v>8.8000000000000007</c:v>
                </c:pt>
                <c:pt idx="258">
                  <c:v>8.8000000000000007</c:v>
                </c:pt>
                <c:pt idx="259">
                  <c:v>8.4</c:v>
                </c:pt>
                <c:pt idx="260">
                  <c:v>8.1999999999999993</c:v>
                </c:pt>
                <c:pt idx="261">
                  <c:v>7.6</c:v>
                </c:pt>
                <c:pt idx="262">
                  <c:v>7.2</c:v>
                </c:pt>
                <c:pt idx="263">
                  <c:v>7</c:v>
                </c:pt>
                <c:pt idx="264">
                  <c:v>7.3</c:v>
                </c:pt>
                <c:pt idx="265">
                  <c:v>7.2</c:v>
                </c:pt>
                <c:pt idx="266">
                  <c:v>6.7</c:v>
                </c:pt>
                <c:pt idx="267">
                  <c:v>6.3</c:v>
                </c:pt>
                <c:pt idx="268">
                  <c:v>6.6</c:v>
                </c:pt>
                <c:pt idx="269">
                  <c:v>7.3</c:v>
                </c:pt>
                <c:pt idx="270">
                  <c:v>7.3</c:v>
                </c:pt>
                <c:pt idx="271">
                  <c:v>6.8</c:v>
                </c:pt>
                <c:pt idx="272">
                  <c:v>6.4</c:v>
                </c:pt>
                <c:pt idx="273">
                  <c:v>6.2</c:v>
                </c:pt>
                <c:pt idx="274">
                  <c:v>6</c:v>
                </c:pt>
                <c:pt idx="275">
                  <c:v>6.2</c:v>
                </c:pt>
                <c:pt idx="276">
                  <c:v>7.1</c:v>
                </c:pt>
                <c:pt idx="277">
                  <c:v>6.7</c:v>
                </c:pt>
                <c:pt idx="278">
                  <c:v>6.4</c:v>
                </c:pt>
                <c:pt idx="279">
                  <c:v>6.1</c:v>
                </c:pt>
                <c:pt idx="280">
                  <c:v>6.3</c:v>
                </c:pt>
                <c:pt idx="281">
                  <c:v>6.9</c:v>
                </c:pt>
                <c:pt idx="282">
                  <c:v>6.7</c:v>
                </c:pt>
                <c:pt idx="283">
                  <c:v>6.4</c:v>
                </c:pt>
                <c:pt idx="284">
                  <c:v>6.3</c:v>
                </c:pt>
                <c:pt idx="285">
                  <c:v>6</c:v>
                </c:pt>
                <c:pt idx="286">
                  <c:v>5.8</c:v>
                </c:pt>
                <c:pt idx="287">
                  <c:v>5.4</c:v>
                </c:pt>
                <c:pt idx="288">
                  <c:v>5.8</c:v>
                </c:pt>
                <c:pt idx="289">
                  <c:v>5.8</c:v>
                </c:pt>
                <c:pt idx="290">
                  <c:v>5.5</c:v>
                </c:pt>
                <c:pt idx="291">
                  <c:v>4.8</c:v>
                </c:pt>
                <c:pt idx="292">
                  <c:v>5.0999999999999996</c:v>
                </c:pt>
                <c:pt idx="293">
                  <c:v>5.5</c:v>
                </c:pt>
                <c:pt idx="294">
                  <c:v>5.7</c:v>
                </c:pt>
                <c:pt idx="295">
                  <c:v>5.4</c:v>
                </c:pt>
                <c:pt idx="296">
                  <c:v>5</c:v>
                </c:pt>
                <c:pt idx="297">
                  <c:v>4.7</c:v>
                </c:pt>
                <c:pt idx="298">
                  <c:v>4.5999999999999996</c:v>
                </c:pt>
                <c:pt idx="299">
                  <c:v>4.2</c:v>
                </c:pt>
                <c:pt idx="300">
                  <c:v>4.8</c:v>
                </c:pt>
                <c:pt idx="301">
                  <c:v>4.5999999999999996</c:v>
                </c:pt>
                <c:pt idx="302">
                  <c:v>4.4000000000000004</c:v>
                </c:pt>
                <c:pt idx="303">
                  <c:v>4.0999999999999996</c:v>
                </c:pt>
                <c:pt idx="304">
                  <c:v>4.3</c:v>
                </c:pt>
                <c:pt idx="305">
                  <c:v>4.7</c:v>
                </c:pt>
                <c:pt idx="306">
                  <c:v>4.8</c:v>
                </c:pt>
                <c:pt idx="307">
                  <c:v>4.5</c:v>
                </c:pt>
                <c:pt idx="308">
                  <c:v>4.5</c:v>
                </c:pt>
                <c:pt idx="309">
                  <c:v>4.4000000000000004</c:v>
                </c:pt>
                <c:pt idx="310">
                  <c:v>4.4000000000000004</c:v>
                </c:pt>
                <c:pt idx="311">
                  <c:v>4.2</c:v>
                </c:pt>
                <c:pt idx="312">
                  <c:v>4.5</c:v>
                </c:pt>
                <c:pt idx="313">
                  <c:v>4.5</c:v>
                </c:pt>
                <c:pt idx="314">
                  <c:v>4.5</c:v>
                </c:pt>
                <c:pt idx="315">
                  <c:v>4.3</c:v>
                </c:pt>
                <c:pt idx="316">
                  <c:v>4.3</c:v>
                </c:pt>
                <c:pt idx="317">
                  <c:v>5</c:v>
                </c:pt>
                <c:pt idx="318">
                  <c:v>5.0999999999999996</c:v>
                </c:pt>
                <c:pt idx="319">
                  <c:v>4.9000000000000004</c:v>
                </c:pt>
                <c:pt idx="320">
                  <c:v>4.9000000000000004</c:v>
                </c:pt>
                <c:pt idx="321">
                  <c:v>4.5999999999999996</c:v>
                </c:pt>
                <c:pt idx="322">
                  <c:v>4.5</c:v>
                </c:pt>
                <c:pt idx="323">
                  <c:v>4.5999999999999996</c:v>
                </c:pt>
                <c:pt idx="324">
                  <c:v>5.0999999999999996</c:v>
                </c:pt>
                <c:pt idx="325">
                  <c:v>5</c:v>
                </c:pt>
                <c:pt idx="326">
                  <c:v>4.5999999999999996</c:v>
                </c:pt>
                <c:pt idx="327">
                  <c:v>4.2</c:v>
                </c:pt>
                <c:pt idx="328">
                  <c:v>4.2</c:v>
                </c:pt>
                <c:pt idx="329">
                  <c:v>4.5999999999999996</c:v>
                </c:pt>
                <c:pt idx="330">
                  <c:v>4.5</c:v>
                </c:pt>
                <c:pt idx="331">
                  <c:v>4.5</c:v>
                </c:pt>
                <c:pt idx="332">
                  <c:v>4.0999999999999996</c:v>
                </c:pt>
                <c:pt idx="333">
                  <c:v>3.7</c:v>
                </c:pt>
                <c:pt idx="334">
                  <c:v>3.9</c:v>
                </c:pt>
                <c:pt idx="335">
                  <c:v>3.8</c:v>
                </c:pt>
                <c:pt idx="336">
                  <c:v>4.3</c:v>
                </c:pt>
                <c:pt idx="337">
                  <c:v>4.2</c:v>
                </c:pt>
                <c:pt idx="338">
                  <c:v>4.0999999999999996</c:v>
                </c:pt>
                <c:pt idx="339">
                  <c:v>3.7</c:v>
                </c:pt>
                <c:pt idx="340">
                  <c:v>3.6</c:v>
                </c:pt>
                <c:pt idx="341">
                  <c:v>4.3</c:v>
                </c:pt>
                <c:pt idx="342">
                  <c:v>4.0999999999999996</c:v>
                </c:pt>
                <c:pt idx="343">
                  <c:v>4</c:v>
                </c:pt>
                <c:pt idx="344">
                  <c:v>3.8</c:v>
                </c:pt>
                <c:pt idx="345">
                  <c:v>3.5</c:v>
                </c:pt>
                <c:pt idx="346">
                  <c:v>3.5</c:v>
                </c:pt>
                <c:pt idx="347">
                  <c:v>3.6</c:v>
                </c:pt>
                <c:pt idx="348">
                  <c:v>4.2</c:v>
                </c:pt>
                <c:pt idx="349">
                  <c:v>3.8</c:v>
                </c:pt>
                <c:pt idx="350">
                  <c:v>3.5</c:v>
                </c:pt>
                <c:pt idx="351">
                  <c:v>3.1</c:v>
                </c:pt>
                <c:pt idx="352">
                  <c:v>3.1</c:v>
                </c:pt>
                <c:pt idx="353">
                  <c:v>3.8</c:v>
                </c:pt>
                <c:pt idx="354">
                  <c:v>3.9</c:v>
                </c:pt>
                <c:pt idx="355">
                  <c:v>3.7</c:v>
                </c:pt>
                <c:pt idx="356">
                  <c:v>3.4</c:v>
                </c:pt>
                <c:pt idx="357">
                  <c:v>3.3</c:v>
                </c:pt>
                <c:pt idx="358">
                  <c:v>3.3</c:v>
                </c:pt>
                <c:pt idx="359">
                  <c:v>3.2</c:v>
                </c:pt>
                <c:pt idx="360">
                  <c:v>3.7</c:v>
                </c:pt>
                <c:pt idx="361">
                  <c:v>3.5</c:v>
                </c:pt>
                <c:pt idx="362">
                  <c:v>5.4</c:v>
                </c:pt>
                <c:pt idx="363">
                  <c:v>12.3</c:v>
                </c:pt>
                <c:pt idx="364">
                  <c:v>11.8</c:v>
                </c:pt>
                <c:pt idx="365">
                  <c:v>10.4</c:v>
                </c:pt>
                <c:pt idx="366">
                  <c:v>9.6999999999999993</c:v>
                </c:pt>
                <c:pt idx="367">
                  <c:v>7.9</c:v>
                </c:pt>
                <c:pt idx="368">
                  <c:v>7.7</c:v>
                </c:pt>
                <c:pt idx="369">
                  <c:v>6.7</c:v>
                </c:pt>
                <c:pt idx="370">
                  <c:v>6.8</c:v>
                </c:pt>
                <c:pt idx="371">
                  <c:v>6.7</c:v>
                </c:pt>
                <c:pt idx="372">
                  <c:v>7.1</c:v>
                </c:pt>
                <c:pt idx="373">
                  <c:v>6.9</c:v>
                </c:pt>
                <c:pt idx="374">
                  <c:v>6.4</c:v>
                </c:pt>
                <c:pt idx="375">
                  <c:v>5.9</c:v>
                </c:pt>
                <c:pt idx="376">
                  <c:v>5.7</c:v>
                </c:pt>
                <c:pt idx="377">
                  <c:v>6.4</c:v>
                </c:pt>
                <c:pt idx="378">
                  <c:v>5.8</c:v>
                </c:pt>
                <c:pt idx="379">
                  <c:v>5.5</c:v>
                </c:pt>
                <c:pt idx="380">
                  <c:v>5</c:v>
                </c:pt>
                <c:pt idx="381">
                  <c:v>4.7</c:v>
                </c:pt>
                <c:pt idx="382">
                  <c:v>4.4000000000000004</c:v>
                </c:pt>
                <c:pt idx="383">
                  <c:v>4.0999999999999996</c:v>
                </c:pt>
                <c:pt idx="384">
                  <c:v>4.7</c:v>
                </c:pt>
                <c:pt idx="385">
                  <c:v>4.3</c:v>
                </c:pt>
                <c:pt idx="386">
                  <c:v>3.8</c:v>
                </c:pt>
                <c:pt idx="387">
                  <c:v>3.5</c:v>
                </c:pt>
                <c:pt idx="388">
                  <c:v>3.6</c:v>
                </c:pt>
                <c:pt idx="389">
                  <c:v>4.2</c:v>
                </c:pt>
                <c:pt idx="390">
                  <c:v>4.0999999999999996</c:v>
                </c:pt>
                <c:pt idx="391">
                  <c:v>4</c:v>
                </c:pt>
                <c:pt idx="392">
                  <c:v>3.8</c:v>
                </c:pt>
                <c:pt idx="393">
                  <c:v>3.8</c:v>
                </c:pt>
                <c:pt idx="394">
                  <c:v>3.8</c:v>
                </c:pt>
                <c:pt idx="395">
                  <c:v>3.7</c:v>
                </c:pt>
                <c:pt idx="396">
                  <c:v>4.3</c:v>
                </c:pt>
                <c:pt idx="397">
                  <c:v>4.4000000000000004</c:v>
                </c:pt>
                <c:pt idx="398">
                  <c:v>4</c:v>
                </c:pt>
                <c:pt idx="399">
                  <c:v>3.5</c:v>
                </c:pt>
                <c:pt idx="400">
                  <c:v>3.9</c:v>
                </c:pt>
                <c:pt idx="401">
                  <c:v>4.2</c:v>
                </c:pt>
                <c:pt idx="402">
                  <c:v>4.2</c:v>
                </c:pt>
                <c:pt idx="403">
                  <c:v>4.3</c:v>
                </c:pt>
                <c:pt idx="404">
                  <c:v>4</c:v>
                </c:pt>
                <c:pt idx="405">
                  <c:v>3.8</c:v>
                </c:pt>
                <c:pt idx="406">
                  <c:v>3.7</c:v>
                </c:pt>
                <c:pt idx="407">
                  <c:v>3.7</c:v>
                </c:pt>
                <c:pt idx="408">
                  <c:v>4.0999999999999996</c:v>
                </c:pt>
                <c:pt idx="409">
                  <c:v>4.3</c:v>
                </c:pt>
                <c:pt idx="410">
                  <c:v>3.9</c:v>
                </c:pt>
                <c:pt idx="411">
                  <c:v>3.6</c:v>
                </c:pt>
                <c:pt idx="412">
                  <c:v>3.8</c:v>
                </c:pt>
                <c:pt idx="413">
                  <c:v>4.5</c:v>
                </c:pt>
                <c:pt idx="414">
                  <c:v>4.5999999999999996</c:v>
                </c:pt>
                <c:pt idx="415">
                  <c:v>4.5</c:v>
                </c:pt>
                <c:pt idx="416">
                  <c:v>4.0999999999999996</c:v>
                </c:pt>
                <c:pt idx="417">
                  <c:v>4.0999999999999996</c:v>
                </c:pt>
                <c:pt idx="418">
                  <c:v>4.0999999999999996</c:v>
                </c:pt>
                <c:pt idx="419">
                  <c:v>3.8</c:v>
                </c:pt>
                <c:pt idx="420">
                  <c:v>4.2</c:v>
                </c:pt>
                <c:pt idx="421">
                  <c:v>4.3</c:v>
                </c:pt>
                <c:pt idx="422">
                  <c:v>4</c:v>
                </c:pt>
                <c:pt idx="423">
                  <c:v>3.7</c:v>
                </c:pt>
                <c:pt idx="424">
                  <c:v>4</c:v>
                </c:pt>
                <c:pt idx="425">
                  <c:v>4.2</c:v>
                </c:pt>
                <c:pt idx="426">
                  <c:v>4.5</c:v>
                </c:pt>
                <c:pt idx="427">
                  <c:v>4.5999999999999996</c:v>
                </c:pt>
                <c:pt idx="428">
                  <c:v>4.4000000000000004</c:v>
                </c:pt>
                <c:pt idx="429">
                  <c:v>4.4000000000000004</c:v>
                </c:pt>
                <c:pt idx="430">
                  <c:v>4.3</c:v>
                </c:pt>
                <c:pt idx="431">
                  <c:v>3.9</c:v>
                </c:pt>
                <c:pt idx="432">
                  <c:v>4.5</c:v>
                </c:pt>
                <c:pt idx="433">
                  <c:v>4.4000000000000004</c:v>
                </c:pt>
                <c:pt idx="434">
                  <c:v>4.0999999999999996</c:v>
                </c:pt>
                <c:pt idx="435">
                  <c:v>4</c:v>
                </c:pt>
                <c:pt idx="436">
                  <c:v>4.3</c:v>
                </c:pt>
                <c:pt idx="437">
                  <c:v>4.9000000000000004</c:v>
                </c:pt>
              </c:numCache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36-6EB6-40E3-809B-673824757506}"/>
            </c:ext>
          </c:extLst>
        </c:ser>
        <c:ser>
          <c:idx val="4"/>
          <c:order val="4"/>
          <c:tx>
            <c:strRef>
              <c:f>'LAUS Data'!$F$1</c:f>
              <c:strCache>
                <c:ptCount val="1"/>
                <c:pt idx="0">
                  <c:v>U.S.</c:v>
                </c:pt>
              </c:strCache>
            </c:strRef>
          </c:tx>
          <c:spPr>
            <a:ln w="19050" cap="rnd">
              <a:solidFill>
                <a:schemeClr val="accent5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Pt>
            <c:idx val="240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37-6EB6-40E3-809B-673824757506}"/>
              </c:ext>
            </c:extLst>
          </c:dPt>
          <c:dPt>
            <c:idx val="24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38-6EB6-40E3-809B-673824757506}"/>
              </c:ext>
            </c:extLst>
          </c:dPt>
          <c:dPt>
            <c:idx val="35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39-6EB6-40E3-809B-673824757506}"/>
              </c:ext>
            </c:extLst>
          </c:dPt>
          <c:dPt>
            <c:idx val="36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3A-6EB6-40E3-809B-673824757506}"/>
              </c:ext>
            </c:extLst>
          </c:dPt>
          <c:dPt>
            <c:idx val="363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3B-6EB6-40E3-809B-673824757506}"/>
              </c:ext>
            </c:extLst>
          </c:dPt>
          <c:dPt>
            <c:idx val="386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3C-6EB6-40E3-809B-673824757506}"/>
              </c:ext>
            </c:extLst>
          </c:dPt>
          <c:dPt>
            <c:idx val="387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3D-6EB6-40E3-809B-673824757506}"/>
              </c:ext>
            </c:extLst>
          </c:dPt>
          <c:dPt>
            <c:idx val="388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3E-6EB6-40E3-809B-673824757506}"/>
              </c:ext>
            </c:extLst>
          </c:dPt>
          <c:dPt>
            <c:idx val="38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3F-6EB6-40E3-809B-673824757506}"/>
              </c:ext>
            </c:extLst>
          </c:dPt>
          <c:dPt>
            <c:idx val="390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40-6EB6-40E3-809B-673824757506}"/>
              </c:ext>
            </c:extLst>
          </c:dPt>
          <c:dPt>
            <c:idx val="392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41-6EB6-40E3-809B-673824757506}"/>
              </c:ext>
            </c:extLst>
          </c:dPt>
          <c:dPt>
            <c:idx val="393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42-6EB6-40E3-809B-673824757506}"/>
              </c:ext>
            </c:extLst>
          </c:dPt>
          <c:dPt>
            <c:idx val="394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43-6EB6-40E3-809B-673824757506}"/>
              </c:ext>
            </c:extLst>
          </c:dPt>
          <c:dPt>
            <c:idx val="395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44-6EB6-40E3-809B-673824757506}"/>
              </c:ext>
            </c:extLst>
          </c:dPt>
          <c:dPt>
            <c:idx val="396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45-6EB6-40E3-809B-673824757506}"/>
              </c:ext>
            </c:extLst>
          </c:dPt>
          <c:dLbls>
            <c:dLbl>
              <c:idx val="361"/>
              <c:layout>
                <c:manualLayout>
                  <c:x val="-1.0779724222788668E-16"/>
                  <c:y val="-2.8436018957345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A-6EB6-40E3-809B-673824757506}"/>
                </c:ext>
              </c:extLst>
            </c:dLbl>
            <c:dLbl>
              <c:idx val="363"/>
              <c:layout>
                <c:manualLayout>
                  <c:x val="4.4099381254429472E-3"/>
                  <c:y val="-0.104265402843601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B-6EB6-40E3-809B-673824757506}"/>
                </c:ext>
              </c:extLst>
            </c:dLbl>
            <c:dLbl>
              <c:idx val="437"/>
              <c:layout>
                <c:manualLayout>
                  <c:x val="-1.0779724222788668E-16"/>
                  <c:y val="1.57977883096365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6-6EB6-40E3-809B-67382475750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00B0F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'LAUS Data'!$A$2:$A$440</c:f>
              <c:numCache>
                <c:formatCode>mmm\-yy</c:formatCode>
                <c:ptCount val="439"/>
                <c:pt idx="0">
                  <c:v>32874</c:v>
                </c:pt>
                <c:pt idx="1">
                  <c:v>32905</c:v>
                </c:pt>
                <c:pt idx="2">
                  <c:v>32933</c:v>
                </c:pt>
                <c:pt idx="3">
                  <c:v>32964</c:v>
                </c:pt>
                <c:pt idx="4">
                  <c:v>32994</c:v>
                </c:pt>
                <c:pt idx="5">
                  <c:v>33025</c:v>
                </c:pt>
                <c:pt idx="6">
                  <c:v>33055</c:v>
                </c:pt>
                <c:pt idx="7">
                  <c:v>33086</c:v>
                </c:pt>
                <c:pt idx="8">
                  <c:v>33117</c:v>
                </c:pt>
                <c:pt idx="9">
                  <c:v>33147</c:v>
                </c:pt>
                <c:pt idx="10">
                  <c:v>33178</c:v>
                </c:pt>
                <c:pt idx="11">
                  <c:v>33208</c:v>
                </c:pt>
                <c:pt idx="12">
                  <c:v>33239</c:v>
                </c:pt>
                <c:pt idx="13">
                  <c:v>33270</c:v>
                </c:pt>
                <c:pt idx="14">
                  <c:v>33298</c:v>
                </c:pt>
                <c:pt idx="15">
                  <c:v>33329</c:v>
                </c:pt>
                <c:pt idx="16">
                  <c:v>33359</c:v>
                </c:pt>
                <c:pt idx="17">
                  <c:v>33390</c:v>
                </c:pt>
                <c:pt idx="18">
                  <c:v>33420</c:v>
                </c:pt>
                <c:pt idx="19">
                  <c:v>33451</c:v>
                </c:pt>
                <c:pt idx="20">
                  <c:v>33482</c:v>
                </c:pt>
                <c:pt idx="21">
                  <c:v>33512</c:v>
                </c:pt>
                <c:pt idx="22">
                  <c:v>33543</c:v>
                </c:pt>
                <c:pt idx="23">
                  <c:v>33573</c:v>
                </c:pt>
                <c:pt idx="24">
                  <c:v>33604</c:v>
                </c:pt>
                <c:pt idx="25">
                  <c:v>33635</c:v>
                </c:pt>
                <c:pt idx="26">
                  <c:v>33664</c:v>
                </c:pt>
                <c:pt idx="27">
                  <c:v>33695</c:v>
                </c:pt>
                <c:pt idx="28">
                  <c:v>33725</c:v>
                </c:pt>
                <c:pt idx="29">
                  <c:v>33756</c:v>
                </c:pt>
                <c:pt idx="30">
                  <c:v>33786</c:v>
                </c:pt>
                <c:pt idx="31">
                  <c:v>33817</c:v>
                </c:pt>
                <c:pt idx="32">
                  <c:v>33848</c:v>
                </c:pt>
                <c:pt idx="33">
                  <c:v>33878</c:v>
                </c:pt>
                <c:pt idx="34">
                  <c:v>33909</c:v>
                </c:pt>
                <c:pt idx="35">
                  <c:v>33939</c:v>
                </c:pt>
                <c:pt idx="36">
                  <c:v>33970</c:v>
                </c:pt>
                <c:pt idx="37">
                  <c:v>34001</c:v>
                </c:pt>
                <c:pt idx="38">
                  <c:v>34029</c:v>
                </c:pt>
                <c:pt idx="39">
                  <c:v>34060</c:v>
                </c:pt>
                <c:pt idx="40">
                  <c:v>34090</c:v>
                </c:pt>
                <c:pt idx="41">
                  <c:v>34121</c:v>
                </c:pt>
                <c:pt idx="42">
                  <c:v>34151</c:v>
                </c:pt>
                <c:pt idx="43">
                  <c:v>34182</c:v>
                </c:pt>
                <c:pt idx="44">
                  <c:v>34213</c:v>
                </c:pt>
                <c:pt idx="45">
                  <c:v>34243</c:v>
                </c:pt>
                <c:pt idx="46">
                  <c:v>34274</c:v>
                </c:pt>
                <c:pt idx="47">
                  <c:v>34304</c:v>
                </c:pt>
                <c:pt idx="48">
                  <c:v>34335</c:v>
                </c:pt>
                <c:pt idx="49">
                  <c:v>34366</c:v>
                </c:pt>
                <c:pt idx="50">
                  <c:v>34394</c:v>
                </c:pt>
                <c:pt idx="51">
                  <c:v>34425</c:v>
                </c:pt>
                <c:pt idx="52">
                  <c:v>34455</c:v>
                </c:pt>
                <c:pt idx="53">
                  <c:v>34486</c:v>
                </c:pt>
                <c:pt idx="54">
                  <c:v>34516</c:v>
                </c:pt>
                <c:pt idx="55">
                  <c:v>34547</c:v>
                </c:pt>
                <c:pt idx="56">
                  <c:v>34578</c:v>
                </c:pt>
                <c:pt idx="57">
                  <c:v>34608</c:v>
                </c:pt>
                <c:pt idx="58">
                  <c:v>34639</c:v>
                </c:pt>
                <c:pt idx="59">
                  <c:v>34669</c:v>
                </c:pt>
                <c:pt idx="60">
                  <c:v>34700</c:v>
                </c:pt>
                <c:pt idx="61">
                  <c:v>34731</c:v>
                </c:pt>
                <c:pt idx="62">
                  <c:v>34759</c:v>
                </c:pt>
                <c:pt idx="63">
                  <c:v>34790</c:v>
                </c:pt>
                <c:pt idx="64">
                  <c:v>34820</c:v>
                </c:pt>
                <c:pt idx="65">
                  <c:v>34851</c:v>
                </c:pt>
                <c:pt idx="66">
                  <c:v>34881</c:v>
                </c:pt>
                <c:pt idx="67">
                  <c:v>34912</c:v>
                </c:pt>
                <c:pt idx="68">
                  <c:v>34943</c:v>
                </c:pt>
                <c:pt idx="69">
                  <c:v>34973</c:v>
                </c:pt>
                <c:pt idx="70">
                  <c:v>35004</c:v>
                </c:pt>
                <c:pt idx="71">
                  <c:v>35034</c:v>
                </c:pt>
                <c:pt idx="72">
                  <c:v>35065</c:v>
                </c:pt>
                <c:pt idx="73">
                  <c:v>35096</c:v>
                </c:pt>
                <c:pt idx="74">
                  <c:v>35125</c:v>
                </c:pt>
                <c:pt idx="75">
                  <c:v>35156</c:v>
                </c:pt>
                <c:pt idx="76">
                  <c:v>35186</c:v>
                </c:pt>
                <c:pt idx="77">
                  <c:v>35217</c:v>
                </c:pt>
                <c:pt idx="78">
                  <c:v>35247</c:v>
                </c:pt>
                <c:pt idx="79">
                  <c:v>35278</c:v>
                </c:pt>
                <c:pt idx="80">
                  <c:v>35309</c:v>
                </c:pt>
                <c:pt idx="81">
                  <c:v>35339</c:v>
                </c:pt>
                <c:pt idx="82">
                  <c:v>35370</c:v>
                </c:pt>
                <c:pt idx="83">
                  <c:v>35400</c:v>
                </c:pt>
                <c:pt idx="84">
                  <c:v>35431</c:v>
                </c:pt>
                <c:pt idx="85">
                  <c:v>35462</c:v>
                </c:pt>
                <c:pt idx="86">
                  <c:v>35490</c:v>
                </c:pt>
                <c:pt idx="87">
                  <c:v>35521</c:v>
                </c:pt>
                <c:pt idx="88">
                  <c:v>35551</c:v>
                </c:pt>
                <c:pt idx="89">
                  <c:v>35582</c:v>
                </c:pt>
                <c:pt idx="90">
                  <c:v>35612</c:v>
                </c:pt>
                <c:pt idx="91">
                  <c:v>35643</c:v>
                </c:pt>
                <c:pt idx="92">
                  <c:v>35674</c:v>
                </c:pt>
                <c:pt idx="93">
                  <c:v>35704</c:v>
                </c:pt>
                <c:pt idx="94">
                  <c:v>35735</c:v>
                </c:pt>
                <c:pt idx="95">
                  <c:v>35765</c:v>
                </c:pt>
                <c:pt idx="96">
                  <c:v>35796</c:v>
                </c:pt>
                <c:pt idx="97">
                  <c:v>35827</c:v>
                </c:pt>
                <c:pt idx="98">
                  <c:v>35855</c:v>
                </c:pt>
                <c:pt idx="99">
                  <c:v>35886</c:v>
                </c:pt>
                <c:pt idx="100">
                  <c:v>35916</c:v>
                </c:pt>
                <c:pt idx="101">
                  <c:v>35947</c:v>
                </c:pt>
                <c:pt idx="102">
                  <c:v>35977</c:v>
                </c:pt>
                <c:pt idx="103">
                  <c:v>36008</c:v>
                </c:pt>
                <c:pt idx="104">
                  <c:v>36039</c:v>
                </c:pt>
                <c:pt idx="105">
                  <c:v>36069</c:v>
                </c:pt>
                <c:pt idx="106">
                  <c:v>36100</c:v>
                </c:pt>
                <c:pt idx="107">
                  <c:v>36130</c:v>
                </c:pt>
                <c:pt idx="108">
                  <c:v>36161</c:v>
                </c:pt>
                <c:pt idx="109">
                  <c:v>36192</c:v>
                </c:pt>
                <c:pt idx="110">
                  <c:v>36220</c:v>
                </c:pt>
                <c:pt idx="111">
                  <c:v>36251</c:v>
                </c:pt>
                <c:pt idx="112">
                  <c:v>36281</c:v>
                </c:pt>
                <c:pt idx="113">
                  <c:v>36312</c:v>
                </c:pt>
                <c:pt idx="114">
                  <c:v>36342</c:v>
                </c:pt>
                <c:pt idx="115">
                  <c:v>36373</c:v>
                </c:pt>
                <c:pt idx="116">
                  <c:v>36404</c:v>
                </c:pt>
                <c:pt idx="117">
                  <c:v>36434</c:v>
                </c:pt>
                <c:pt idx="118">
                  <c:v>36465</c:v>
                </c:pt>
                <c:pt idx="119">
                  <c:v>36495</c:v>
                </c:pt>
                <c:pt idx="120">
                  <c:v>36526</c:v>
                </c:pt>
                <c:pt idx="121">
                  <c:v>36557</c:v>
                </c:pt>
                <c:pt idx="122">
                  <c:v>36586</c:v>
                </c:pt>
                <c:pt idx="123">
                  <c:v>36617</c:v>
                </c:pt>
                <c:pt idx="124">
                  <c:v>36647</c:v>
                </c:pt>
                <c:pt idx="125">
                  <c:v>36678</c:v>
                </c:pt>
                <c:pt idx="126">
                  <c:v>36708</c:v>
                </c:pt>
                <c:pt idx="127">
                  <c:v>36739</c:v>
                </c:pt>
                <c:pt idx="128">
                  <c:v>36770</c:v>
                </c:pt>
                <c:pt idx="129">
                  <c:v>36800</c:v>
                </c:pt>
                <c:pt idx="130">
                  <c:v>36831</c:v>
                </c:pt>
                <c:pt idx="131">
                  <c:v>36861</c:v>
                </c:pt>
                <c:pt idx="132">
                  <c:v>36892</c:v>
                </c:pt>
                <c:pt idx="133">
                  <c:v>36923</c:v>
                </c:pt>
                <c:pt idx="134">
                  <c:v>36951</c:v>
                </c:pt>
                <c:pt idx="135">
                  <c:v>36982</c:v>
                </c:pt>
                <c:pt idx="136">
                  <c:v>37012</c:v>
                </c:pt>
                <c:pt idx="137">
                  <c:v>37043</c:v>
                </c:pt>
                <c:pt idx="138">
                  <c:v>37073</c:v>
                </c:pt>
                <c:pt idx="139">
                  <c:v>37104</c:v>
                </c:pt>
                <c:pt idx="140">
                  <c:v>37135</c:v>
                </c:pt>
                <c:pt idx="141">
                  <c:v>37165</c:v>
                </c:pt>
                <c:pt idx="142">
                  <c:v>37196</c:v>
                </c:pt>
                <c:pt idx="143">
                  <c:v>37226</c:v>
                </c:pt>
                <c:pt idx="144">
                  <c:v>37257</c:v>
                </c:pt>
                <c:pt idx="145">
                  <c:v>37288</c:v>
                </c:pt>
                <c:pt idx="146">
                  <c:v>37316</c:v>
                </c:pt>
                <c:pt idx="147">
                  <c:v>37347</c:v>
                </c:pt>
                <c:pt idx="148">
                  <c:v>37377</c:v>
                </c:pt>
                <c:pt idx="149">
                  <c:v>37408</c:v>
                </c:pt>
                <c:pt idx="150">
                  <c:v>37438</c:v>
                </c:pt>
                <c:pt idx="151">
                  <c:v>37469</c:v>
                </c:pt>
                <c:pt idx="152">
                  <c:v>37500</c:v>
                </c:pt>
                <c:pt idx="153">
                  <c:v>37530</c:v>
                </c:pt>
                <c:pt idx="154">
                  <c:v>37561</c:v>
                </c:pt>
                <c:pt idx="155">
                  <c:v>37591</c:v>
                </c:pt>
                <c:pt idx="156">
                  <c:v>37622</c:v>
                </c:pt>
                <c:pt idx="157">
                  <c:v>37653</c:v>
                </c:pt>
                <c:pt idx="158">
                  <c:v>37681</c:v>
                </c:pt>
                <c:pt idx="159">
                  <c:v>37712</c:v>
                </c:pt>
                <c:pt idx="160">
                  <c:v>37742</c:v>
                </c:pt>
                <c:pt idx="161">
                  <c:v>37773</c:v>
                </c:pt>
                <c:pt idx="162">
                  <c:v>37803</c:v>
                </c:pt>
                <c:pt idx="163">
                  <c:v>37834</c:v>
                </c:pt>
                <c:pt idx="164">
                  <c:v>37865</c:v>
                </c:pt>
                <c:pt idx="165">
                  <c:v>37895</c:v>
                </c:pt>
                <c:pt idx="166">
                  <c:v>37926</c:v>
                </c:pt>
                <c:pt idx="167">
                  <c:v>37956</c:v>
                </c:pt>
                <c:pt idx="168">
                  <c:v>37987</c:v>
                </c:pt>
                <c:pt idx="169">
                  <c:v>38018</c:v>
                </c:pt>
                <c:pt idx="170">
                  <c:v>38047</c:v>
                </c:pt>
                <c:pt idx="171">
                  <c:v>38078</c:v>
                </c:pt>
                <c:pt idx="172">
                  <c:v>38108</c:v>
                </c:pt>
                <c:pt idx="173">
                  <c:v>38139</c:v>
                </c:pt>
                <c:pt idx="174">
                  <c:v>38169</c:v>
                </c:pt>
                <c:pt idx="175">
                  <c:v>38200</c:v>
                </c:pt>
                <c:pt idx="176">
                  <c:v>38231</c:v>
                </c:pt>
                <c:pt idx="177">
                  <c:v>38261</c:v>
                </c:pt>
                <c:pt idx="178">
                  <c:v>38292</c:v>
                </c:pt>
                <c:pt idx="179">
                  <c:v>38322</c:v>
                </c:pt>
                <c:pt idx="180">
                  <c:v>38353</c:v>
                </c:pt>
                <c:pt idx="181">
                  <c:v>38384</c:v>
                </c:pt>
                <c:pt idx="182">
                  <c:v>38412</c:v>
                </c:pt>
                <c:pt idx="183">
                  <c:v>38443</c:v>
                </c:pt>
                <c:pt idx="184">
                  <c:v>38473</c:v>
                </c:pt>
                <c:pt idx="185">
                  <c:v>38504</c:v>
                </c:pt>
                <c:pt idx="186">
                  <c:v>38534</c:v>
                </c:pt>
                <c:pt idx="187">
                  <c:v>38565</c:v>
                </c:pt>
                <c:pt idx="188">
                  <c:v>38596</c:v>
                </c:pt>
                <c:pt idx="189">
                  <c:v>38626</c:v>
                </c:pt>
                <c:pt idx="190">
                  <c:v>38657</c:v>
                </c:pt>
                <c:pt idx="191">
                  <c:v>38687</c:v>
                </c:pt>
                <c:pt idx="192">
                  <c:v>38718</c:v>
                </c:pt>
                <c:pt idx="193">
                  <c:v>38749</c:v>
                </c:pt>
                <c:pt idx="194">
                  <c:v>38777</c:v>
                </c:pt>
                <c:pt idx="195">
                  <c:v>38808</c:v>
                </c:pt>
                <c:pt idx="196">
                  <c:v>38838</c:v>
                </c:pt>
                <c:pt idx="197">
                  <c:v>38869</c:v>
                </c:pt>
                <c:pt idx="198">
                  <c:v>38899</c:v>
                </c:pt>
                <c:pt idx="199">
                  <c:v>38930</c:v>
                </c:pt>
                <c:pt idx="200">
                  <c:v>38961</c:v>
                </c:pt>
                <c:pt idx="201">
                  <c:v>38991</c:v>
                </c:pt>
                <c:pt idx="202">
                  <c:v>39022</c:v>
                </c:pt>
                <c:pt idx="203">
                  <c:v>39052</c:v>
                </c:pt>
                <c:pt idx="204">
                  <c:v>39083</c:v>
                </c:pt>
                <c:pt idx="205">
                  <c:v>39114</c:v>
                </c:pt>
                <c:pt idx="206">
                  <c:v>39142</c:v>
                </c:pt>
                <c:pt idx="207">
                  <c:v>39173</c:v>
                </c:pt>
                <c:pt idx="208">
                  <c:v>39203</c:v>
                </c:pt>
                <c:pt idx="209">
                  <c:v>39234</c:v>
                </c:pt>
                <c:pt idx="210">
                  <c:v>39264</c:v>
                </c:pt>
                <c:pt idx="211">
                  <c:v>39295</c:v>
                </c:pt>
                <c:pt idx="212">
                  <c:v>39326</c:v>
                </c:pt>
                <c:pt idx="213">
                  <c:v>39356</c:v>
                </c:pt>
                <c:pt idx="214">
                  <c:v>39387</c:v>
                </c:pt>
                <c:pt idx="215">
                  <c:v>39417</c:v>
                </c:pt>
                <c:pt idx="216">
                  <c:v>39448</c:v>
                </c:pt>
                <c:pt idx="217">
                  <c:v>39479</c:v>
                </c:pt>
                <c:pt idx="218">
                  <c:v>39508</c:v>
                </c:pt>
                <c:pt idx="219">
                  <c:v>39539</c:v>
                </c:pt>
                <c:pt idx="220">
                  <c:v>39569</c:v>
                </c:pt>
                <c:pt idx="221">
                  <c:v>39600</c:v>
                </c:pt>
                <c:pt idx="222">
                  <c:v>39630</c:v>
                </c:pt>
                <c:pt idx="223">
                  <c:v>39661</c:v>
                </c:pt>
                <c:pt idx="224">
                  <c:v>39692</c:v>
                </c:pt>
                <c:pt idx="225">
                  <c:v>39722</c:v>
                </c:pt>
                <c:pt idx="226">
                  <c:v>39753</c:v>
                </c:pt>
                <c:pt idx="227">
                  <c:v>39783</c:v>
                </c:pt>
                <c:pt idx="228">
                  <c:v>39814</c:v>
                </c:pt>
                <c:pt idx="229">
                  <c:v>39845</c:v>
                </c:pt>
                <c:pt idx="230">
                  <c:v>39873</c:v>
                </c:pt>
                <c:pt idx="231">
                  <c:v>39904</c:v>
                </c:pt>
                <c:pt idx="232">
                  <c:v>39934</c:v>
                </c:pt>
                <c:pt idx="233">
                  <c:v>39965</c:v>
                </c:pt>
                <c:pt idx="234">
                  <c:v>39995</c:v>
                </c:pt>
                <c:pt idx="235">
                  <c:v>40026</c:v>
                </c:pt>
                <c:pt idx="236">
                  <c:v>40057</c:v>
                </c:pt>
                <c:pt idx="237">
                  <c:v>40087</c:v>
                </c:pt>
                <c:pt idx="238">
                  <c:v>40118</c:v>
                </c:pt>
                <c:pt idx="239">
                  <c:v>40148</c:v>
                </c:pt>
                <c:pt idx="240">
                  <c:v>40179</c:v>
                </c:pt>
                <c:pt idx="241">
                  <c:v>40210</c:v>
                </c:pt>
                <c:pt idx="242">
                  <c:v>40238</c:v>
                </c:pt>
                <c:pt idx="243">
                  <c:v>40269</c:v>
                </c:pt>
                <c:pt idx="244">
                  <c:v>40299</c:v>
                </c:pt>
                <c:pt idx="245">
                  <c:v>40330</c:v>
                </c:pt>
                <c:pt idx="246">
                  <c:v>40360</c:v>
                </c:pt>
                <c:pt idx="247">
                  <c:v>40391</c:v>
                </c:pt>
                <c:pt idx="248">
                  <c:v>40422</c:v>
                </c:pt>
                <c:pt idx="249">
                  <c:v>40452</c:v>
                </c:pt>
                <c:pt idx="250">
                  <c:v>40483</c:v>
                </c:pt>
                <c:pt idx="251">
                  <c:v>40513</c:v>
                </c:pt>
                <c:pt idx="252">
                  <c:v>40544</c:v>
                </c:pt>
                <c:pt idx="253">
                  <c:v>40575</c:v>
                </c:pt>
                <c:pt idx="254">
                  <c:v>40603</c:v>
                </c:pt>
                <c:pt idx="255">
                  <c:v>40634</c:v>
                </c:pt>
                <c:pt idx="256">
                  <c:v>40664</c:v>
                </c:pt>
                <c:pt idx="257">
                  <c:v>40695</c:v>
                </c:pt>
                <c:pt idx="258">
                  <c:v>40725</c:v>
                </c:pt>
                <c:pt idx="259">
                  <c:v>40756</c:v>
                </c:pt>
                <c:pt idx="260">
                  <c:v>40787</c:v>
                </c:pt>
                <c:pt idx="261">
                  <c:v>40817</c:v>
                </c:pt>
                <c:pt idx="262">
                  <c:v>40848</c:v>
                </c:pt>
                <c:pt idx="263">
                  <c:v>40878</c:v>
                </c:pt>
                <c:pt idx="264">
                  <c:v>40909</c:v>
                </c:pt>
                <c:pt idx="265">
                  <c:v>40940</c:v>
                </c:pt>
                <c:pt idx="266">
                  <c:v>40969</c:v>
                </c:pt>
                <c:pt idx="267">
                  <c:v>41000</c:v>
                </c:pt>
                <c:pt idx="268">
                  <c:v>41030</c:v>
                </c:pt>
                <c:pt idx="269">
                  <c:v>41061</c:v>
                </c:pt>
                <c:pt idx="270">
                  <c:v>41091</c:v>
                </c:pt>
                <c:pt idx="271">
                  <c:v>41122</c:v>
                </c:pt>
                <c:pt idx="272">
                  <c:v>41153</c:v>
                </c:pt>
                <c:pt idx="273">
                  <c:v>41183</c:v>
                </c:pt>
                <c:pt idx="274">
                  <c:v>41214</c:v>
                </c:pt>
                <c:pt idx="275">
                  <c:v>41244</c:v>
                </c:pt>
                <c:pt idx="276">
                  <c:v>41275</c:v>
                </c:pt>
                <c:pt idx="277">
                  <c:v>41306</c:v>
                </c:pt>
                <c:pt idx="278">
                  <c:v>41334</c:v>
                </c:pt>
                <c:pt idx="279">
                  <c:v>41365</c:v>
                </c:pt>
                <c:pt idx="280">
                  <c:v>41395</c:v>
                </c:pt>
                <c:pt idx="281">
                  <c:v>41426</c:v>
                </c:pt>
                <c:pt idx="282">
                  <c:v>41456</c:v>
                </c:pt>
                <c:pt idx="283">
                  <c:v>41487</c:v>
                </c:pt>
                <c:pt idx="284">
                  <c:v>41518</c:v>
                </c:pt>
                <c:pt idx="285">
                  <c:v>41548</c:v>
                </c:pt>
                <c:pt idx="286">
                  <c:v>41579</c:v>
                </c:pt>
                <c:pt idx="287">
                  <c:v>41609</c:v>
                </c:pt>
                <c:pt idx="288">
                  <c:v>41640</c:v>
                </c:pt>
                <c:pt idx="289">
                  <c:v>41671</c:v>
                </c:pt>
                <c:pt idx="290">
                  <c:v>41699</c:v>
                </c:pt>
                <c:pt idx="291">
                  <c:v>41730</c:v>
                </c:pt>
                <c:pt idx="292">
                  <c:v>41760</c:v>
                </c:pt>
                <c:pt idx="293">
                  <c:v>41791</c:v>
                </c:pt>
                <c:pt idx="294">
                  <c:v>41821</c:v>
                </c:pt>
                <c:pt idx="295">
                  <c:v>41852</c:v>
                </c:pt>
                <c:pt idx="296">
                  <c:v>41883</c:v>
                </c:pt>
                <c:pt idx="297">
                  <c:v>41913</c:v>
                </c:pt>
                <c:pt idx="298">
                  <c:v>41944</c:v>
                </c:pt>
                <c:pt idx="299">
                  <c:v>41974</c:v>
                </c:pt>
                <c:pt idx="300">
                  <c:v>42005</c:v>
                </c:pt>
                <c:pt idx="301">
                  <c:v>42036</c:v>
                </c:pt>
                <c:pt idx="302">
                  <c:v>42064</c:v>
                </c:pt>
                <c:pt idx="303">
                  <c:v>42095</c:v>
                </c:pt>
                <c:pt idx="304">
                  <c:v>42125</c:v>
                </c:pt>
                <c:pt idx="305">
                  <c:v>42156</c:v>
                </c:pt>
                <c:pt idx="306">
                  <c:v>42186</c:v>
                </c:pt>
                <c:pt idx="307">
                  <c:v>42217</c:v>
                </c:pt>
                <c:pt idx="308">
                  <c:v>42248</c:v>
                </c:pt>
                <c:pt idx="309">
                  <c:v>42278</c:v>
                </c:pt>
                <c:pt idx="310">
                  <c:v>42309</c:v>
                </c:pt>
                <c:pt idx="311">
                  <c:v>42339</c:v>
                </c:pt>
                <c:pt idx="312">
                  <c:v>42370</c:v>
                </c:pt>
                <c:pt idx="313">
                  <c:v>42401</c:v>
                </c:pt>
                <c:pt idx="314">
                  <c:v>42430</c:v>
                </c:pt>
                <c:pt idx="315">
                  <c:v>42461</c:v>
                </c:pt>
                <c:pt idx="316">
                  <c:v>42491</c:v>
                </c:pt>
                <c:pt idx="317">
                  <c:v>42522</c:v>
                </c:pt>
                <c:pt idx="318">
                  <c:v>42552</c:v>
                </c:pt>
                <c:pt idx="319">
                  <c:v>42583</c:v>
                </c:pt>
                <c:pt idx="320">
                  <c:v>42614</c:v>
                </c:pt>
                <c:pt idx="321">
                  <c:v>42644</c:v>
                </c:pt>
                <c:pt idx="322">
                  <c:v>42675</c:v>
                </c:pt>
                <c:pt idx="323">
                  <c:v>42705</c:v>
                </c:pt>
                <c:pt idx="324">
                  <c:v>42736</c:v>
                </c:pt>
                <c:pt idx="325">
                  <c:v>42767</c:v>
                </c:pt>
                <c:pt idx="326">
                  <c:v>42795</c:v>
                </c:pt>
                <c:pt idx="327">
                  <c:v>42826</c:v>
                </c:pt>
                <c:pt idx="328">
                  <c:v>42856</c:v>
                </c:pt>
                <c:pt idx="329">
                  <c:v>42887</c:v>
                </c:pt>
                <c:pt idx="330">
                  <c:v>42917</c:v>
                </c:pt>
                <c:pt idx="331">
                  <c:v>42948</c:v>
                </c:pt>
                <c:pt idx="332">
                  <c:v>42979</c:v>
                </c:pt>
                <c:pt idx="333">
                  <c:v>43009</c:v>
                </c:pt>
                <c:pt idx="334">
                  <c:v>43040</c:v>
                </c:pt>
                <c:pt idx="335">
                  <c:v>43070</c:v>
                </c:pt>
                <c:pt idx="336">
                  <c:v>43101</c:v>
                </c:pt>
                <c:pt idx="337">
                  <c:v>43132</c:v>
                </c:pt>
                <c:pt idx="338">
                  <c:v>43160</c:v>
                </c:pt>
                <c:pt idx="339">
                  <c:v>43191</c:v>
                </c:pt>
                <c:pt idx="340">
                  <c:v>43221</c:v>
                </c:pt>
                <c:pt idx="341">
                  <c:v>43252</c:v>
                </c:pt>
                <c:pt idx="342">
                  <c:v>43282</c:v>
                </c:pt>
                <c:pt idx="343">
                  <c:v>43313</c:v>
                </c:pt>
                <c:pt idx="344">
                  <c:v>43344</c:v>
                </c:pt>
                <c:pt idx="345">
                  <c:v>43374</c:v>
                </c:pt>
                <c:pt idx="346">
                  <c:v>43405</c:v>
                </c:pt>
                <c:pt idx="347">
                  <c:v>43435</c:v>
                </c:pt>
                <c:pt idx="348">
                  <c:v>43466</c:v>
                </c:pt>
                <c:pt idx="349">
                  <c:v>43497</c:v>
                </c:pt>
                <c:pt idx="350">
                  <c:v>43525</c:v>
                </c:pt>
                <c:pt idx="351">
                  <c:v>43556</c:v>
                </c:pt>
                <c:pt idx="352">
                  <c:v>43586</c:v>
                </c:pt>
                <c:pt idx="353">
                  <c:v>43617</c:v>
                </c:pt>
                <c:pt idx="354">
                  <c:v>43647</c:v>
                </c:pt>
                <c:pt idx="355">
                  <c:v>43678</c:v>
                </c:pt>
                <c:pt idx="356">
                  <c:v>43709</c:v>
                </c:pt>
                <c:pt idx="357">
                  <c:v>43739</c:v>
                </c:pt>
                <c:pt idx="358">
                  <c:v>43770</c:v>
                </c:pt>
                <c:pt idx="359">
                  <c:v>43800</c:v>
                </c:pt>
                <c:pt idx="360">
                  <c:v>43831</c:v>
                </c:pt>
                <c:pt idx="361">
                  <c:v>43862</c:v>
                </c:pt>
                <c:pt idx="362">
                  <c:v>43891</c:v>
                </c:pt>
                <c:pt idx="363">
                  <c:v>43922</c:v>
                </c:pt>
                <c:pt idx="364">
                  <c:v>43952</c:v>
                </c:pt>
                <c:pt idx="365">
                  <c:v>43983</c:v>
                </c:pt>
                <c:pt idx="366">
                  <c:v>44013</c:v>
                </c:pt>
                <c:pt idx="367">
                  <c:v>44044</c:v>
                </c:pt>
                <c:pt idx="368">
                  <c:v>44075</c:v>
                </c:pt>
                <c:pt idx="369">
                  <c:v>44105</c:v>
                </c:pt>
                <c:pt idx="370">
                  <c:v>44136</c:v>
                </c:pt>
                <c:pt idx="371">
                  <c:v>44166</c:v>
                </c:pt>
                <c:pt idx="372">
                  <c:v>44197</c:v>
                </c:pt>
                <c:pt idx="373">
                  <c:v>44228</c:v>
                </c:pt>
                <c:pt idx="374">
                  <c:v>44256</c:v>
                </c:pt>
                <c:pt idx="375">
                  <c:v>44287</c:v>
                </c:pt>
                <c:pt idx="376">
                  <c:v>44317</c:v>
                </c:pt>
                <c:pt idx="377">
                  <c:v>44348</c:v>
                </c:pt>
                <c:pt idx="378">
                  <c:v>44378</c:v>
                </c:pt>
                <c:pt idx="379">
                  <c:v>44409</c:v>
                </c:pt>
                <c:pt idx="380">
                  <c:v>44440</c:v>
                </c:pt>
                <c:pt idx="381">
                  <c:v>44470</c:v>
                </c:pt>
                <c:pt idx="382">
                  <c:v>44501</c:v>
                </c:pt>
                <c:pt idx="383">
                  <c:v>44531</c:v>
                </c:pt>
                <c:pt idx="384">
                  <c:v>44562</c:v>
                </c:pt>
                <c:pt idx="385">
                  <c:v>44593</c:v>
                </c:pt>
                <c:pt idx="386">
                  <c:v>44621</c:v>
                </c:pt>
                <c:pt idx="387">
                  <c:v>44652</c:v>
                </c:pt>
                <c:pt idx="388">
                  <c:v>44682</c:v>
                </c:pt>
                <c:pt idx="389">
                  <c:v>44713</c:v>
                </c:pt>
                <c:pt idx="390">
                  <c:v>44743</c:v>
                </c:pt>
                <c:pt idx="391">
                  <c:v>44774</c:v>
                </c:pt>
                <c:pt idx="392">
                  <c:v>44805</c:v>
                </c:pt>
                <c:pt idx="393">
                  <c:v>44835</c:v>
                </c:pt>
                <c:pt idx="394">
                  <c:v>44866</c:v>
                </c:pt>
                <c:pt idx="395">
                  <c:v>44896</c:v>
                </c:pt>
                <c:pt idx="396">
                  <c:v>44927</c:v>
                </c:pt>
                <c:pt idx="397">
                  <c:v>44958</c:v>
                </c:pt>
                <c:pt idx="398">
                  <c:v>44986</c:v>
                </c:pt>
                <c:pt idx="399">
                  <c:v>45017</c:v>
                </c:pt>
                <c:pt idx="400">
                  <c:v>45047</c:v>
                </c:pt>
                <c:pt idx="401">
                  <c:v>45078</c:v>
                </c:pt>
                <c:pt idx="402">
                  <c:v>45108</c:v>
                </c:pt>
                <c:pt idx="403">
                  <c:v>45139</c:v>
                </c:pt>
                <c:pt idx="404">
                  <c:v>45170</c:v>
                </c:pt>
                <c:pt idx="405">
                  <c:v>45200</c:v>
                </c:pt>
                <c:pt idx="406">
                  <c:v>45231</c:v>
                </c:pt>
                <c:pt idx="407">
                  <c:v>45261</c:v>
                </c:pt>
                <c:pt idx="408">
                  <c:v>45292</c:v>
                </c:pt>
                <c:pt idx="409">
                  <c:v>45323</c:v>
                </c:pt>
                <c:pt idx="410">
                  <c:v>45352</c:v>
                </c:pt>
                <c:pt idx="411">
                  <c:v>45383</c:v>
                </c:pt>
                <c:pt idx="412">
                  <c:v>45413</c:v>
                </c:pt>
                <c:pt idx="413">
                  <c:v>45444</c:v>
                </c:pt>
                <c:pt idx="414">
                  <c:v>45474</c:v>
                </c:pt>
                <c:pt idx="415">
                  <c:v>45505</c:v>
                </c:pt>
                <c:pt idx="416">
                  <c:v>45536</c:v>
                </c:pt>
                <c:pt idx="417">
                  <c:v>45566</c:v>
                </c:pt>
                <c:pt idx="418">
                  <c:v>45597</c:v>
                </c:pt>
                <c:pt idx="419">
                  <c:v>45627</c:v>
                </c:pt>
                <c:pt idx="420">
                  <c:v>45658</c:v>
                </c:pt>
                <c:pt idx="421">
                  <c:v>45689</c:v>
                </c:pt>
                <c:pt idx="422">
                  <c:v>45717</c:v>
                </c:pt>
                <c:pt idx="423">
                  <c:v>45748</c:v>
                </c:pt>
                <c:pt idx="424">
                  <c:v>45778</c:v>
                </c:pt>
                <c:pt idx="425">
                  <c:v>45809</c:v>
                </c:pt>
                <c:pt idx="426">
                  <c:v>45839</c:v>
                </c:pt>
                <c:pt idx="427">
                  <c:v>45870</c:v>
                </c:pt>
                <c:pt idx="428">
                  <c:v>45901</c:v>
                </c:pt>
                <c:pt idx="429">
                  <c:v>45931</c:v>
                </c:pt>
                <c:pt idx="430">
                  <c:v>45962</c:v>
                </c:pt>
                <c:pt idx="431">
                  <c:v>45992</c:v>
                </c:pt>
                <c:pt idx="432">
                  <c:v>46023</c:v>
                </c:pt>
                <c:pt idx="433">
                  <c:v>46054</c:v>
                </c:pt>
                <c:pt idx="434">
                  <c:v>46082</c:v>
                </c:pt>
                <c:pt idx="435">
                  <c:v>46113</c:v>
                </c:pt>
                <c:pt idx="436">
                  <c:v>46143</c:v>
                </c:pt>
                <c:pt idx="437">
                  <c:v>46174</c:v>
                </c:pt>
                <c:pt idx="438">
                  <c:v>46204</c:v>
                </c:pt>
              </c:numCache>
            </c:numRef>
          </c:cat>
          <c:val>
            <c:numRef>
              <c:f>'LAUS Data'!$F$2:$F$440</c:f>
              <c:numCache>
                <c:formatCode>0.0</c:formatCode>
                <c:ptCount val="439"/>
                <c:pt idx="0">
                  <c:v>6</c:v>
                </c:pt>
                <c:pt idx="1">
                  <c:v>5.9</c:v>
                </c:pt>
                <c:pt idx="2">
                  <c:v>5.5</c:v>
                </c:pt>
                <c:pt idx="3">
                  <c:v>5.3</c:v>
                </c:pt>
                <c:pt idx="4">
                  <c:v>5.2</c:v>
                </c:pt>
                <c:pt idx="5">
                  <c:v>5.4</c:v>
                </c:pt>
                <c:pt idx="6">
                  <c:v>5.6</c:v>
                </c:pt>
                <c:pt idx="7">
                  <c:v>5.5</c:v>
                </c:pt>
                <c:pt idx="8">
                  <c:v>5.6</c:v>
                </c:pt>
                <c:pt idx="9">
                  <c:v>5.5</c:v>
                </c:pt>
                <c:pt idx="10">
                  <c:v>5.9</c:v>
                </c:pt>
                <c:pt idx="11">
                  <c:v>6</c:v>
                </c:pt>
                <c:pt idx="12">
                  <c:v>7.1</c:v>
                </c:pt>
                <c:pt idx="13">
                  <c:v>7.3</c:v>
                </c:pt>
                <c:pt idx="14">
                  <c:v>7.2</c:v>
                </c:pt>
                <c:pt idx="15">
                  <c:v>6.5</c:v>
                </c:pt>
                <c:pt idx="16">
                  <c:v>6.7</c:v>
                </c:pt>
                <c:pt idx="17">
                  <c:v>7</c:v>
                </c:pt>
                <c:pt idx="18">
                  <c:v>6.8</c:v>
                </c:pt>
                <c:pt idx="19">
                  <c:v>6.6</c:v>
                </c:pt>
                <c:pt idx="20">
                  <c:v>6.5</c:v>
                </c:pt>
                <c:pt idx="21">
                  <c:v>6.5</c:v>
                </c:pt>
                <c:pt idx="22">
                  <c:v>6.7</c:v>
                </c:pt>
                <c:pt idx="23">
                  <c:v>6.9</c:v>
                </c:pt>
                <c:pt idx="24">
                  <c:v>8.1</c:v>
                </c:pt>
                <c:pt idx="25">
                  <c:v>8.1999999999999993</c:v>
                </c:pt>
                <c:pt idx="26">
                  <c:v>7.8</c:v>
                </c:pt>
                <c:pt idx="27">
                  <c:v>7.2</c:v>
                </c:pt>
                <c:pt idx="28">
                  <c:v>7.3</c:v>
                </c:pt>
                <c:pt idx="29">
                  <c:v>8</c:v>
                </c:pt>
                <c:pt idx="30">
                  <c:v>7.7</c:v>
                </c:pt>
                <c:pt idx="31">
                  <c:v>7.4</c:v>
                </c:pt>
                <c:pt idx="32">
                  <c:v>7.3</c:v>
                </c:pt>
                <c:pt idx="33">
                  <c:v>6.9</c:v>
                </c:pt>
                <c:pt idx="34">
                  <c:v>7.1</c:v>
                </c:pt>
                <c:pt idx="35">
                  <c:v>7.1</c:v>
                </c:pt>
                <c:pt idx="36">
                  <c:v>8</c:v>
                </c:pt>
                <c:pt idx="37">
                  <c:v>7.8</c:v>
                </c:pt>
                <c:pt idx="38">
                  <c:v>7.4</c:v>
                </c:pt>
                <c:pt idx="39">
                  <c:v>6.9</c:v>
                </c:pt>
                <c:pt idx="40">
                  <c:v>6.8</c:v>
                </c:pt>
                <c:pt idx="41">
                  <c:v>7.2</c:v>
                </c:pt>
                <c:pt idx="42">
                  <c:v>7</c:v>
                </c:pt>
                <c:pt idx="43">
                  <c:v>6.6</c:v>
                </c:pt>
                <c:pt idx="44">
                  <c:v>6.4</c:v>
                </c:pt>
                <c:pt idx="45">
                  <c:v>6.4</c:v>
                </c:pt>
                <c:pt idx="46">
                  <c:v>6.2</c:v>
                </c:pt>
                <c:pt idx="47">
                  <c:v>6.1</c:v>
                </c:pt>
                <c:pt idx="48">
                  <c:v>7.3</c:v>
                </c:pt>
                <c:pt idx="49">
                  <c:v>7.1</c:v>
                </c:pt>
                <c:pt idx="50">
                  <c:v>6.8</c:v>
                </c:pt>
                <c:pt idx="51">
                  <c:v>6.2</c:v>
                </c:pt>
                <c:pt idx="52">
                  <c:v>5.9</c:v>
                </c:pt>
                <c:pt idx="53">
                  <c:v>6.2</c:v>
                </c:pt>
                <c:pt idx="54">
                  <c:v>6.2</c:v>
                </c:pt>
                <c:pt idx="55">
                  <c:v>5.9</c:v>
                </c:pt>
                <c:pt idx="56">
                  <c:v>5.6</c:v>
                </c:pt>
                <c:pt idx="57">
                  <c:v>5.4</c:v>
                </c:pt>
                <c:pt idx="58">
                  <c:v>5.3</c:v>
                </c:pt>
                <c:pt idx="59">
                  <c:v>5.0999999999999996</c:v>
                </c:pt>
                <c:pt idx="60">
                  <c:v>6.2</c:v>
                </c:pt>
                <c:pt idx="61">
                  <c:v>5.9</c:v>
                </c:pt>
                <c:pt idx="62">
                  <c:v>5.7</c:v>
                </c:pt>
                <c:pt idx="63">
                  <c:v>5.6</c:v>
                </c:pt>
                <c:pt idx="64">
                  <c:v>5.5</c:v>
                </c:pt>
                <c:pt idx="65">
                  <c:v>5.8</c:v>
                </c:pt>
                <c:pt idx="66">
                  <c:v>5.9</c:v>
                </c:pt>
                <c:pt idx="67">
                  <c:v>5.6</c:v>
                </c:pt>
                <c:pt idx="68">
                  <c:v>5.4</c:v>
                </c:pt>
                <c:pt idx="69">
                  <c:v>5.2</c:v>
                </c:pt>
                <c:pt idx="70">
                  <c:v>5.3</c:v>
                </c:pt>
                <c:pt idx="71">
                  <c:v>5.2</c:v>
                </c:pt>
                <c:pt idx="72">
                  <c:v>6.3</c:v>
                </c:pt>
                <c:pt idx="73">
                  <c:v>6</c:v>
                </c:pt>
                <c:pt idx="74">
                  <c:v>5.8</c:v>
                </c:pt>
                <c:pt idx="75">
                  <c:v>5.4</c:v>
                </c:pt>
                <c:pt idx="76">
                  <c:v>5.4</c:v>
                </c:pt>
                <c:pt idx="77">
                  <c:v>5.5</c:v>
                </c:pt>
                <c:pt idx="78">
                  <c:v>5.6</c:v>
                </c:pt>
                <c:pt idx="79">
                  <c:v>5.0999999999999996</c:v>
                </c:pt>
                <c:pt idx="80">
                  <c:v>5</c:v>
                </c:pt>
                <c:pt idx="81">
                  <c:v>4.9000000000000004</c:v>
                </c:pt>
                <c:pt idx="82">
                  <c:v>5</c:v>
                </c:pt>
                <c:pt idx="83">
                  <c:v>5</c:v>
                </c:pt>
                <c:pt idx="84">
                  <c:v>5.9</c:v>
                </c:pt>
                <c:pt idx="85">
                  <c:v>5.7</c:v>
                </c:pt>
                <c:pt idx="86">
                  <c:v>5.5</c:v>
                </c:pt>
                <c:pt idx="87">
                  <c:v>4.8</c:v>
                </c:pt>
                <c:pt idx="88">
                  <c:v>4.7</c:v>
                </c:pt>
                <c:pt idx="89">
                  <c:v>5.2</c:v>
                </c:pt>
                <c:pt idx="90">
                  <c:v>5</c:v>
                </c:pt>
                <c:pt idx="91">
                  <c:v>4.8</c:v>
                </c:pt>
                <c:pt idx="92">
                  <c:v>4.7</c:v>
                </c:pt>
                <c:pt idx="93">
                  <c:v>4.4000000000000004</c:v>
                </c:pt>
                <c:pt idx="94">
                  <c:v>4.3</c:v>
                </c:pt>
                <c:pt idx="95">
                  <c:v>4.4000000000000004</c:v>
                </c:pt>
                <c:pt idx="96">
                  <c:v>5.2</c:v>
                </c:pt>
                <c:pt idx="97">
                  <c:v>5</c:v>
                </c:pt>
                <c:pt idx="98">
                  <c:v>5</c:v>
                </c:pt>
                <c:pt idx="99">
                  <c:v>4.0999999999999996</c:v>
                </c:pt>
                <c:pt idx="100">
                  <c:v>4.2</c:v>
                </c:pt>
                <c:pt idx="101">
                  <c:v>4.7</c:v>
                </c:pt>
                <c:pt idx="102">
                  <c:v>4.7</c:v>
                </c:pt>
                <c:pt idx="103">
                  <c:v>4.5</c:v>
                </c:pt>
                <c:pt idx="104">
                  <c:v>4.4000000000000004</c:v>
                </c:pt>
                <c:pt idx="105">
                  <c:v>4.2</c:v>
                </c:pt>
                <c:pt idx="106">
                  <c:v>4.0999999999999996</c:v>
                </c:pt>
                <c:pt idx="107">
                  <c:v>4</c:v>
                </c:pt>
                <c:pt idx="108">
                  <c:v>4.8</c:v>
                </c:pt>
                <c:pt idx="109">
                  <c:v>4.7</c:v>
                </c:pt>
                <c:pt idx="110">
                  <c:v>4.4000000000000004</c:v>
                </c:pt>
                <c:pt idx="111">
                  <c:v>4.0999999999999996</c:v>
                </c:pt>
                <c:pt idx="112">
                  <c:v>4</c:v>
                </c:pt>
                <c:pt idx="113">
                  <c:v>4.5</c:v>
                </c:pt>
                <c:pt idx="114">
                  <c:v>4.5</c:v>
                </c:pt>
                <c:pt idx="115">
                  <c:v>4.2</c:v>
                </c:pt>
                <c:pt idx="116">
                  <c:v>4.0999999999999996</c:v>
                </c:pt>
                <c:pt idx="117">
                  <c:v>3.8</c:v>
                </c:pt>
                <c:pt idx="118">
                  <c:v>3.8</c:v>
                </c:pt>
                <c:pt idx="119">
                  <c:v>3.7</c:v>
                </c:pt>
                <c:pt idx="120">
                  <c:v>4.5</c:v>
                </c:pt>
                <c:pt idx="121">
                  <c:v>4.4000000000000004</c:v>
                </c:pt>
                <c:pt idx="122">
                  <c:v>4.3</c:v>
                </c:pt>
                <c:pt idx="123">
                  <c:v>3.7</c:v>
                </c:pt>
                <c:pt idx="124">
                  <c:v>3.8</c:v>
                </c:pt>
                <c:pt idx="125">
                  <c:v>4.0999999999999996</c:v>
                </c:pt>
                <c:pt idx="126">
                  <c:v>4.2</c:v>
                </c:pt>
                <c:pt idx="127">
                  <c:v>4.0999999999999996</c:v>
                </c:pt>
                <c:pt idx="128">
                  <c:v>3.8</c:v>
                </c:pt>
                <c:pt idx="129">
                  <c:v>3.6</c:v>
                </c:pt>
                <c:pt idx="130">
                  <c:v>3.7</c:v>
                </c:pt>
                <c:pt idx="131">
                  <c:v>3.7</c:v>
                </c:pt>
                <c:pt idx="132">
                  <c:v>4.7</c:v>
                </c:pt>
                <c:pt idx="133">
                  <c:v>4.5999999999999996</c:v>
                </c:pt>
                <c:pt idx="134">
                  <c:v>4.5</c:v>
                </c:pt>
                <c:pt idx="135">
                  <c:v>4.2</c:v>
                </c:pt>
                <c:pt idx="136">
                  <c:v>4.0999999999999996</c:v>
                </c:pt>
                <c:pt idx="137">
                  <c:v>4.7</c:v>
                </c:pt>
                <c:pt idx="138">
                  <c:v>4.7</c:v>
                </c:pt>
                <c:pt idx="139">
                  <c:v>4.9000000000000004</c:v>
                </c:pt>
                <c:pt idx="140">
                  <c:v>4.7</c:v>
                </c:pt>
                <c:pt idx="141">
                  <c:v>5</c:v>
                </c:pt>
                <c:pt idx="142">
                  <c:v>5.3</c:v>
                </c:pt>
                <c:pt idx="143">
                  <c:v>5.4</c:v>
                </c:pt>
                <c:pt idx="144">
                  <c:v>6.3</c:v>
                </c:pt>
                <c:pt idx="145">
                  <c:v>6.1</c:v>
                </c:pt>
                <c:pt idx="146">
                  <c:v>6.1</c:v>
                </c:pt>
                <c:pt idx="147">
                  <c:v>5.7</c:v>
                </c:pt>
                <c:pt idx="148">
                  <c:v>5.5</c:v>
                </c:pt>
                <c:pt idx="149">
                  <c:v>6</c:v>
                </c:pt>
                <c:pt idx="150">
                  <c:v>5.9</c:v>
                </c:pt>
                <c:pt idx="151">
                  <c:v>5.7</c:v>
                </c:pt>
                <c:pt idx="152">
                  <c:v>5.4</c:v>
                </c:pt>
                <c:pt idx="153">
                  <c:v>5.3</c:v>
                </c:pt>
                <c:pt idx="154">
                  <c:v>5.6</c:v>
                </c:pt>
                <c:pt idx="155">
                  <c:v>5.7</c:v>
                </c:pt>
                <c:pt idx="156">
                  <c:v>6.5</c:v>
                </c:pt>
                <c:pt idx="157">
                  <c:v>6.4</c:v>
                </c:pt>
                <c:pt idx="158">
                  <c:v>6.2</c:v>
                </c:pt>
                <c:pt idx="159">
                  <c:v>5.8</c:v>
                </c:pt>
                <c:pt idx="160">
                  <c:v>5.8</c:v>
                </c:pt>
                <c:pt idx="161">
                  <c:v>6.5</c:v>
                </c:pt>
                <c:pt idx="162">
                  <c:v>6.3</c:v>
                </c:pt>
                <c:pt idx="163">
                  <c:v>6</c:v>
                </c:pt>
                <c:pt idx="164">
                  <c:v>5.8</c:v>
                </c:pt>
                <c:pt idx="165">
                  <c:v>5.6</c:v>
                </c:pt>
                <c:pt idx="166">
                  <c:v>5.6</c:v>
                </c:pt>
                <c:pt idx="167">
                  <c:v>5.4</c:v>
                </c:pt>
                <c:pt idx="168">
                  <c:v>6.3</c:v>
                </c:pt>
                <c:pt idx="169">
                  <c:v>6</c:v>
                </c:pt>
                <c:pt idx="170">
                  <c:v>6</c:v>
                </c:pt>
                <c:pt idx="171">
                  <c:v>5.4</c:v>
                </c:pt>
                <c:pt idx="172">
                  <c:v>5.3</c:v>
                </c:pt>
                <c:pt idx="173">
                  <c:v>5.8</c:v>
                </c:pt>
                <c:pt idx="174">
                  <c:v>5.7</c:v>
                </c:pt>
                <c:pt idx="175">
                  <c:v>5.4</c:v>
                </c:pt>
                <c:pt idx="176">
                  <c:v>5.0999999999999996</c:v>
                </c:pt>
                <c:pt idx="177">
                  <c:v>5.0999999999999996</c:v>
                </c:pt>
                <c:pt idx="178">
                  <c:v>5.2</c:v>
                </c:pt>
                <c:pt idx="179">
                  <c:v>5.0999999999999996</c:v>
                </c:pt>
                <c:pt idx="180">
                  <c:v>5.7</c:v>
                </c:pt>
                <c:pt idx="181">
                  <c:v>5.8</c:v>
                </c:pt>
                <c:pt idx="182">
                  <c:v>5.4</c:v>
                </c:pt>
                <c:pt idx="183">
                  <c:v>4.9000000000000004</c:v>
                </c:pt>
                <c:pt idx="184">
                  <c:v>4.9000000000000004</c:v>
                </c:pt>
                <c:pt idx="185">
                  <c:v>5.2</c:v>
                </c:pt>
                <c:pt idx="186">
                  <c:v>5.2</c:v>
                </c:pt>
                <c:pt idx="187">
                  <c:v>4.9000000000000004</c:v>
                </c:pt>
                <c:pt idx="188">
                  <c:v>4.8</c:v>
                </c:pt>
                <c:pt idx="189">
                  <c:v>4.5999999999999996</c:v>
                </c:pt>
                <c:pt idx="190">
                  <c:v>4.8</c:v>
                </c:pt>
                <c:pt idx="191">
                  <c:v>4.5999999999999996</c:v>
                </c:pt>
                <c:pt idx="192">
                  <c:v>5.0999999999999996</c:v>
                </c:pt>
                <c:pt idx="193">
                  <c:v>5.0999999999999996</c:v>
                </c:pt>
                <c:pt idx="194">
                  <c:v>4.8</c:v>
                </c:pt>
                <c:pt idx="195">
                  <c:v>4.5</c:v>
                </c:pt>
                <c:pt idx="196">
                  <c:v>4.4000000000000004</c:v>
                </c:pt>
                <c:pt idx="197">
                  <c:v>4.8</c:v>
                </c:pt>
                <c:pt idx="198">
                  <c:v>5</c:v>
                </c:pt>
                <c:pt idx="199">
                  <c:v>4.5999999999999996</c:v>
                </c:pt>
                <c:pt idx="200">
                  <c:v>4.4000000000000004</c:v>
                </c:pt>
                <c:pt idx="201">
                  <c:v>4.0999999999999996</c:v>
                </c:pt>
                <c:pt idx="202">
                  <c:v>4.3</c:v>
                </c:pt>
                <c:pt idx="203">
                  <c:v>4.3</c:v>
                </c:pt>
                <c:pt idx="204">
                  <c:v>5</c:v>
                </c:pt>
                <c:pt idx="205">
                  <c:v>4.9000000000000004</c:v>
                </c:pt>
                <c:pt idx="206">
                  <c:v>4.5</c:v>
                </c:pt>
                <c:pt idx="207">
                  <c:v>4.3</c:v>
                </c:pt>
                <c:pt idx="208">
                  <c:v>4.3</c:v>
                </c:pt>
                <c:pt idx="209">
                  <c:v>4.7</c:v>
                </c:pt>
                <c:pt idx="210">
                  <c:v>4.9000000000000004</c:v>
                </c:pt>
                <c:pt idx="211">
                  <c:v>4.5999999999999996</c:v>
                </c:pt>
                <c:pt idx="212">
                  <c:v>4.5</c:v>
                </c:pt>
                <c:pt idx="213">
                  <c:v>4.4000000000000004</c:v>
                </c:pt>
                <c:pt idx="214">
                  <c:v>4.5</c:v>
                </c:pt>
                <c:pt idx="215">
                  <c:v>4.8</c:v>
                </c:pt>
                <c:pt idx="216">
                  <c:v>5.4</c:v>
                </c:pt>
                <c:pt idx="217">
                  <c:v>5.2</c:v>
                </c:pt>
                <c:pt idx="218">
                  <c:v>5.2</c:v>
                </c:pt>
                <c:pt idx="219">
                  <c:v>4.8</c:v>
                </c:pt>
                <c:pt idx="220">
                  <c:v>5.2</c:v>
                </c:pt>
                <c:pt idx="221">
                  <c:v>5.7</c:v>
                </c:pt>
                <c:pt idx="222">
                  <c:v>6</c:v>
                </c:pt>
                <c:pt idx="223">
                  <c:v>6.1</c:v>
                </c:pt>
                <c:pt idx="224">
                  <c:v>6</c:v>
                </c:pt>
                <c:pt idx="225">
                  <c:v>6.1</c:v>
                </c:pt>
                <c:pt idx="226">
                  <c:v>6.5</c:v>
                </c:pt>
                <c:pt idx="227">
                  <c:v>7.1</c:v>
                </c:pt>
                <c:pt idx="228">
                  <c:v>8.5</c:v>
                </c:pt>
                <c:pt idx="229">
                  <c:v>8.9</c:v>
                </c:pt>
                <c:pt idx="230">
                  <c:v>9</c:v>
                </c:pt>
                <c:pt idx="231">
                  <c:v>8.6</c:v>
                </c:pt>
                <c:pt idx="232">
                  <c:v>9.1</c:v>
                </c:pt>
                <c:pt idx="233">
                  <c:v>9.6999999999999993</c:v>
                </c:pt>
                <c:pt idx="234">
                  <c:v>9.6999999999999993</c:v>
                </c:pt>
                <c:pt idx="235">
                  <c:v>9.6</c:v>
                </c:pt>
                <c:pt idx="236">
                  <c:v>9.5</c:v>
                </c:pt>
                <c:pt idx="237">
                  <c:v>9.5</c:v>
                </c:pt>
                <c:pt idx="238">
                  <c:v>9.4</c:v>
                </c:pt>
                <c:pt idx="239">
                  <c:v>9.6999999999999993</c:v>
                </c:pt>
                <c:pt idx="240">
                  <c:v>10.6</c:v>
                </c:pt>
                <c:pt idx="241">
                  <c:v>10.4</c:v>
                </c:pt>
                <c:pt idx="242">
                  <c:v>10.199999999999999</c:v>
                </c:pt>
                <c:pt idx="243">
                  <c:v>9.5</c:v>
                </c:pt>
                <c:pt idx="244">
                  <c:v>9.3000000000000007</c:v>
                </c:pt>
                <c:pt idx="245">
                  <c:v>9.6</c:v>
                </c:pt>
                <c:pt idx="246">
                  <c:v>9.6999999999999993</c:v>
                </c:pt>
                <c:pt idx="247">
                  <c:v>9.5</c:v>
                </c:pt>
                <c:pt idx="248">
                  <c:v>9.1999999999999993</c:v>
                </c:pt>
                <c:pt idx="249">
                  <c:v>9</c:v>
                </c:pt>
                <c:pt idx="250">
                  <c:v>9.3000000000000007</c:v>
                </c:pt>
                <c:pt idx="251">
                  <c:v>9.1</c:v>
                </c:pt>
                <c:pt idx="252">
                  <c:v>9.8000000000000007</c:v>
                </c:pt>
                <c:pt idx="253">
                  <c:v>9.5</c:v>
                </c:pt>
                <c:pt idx="254">
                  <c:v>9.1999999999999993</c:v>
                </c:pt>
                <c:pt idx="255">
                  <c:v>8.6999999999999993</c:v>
                </c:pt>
                <c:pt idx="256">
                  <c:v>8.6999999999999993</c:v>
                </c:pt>
                <c:pt idx="257">
                  <c:v>9.3000000000000007</c:v>
                </c:pt>
                <c:pt idx="258">
                  <c:v>9.3000000000000007</c:v>
                </c:pt>
                <c:pt idx="259">
                  <c:v>9.1</c:v>
                </c:pt>
                <c:pt idx="260">
                  <c:v>8.8000000000000007</c:v>
                </c:pt>
                <c:pt idx="261">
                  <c:v>8.5</c:v>
                </c:pt>
                <c:pt idx="262">
                  <c:v>8.1999999999999993</c:v>
                </c:pt>
                <c:pt idx="263">
                  <c:v>8.3000000000000007</c:v>
                </c:pt>
                <c:pt idx="264">
                  <c:v>8.8000000000000007</c:v>
                </c:pt>
                <c:pt idx="265">
                  <c:v>8.6999999999999993</c:v>
                </c:pt>
                <c:pt idx="266">
                  <c:v>8.4</c:v>
                </c:pt>
                <c:pt idx="267">
                  <c:v>7.7</c:v>
                </c:pt>
                <c:pt idx="268">
                  <c:v>7.9</c:v>
                </c:pt>
                <c:pt idx="269">
                  <c:v>8.4</c:v>
                </c:pt>
                <c:pt idx="270">
                  <c:v>8.6</c:v>
                </c:pt>
                <c:pt idx="271">
                  <c:v>8.1999999999999993</c:v>
                </c:pt>
                <c:pt idx="272">
                  <c:v>7.6</c:v>
                </c:pt>
                <c:pt idx="273">
                  <c:v>7.5</c:v>
                </c:pt>
                <c:pt idx="274">
                  <c:v>7.4</c:v>
                </c:pt>
                <c:pt idx="275">
                  <c:v>7.6</c:v>
                </c:pt>
                <c:pt idx="276">
                  <c:v>8.5</c:v>
                </c:pt>
                <c:pt idx="277">
                  <c:v>8.1</c:v>
                </c:pt>
                <c:pt idx="278">
                  <c:v>7.6</c:v>
                </c:pt>
                <c:pt idx="279">
                  <c:v>7.1</c:v>
                </c:pt>
                <c:pt idx="280">
                  <c:v>7.3</c:v>
                </c:pt>
                <c:pt idx="281">
                  <c:v>7.8</c:v>
                </c:pt>
                <c:pt idx="282">
                  <c:v>7.7</c:v>
                </c:pt>
                <c:pt idx="283">
                  <c:v>7.3</c:v>
                </c:pt>
                <c:pt idx="284">
                  <c:v>7</c:v>
                </c:pt>
                <c:pt idx="285">
                  <c:v>7</c:v>
                </c:pt>
                <c:pt idx="286">
                  <c:v>6.6</c:v>
                </c:pt>
                <c:pt idx="287">
                  <c:v>6.5</c:v>
                </c:pt>
                <c:pt idx="288">
                  <c:v>7</c:v>
                </c:pt>
                <c:pt idx="289">
                  <c:v>7</c:v>
                </c:pt>
                <c:pt idx="290">
                  <c:v>6.8</c:v>
                </c:pt>
                <c:pt idx="291">
                  <c:v>5.9</c:v>
                </c:pt>
                <c:pt idx="292">
                  <c:v>6.1</c:v>
                </c:pt>
                <c:pt idx="293">
                  <c:v>6.3</c:v>
                </c:pt>
                <c:pt idx="294">
                  <c:v>6.5</c:v>
                </c:pt>
                <c:pt idx="295">
                  <c:v>6.3</c:v>
                </c:pt>
                <c:pt idx="296">
                  <c:v>5.7</c:v>
                </c:pt>
                <c:pt idx="297">
                  <c:v>5.5</c:v>
                </c:pt>
                <c:pt idx="298">
                  <c:v>5.5</c:v>
                </c:pt>
                <c:pt idx="299">
                  <c:v>5.4</c:v>
                </c:pt>
                <c:pt idx="300">
                  <c:v>6.1</c:v>
                </c:pt>
                <c:pt idx="301">
                  <c:v>5.8</c:v>
                </c:pt>
                <c:pt idx="302">
                  <c:v>5.6</c:v>
                </c:pt>
                <c:pt idx="303">
                  <c:v>5.0999999999999996</c:v>
                </c:pt>
                <c:pt idx="304">
                  <c:v>5.3</c:v>
                </c:pt>
                <c:pt idx="305">
                  <c:v>5.5</c:v>
                </c:pt>
                <c:pt idx="306">
                  <c:v>5.6</c:v>
                </c:pt>
                <c:pt idx="307">
                  <c:v>5.2</c:v>
                </c:pt>
                <c:pt idx="308">
                  <c:v>4.9000000000000004</c:v>
                </c:pt>
                <c:pt idx="309">
                  <c:v>4.8</c:v>
                </c:pt>
                <c:pt idx="310">
                  <c:v>4.8</c:v>
                </c:pt>
                <c:pt idx="311">
                  <c:v>4.8</c:v>
                </c:pt>
                <c:pt idx="312">
                  <c:v>5.3</c:v>
                </c:pt>
                <c:pt idx="313">
                  <c:v>5.2</c:v>
                </c:pt>
                <c:pt idx="314">
                  <c:v>5.0999999999999996</c:v>
                </c:pt>
                <c:pt idx="315">
                  <c:v>4.7</c:v>
                </c:pt>
                <c:pt idx="316">
                  <c:v>4.5</c:v>
                </c:pt>
                <c:pt idx="317">
                  <c:v>5.0999999999999996</c:v>
                </c:pt>
                <c:pt idx="318">
                  <c:v>5.0999999999999996</c:v>
                </c:pt>
                <c:pt idx="319">
                  <c:v>5</c:v>
                </c:pt>
                <c:pt idx="320">
                  <c:v>4.8</c:v>
                </c:pt>
                <c:pt idx="321">
                  <c:v>4.7</c:v>
                </c:pt>
                <c:pt idx="322">
                  <c:v>4.4000000000000004</c:v>
                </c:pt>
                <c:pt idx="323">
                  <c:v>4.5</c:v>
                </c:pt>
                <c:pt idx="324">
                  <c:v>5.0999999999999996</c:v>
                </c:pt>
                <c:pt idx="325">
                  <c:v>4.9000000000000004</c:v>
                </c:pt>
                <c:pt idx="326">
                  <c:v>4.5999999999999996</c:v>
                </c:pt>
                <c:pt idx="327">
                  <c:v>4.0999999999999996</c:v>
                </c:pt>
                <c:pt idx="328">
                  <c:v>4.0999999999999996</c:v>
                </c:pt>
                <c:pt idx="329">
                  <c:v>4.5</c:v>
                </c:pt>
                <c:pt idx="330">
                  <c:v>4.5999999999999996</c:v>
                </c:pt>
                <c:pt idx="331">
                  <c:v>4.5</c:v>
                </c:pt>
                <c:pt idx="332">
                  <c:v>4.0999999999999996</c:v>
                </c:pt>
                <c:pt idx="333">
                  <c:v>3.9</c:v>
                </c:pt>
                <c:pt idx="334">
                  <c:v>3.9</c:v>
                </c:pt>
                <c:pt idx="335">
                  <c:v>3.9</c:v>
                </c:pt>
                <c:pt idx="336">
                  <c:v>4.5</c:v>
                </c:pt>
                <c:pt idx="337">
                  <c:v>4.4000000000000004</c:v>
                </c:pt>
                <c:pt idx="338">
                  <c:v>4.0999999999999996</c:v>
                </c:pt>
                <c:pt idx="339">
                  <c:v>3.7</c:v>
                </c:pt>
                <c:pt idx="340">
                  <c:v>3.6</c:v>
                </c:pt>
                <c:pt idx="341">
                  <c:v>4.2</c:v>
                </c:pt>
                <c:pt idx="342">
                  <c:v>4.0999999999999996</c:v>
                </c:pt>
                <c:pt idx="343">
                  <c:v>3.9</c:v>
                </c:pt>
                <c:pt idx="344">
                  <c:v>3.6</c:v>
                </c:pt>
                <c:pt idx="345">
                  <c:v>3.5</c:v>
                </c:pt>
                <c:pt idx="346">
                  <c:v>3.5</c:v>
                </c:pt>
                <c:pt idx="347">
                  <c:v>3.7</c:v>
                </c:pt>
                <c:pt idx="348">
                  <c:v>4.4000000000000004</c:v>
                </c:pt>
                <c:pt idx="349">
                  <c:v>4.0999999999999996</c:v>
                </c:pt>
                <c:pt idx="350">
                  <c:v>3.9</c:v>
                </c:pt>
                <c:pt idx="351">
                  <c:v>3.3</c:v>
                </c:pt>
                <c:pt idx="352">
                  <c:v>3.4</c:v>
                </c:pt>
                <c:pt idx="353">
                  <c:v>3.8</c:v>
                </c:pt>
                <c:pt idx="354">
                  <c:v>4</c:v>
                </c:pt>
                <c:pt idx="355">
                  <c:v>3.8</c:v>
                </c:pt>
                <c:pt idx="356">
                  <c:v>3.3</c:v>
                </c:pt>
                <c:pt idx="357">
                  <c:v>3.3</c:v>
                </c:pt>
                <c:pt idx="358">
                  <c:v>3.3</c:v>
                </c:pt>
                <c:pt idx="359">
                  <c:v>3.4</c:v>
                </c:pt>
                <c:pt idx="360">
                  <c:v>4</c:v>
                </c:pt>
                <c:pt idx="361">
                  <c:v>3.8</c:v>
                </c:pt>
                <c:pt idx="362">
                  <c:v>4.5</c:v>
                </c:pt>
                <c:pt idx="363">
                  <c:v>14.4</c:v>
                </c:pt>
                <c:pt idx="364">
                  <c:v>13</c:v>
                </c:pt>
                <c:pt idx="365">
                  <c:v>11.2</c:v>
                </c:pt>
                <c:pt idx="366">
                  <c:v>10.5</c:v>
                </c:pt>
                <c:pt idx="367">
                  <c:v>8.5</c:v>
                </c:pt>
                <c:pt idx="368">
                  <c:v>7.7</c:v>
                </c:pt>
                <c:pt idx="369">
                  <c:v>6.6</c:v>
                </c:pt>
                <c:pt idx="370">
                  <c:v>6.4</c:v>
                </c:pt>
                <c:pt idx="371">
                  <c:v>6.5</c:v>
                </c:pt>
                <c:pt idx="372">
                  <c:v>6.8</c:v>
                </c:pt>
                <c:pt idx="373">
                  <c:v>6.6</c:v>
                </c:pt>
                <c:pt idx="374">
                  <c:v>6.2</c:v>
                </c:pt>
                <c:pt idx="375">
                  <c:v>5.7</c:v>
                </c:pt>
                <c:pt idx="376">
                  <c:v>5.5</c:v>
                </c:pt>
                <c:pt idx="377">
                  <c:v>6.1</c:v>
                </c:pt>
                <c:pt idx="378">
                  <c:v>5.7</c:v>
                </c:pt>
                <c:pt idx="379">
                  <c:v>5.3</c:v>
                </c:pt>
                <c:pt idx="380">
                  <c:v>4.5999999999999996</c:v>
                </c:pt>
                <c:pt idx="381">
                  <c:v>4.3</c:v>
                </c:pt>
                <c:pt idx="382">
                  <c:v>3.9</c:v>
                </c:pt>
                <c:pt idx="383">
                  <c:v>3.7</c:v>
                </c:pt>
                <c:pt idx="384">
                  <c:v>4.4000000000000004</c:v>
                </c:pt>
                <c:pt idx="385">
                  <c:v>4.0999999999999996</c:v>
                </c:pt>
                <c:pt idx="386">
                  <c:v>3.8</c:v>
                </c:pt>
                <c:pt idx="387">
                  <c:v>3.3</c:v>
                </c:pt>
                <c:pt idx="388">
                  <c:v>3.4</c:v>
                </c:pt>
                <c:pt idx="389">
                  <c:v>3.8</c:v>
                </c:pt>
                <c:pt idx="390">
                  <c:v>3.8</c:v>
                </c:pt>
                <c:pt idx="391">
                  <c:v>3.8</c:v>
                </c:pt>
                <c:pt idx="392">
                  <c:v>3.3</c:v>
                </c:pt>
                <c:pt idx="393">
                  <c:v>3.4</c:v>
                </c:pt>
                <c:pt idx="394">
                  <c:v>3.4</c:v>
                </c:pt>
                <c:pt idx="395">
                  <c:v>3.3</c:v>
                </c:pt>
                <c:pt idx="396">
                  <c:v>3.9</c:v>
                </c:pt>
                <c:pt idx="397">
                  <c:v>3.9</c:v>
                </c:pt>
                <c:pt idx="398">
                  <c:v>3.6</c:v>
                </c:pt>
                <c:pt idx="399">
                  <c:v>3.1</c:v>
                </c:pt>
                <c:pt idx="400">
                  <c:v>3.4</c:v>
                </c:pt>
                <c:pt idx="401">
                  <c:v>3.8</c:v>
                </c:pt>
                <c:pt idx="402">
                  <c:v>3.8</c:v>
                </c:pt>
                <c:pt idx="403">
                  <c:v>3.9</c:v>
                </c:pt>
                <c:pt idx="404">
                  <c:v>3.6</c:v>
                </c:pt>
                <c:pt idx="405">
                  <c:v>3.6</c:v>
                </c:pt>
                <c:pt idx="406">
                  <c:v>3.5</c:v>
                </c:pt>
                <c:pt idx="407">
                  <c:v>3.5</c:v>
                </c:pt>
                <c:pt idx="408">
                  <c:v>4.0999999999999996</c:v>
                </c:pt>
                <c:pt idx="409">
                  <c:v>4.2</c:v>
                </c:pt>
                <c:pt idx="410">
                  <c:v>3.9</c:v>
                </c:pt>
                <c:pt idx="411">
                  <c:v>3.5</c:v>
                </c:pt>
                <c:pt idx="412">
                  <c:v>3.7</c:v>
                </c:pt>
                <c:pt idx="413">
                  <c:v>4.3</c:v>
                </c:pt>
                <c:pt idx="414">
                  <c:v>4.5</c:v>
                </c:pt>
                <c:pt idx="415">
                  <c:v>4.4000000000000004</c:v>
                </c:pt>
                <c:pt idx="416">
                  <c:v>3.9</c:v>
                </c:pt>
                <c:pt idx="417">
                  <c:v>3.9</c:v>
                </c:pt>
                <c:pt idx="418">
                  <c:v>4</c:v>
                </c:pt>
                <c:pt idx="419">
                  <c:v>3.8</c:v>
                </c:pt>
                <c:pt idx="420">
                  <c:v>4.4000000000000004</c:v>
                </c:pt>
                <c:pt idx="421">
                  <c:v>4.5</c:v>
                </c:pt>
                <c:pt idx="422">
                  <c:v>4.2</c:v>
                </c:pt>
                <c:pt idx="423">
                  <c:v>3.9</c:v>
                </c:pt>
                <c:pt idx="424">
                  <c:v>4</c:v>
                </c:pt>
                <c:pt idx="425">
                  <c:v>4.4000000000000004</c:v>
                </c:pt>
                <c:pt idx="426">
                  <c:v>4.5999999999999996</c:v>
                </c:pt>
                <c:pt idx="427">
                  <c:v>4.5</c:v>
                </c:pt>
                <c:pt idx="428">
                  <c:v>4.3</c:v>
                </c:pt>
                <c:pt idx="429">
                  <c:v>4.3</c:v>
                </c:pt>
                <c:pt idx="430">
                  <c:v>4.3</c:v>
                </c:pt>
                <c:pt idx="431">
                  <c:v>4.0999999999999996</c:v>
                </c:pt>
                <c:pt idx="432">
                  <c:v>4.7</c:v>
                </c:pt>
                <c:pt idx="433">
                  <c:v>4.7</c:v>
                </c:pt>
                <c:pt idx="434">
                  <c:v>4.3</c:v>
                </c:pt>
                <c:pt idx="435">
                  <c:v>4</c:v>
                </c:pt>
                <c:pt idx="436">
                  <c:v>4.0999999999999996</c:v>
                </c:pt>
                <c:pt idx="437">
                  <c:v>4.4000000000000004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47-6EB6-40E3-809B-6738247575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75309368"/>
        <c:axId val="475311992"/>
        <c:extLst>
          <c:ext xmlns:c15="http://schemas.microsoft.com/office/drawing/2012/chart" uri="{02D57815-91ED-43cb-92C2-25804820EDAC}">
            <c15:filteredLineSeries>
              <c15:ser>
                <c:idx val="5"/>
                <c:order val="5"/>
                <c:tx>
                  <c:strRef>
                    <c:extLst>
                      <c:ext uri="{02D57815-91ED-43cb-92C2-25804820EDAC}">
                        <c15:formulaRef>
                          <c15:sqref>'LAUS Data'!$E$1</c15:sqref>
                        </c15:formulaRef>
                      </c:ext>
                    </c:extLst>
                    <c:strCache>
                      <c:ptCount val="1"/>
                      <c:pt idx="0">
                        <c:v>Texas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'LAUS Data'!$A$2:$A$440</c15:sqref>
                        </c15:formulaRef>
                      </c:ext>
                    </c:extLst>
                    <c:numCache>
                      <c:formatCode>mmm\-yy</c:formatCode>
                      <c:ptCount val="439"/>
                      <c:pt idx="0">
                        <c:v>32874</c:v>
                      </c:pt>
                      <c:pt idx="1">
                        <c:v>32905</c:v>
                      </c:pt>
                      <c:pt idx="2">
                        <c:v>32933</c:v>
                      </c:pt>
                      <c:pt idx="3">
                        <c:v>32964</c:v>
                      </c:pt>
                      <c:pt idx="4">
                        <c:v>32994</c:v>
                      </c:pt>
                      <c:pt idx="5">
                        <c:v>33025</c:v>
                      </c:pt>
                      <c:pt idx="6">
                        <c:v>33055</c:v>
                      </c:pt>
                      <c:pt idx="7">
                        <c:v>33086</c:v>
                      </c:pt>
                      <c:pt idx="8">
                        <c:v>33117</c:v>
                      </c:pt>
                      <c:pt idx="9">
                        <c:v>33147</c:v>
                      </c:pt>
                      <c:pt idx="10">
                        <c:v>33178</c:v>
                      </c:pt>
                      <c:pt idx="11">
                        <c:v>33208</c:v>
                      </c:pt>
                      <c:pt idx="12">
                        <c:v>33239</c:v>
                      </c:pt>
                      <c:pt idx="13">
                        <c:v>33270</c:v>
                      </c:pt>
                      <c:pt idx="14">
                        <c:v>33298</c:v>
                      </c:pt>
                      <c:pt idx="15">
                        <c:v>33329</c:v>
                      </c:pt>
                      <c:pt idx="16">
                        <c:v>33359</c:v>
                      </c:pt>
                      <c:pt idx="17">
                        <c:v>33390</c:v>
                      </c:pt>
                      <c:pt idx="18">
                        <c:v>33420</c:v>
                      </c:pt>
                      <c:pt idx="19">
                        <c:v>33451</c:v>
                      </c:pt>
                      <c:pt idx="20">
                        <c:v>33482</c:v>
                      </c:pt>
                      <c:pt idx="21">
                        <c:v>33512</c:v>
                      </c:pt>
                      <c:pt idx="22">
                        <c:v>33543</c:v>
                      </c:pt>
                      <c:pt idx="23">
                        <c:v>33573</c:v>
                      </c:pt>
                      <c:pt idx="24">
                        <c:v>33604</c:v>
                      </c:pt>
                      <c:pt idx="25">
                        <c:v>33635</c:v>
                      </c:pt>
                      <c:pt idx="26">
                        <c:v>33664</c:v>
                      </c:pt>
                      <c:pt idx="27">
                        <c:v>33695</c:v>
                      </c:pt>
                      <c:pt idx="28">
                        <c:v>33725</c:v>
                      </c:pt>
                      <c:pt idx="29">
                        <c:v>33756</c:v>
                      </c:pt>
                      <c:pt idx="30">
                        <c:v>33786</c:v>
                      </c:pt>
                      <c:pt idx="31">
                        <c:v>33817</c:v>
                      </c:pt>
                      <c:pt idx="32">
                        <c:v>33848</c:v>
                      </c:pt>
                      <c:pt idx="33">
                        <c:v>33878</c:v>
                      </c:pt>
                      <c:pt idx="34">
                        <c:v>33909</c:v>
                      </c:pt>
                      <c:pt idx="35">
                        <c:v>33939</c:v>
                      </c:pt>
                      <c:pt idx="36">
                        <c:v>33970</c:v>
                      </c:pt>
                      <c:pt idx="37">
                        <c:v>34001</c:v>
                      </c:pt>
                      <c:pt idx="38">
                        <c:v>34029</c:v>
                      </c:pt>
                      <c:pt idx="39">
                        <c:v>34060</c:v>
                      </c:pt>
                      <c:pt idx="40">
                        <c:v>34090</c:v>
                      </c:pt>
                      <c:pt idx="41">
                        <c:v>34121</c:v>
                      </c:pt>
                      <c:pt idx="42">
                        <c:v>34151</c:v>
                      </c:pt>
                      <c:pt idx="43">
                        <c:v>34182</c:v>
                      </c:pt>
                      <c:pt idx="44">
                        <c:v>34213</c:v>
                      </c:pt>
                      <c:pt idx="45">
                        <c:v>34243</c:v>
                      </c:pt>
                      <c:pt idx="46">
                        <c:v>34274</c:v>
                      </c:pt>
                      <c:pt idx="47">
                        <c:v>34304</c:v>
                      </c:pt>
                      <c:pt idx="48">
                        <c:v>34335</c:v>
                      </c:pt>
                      <c:pt idx="49">
                        <c:v>34366</c:v>
                      </c:pt>
                      <c:pt idx="50">
                        <c:v>34394</c:v>
                      </c:pt>
                      <c:pt idx="51">
                        <c:v>34425</c:v>
                      </c:pt>
                      <c:pt idx="52">
                        <c:v>34455</c:v>
                      </c:pt>
                      <c:pt idx="53">
                        <c:v>34486</c:v>
                      </c:pt>
                      <c:pt idx="54">
                        <c:v>34516</c:v>
                      </c:pt>
                      <c:pt idx="55">
                        <c:v>34547</c:v>
                      </c:pt>
                      <c:pt idx="56">
                        <c:v>34578</c:v>
                      </c:pt>
                      <c:pt idx="57">
                        <c:v>34608</c:v>
                      </c:pt>
                      <c:pt idx="58">
                        <c:v>34639</c:v>
                      </c:pt>
                      <c:pt idx="59">
                        <c:v>34669</c:v>
                      </c:pt>
                      <c:pt idx="60">
                        <c:v>34700</c:v>
                      </c:pt>
                      <c:pt idx="61">
                        <c:v>34731</c:v>
                      </c:pt>
                      <c:pt idx="62">
                        <c:v>34759</c:v>
                      </c:pt>
                      <c:pt idx="63">
                        <c:v>34790</c:v>
                      </c:pt>
                      <c:pt idx="64">
                        <c:v>34820</c:v>
                      </c:pt>
                      <c:pt idx="65">
                        <c:v>34851</c:v>
                      </c:pt>
                      <c:pt idx="66">
                        <c:v>34881</c:v>
                      </c:pt>
                      <c:pt idx="67">
                        <c:v>34912</c:v>
                      </c:pt>
                      <c:pt idx="68">
                        <c:v>34943</c:v>
                      </c:pt>
                      <c:pt idx="69">
                        <c:v>34973</c:v>
                      </c:pt>
                      <c:pt idx="70">
                        <c:v>35004</c:v>
                      </c:pt>
                      <c:pt idx="71">
                        <c:v>35034</c:v>
                      </c:pt>
                      <c:pt idx="72">
                        <c:v>35065</c:v>
                      </c:pt>
                      <c:pt idx="73">
                        <c:v>35096</c:v>
                      </c:pt>
                      <c:pt idx="74">
                        <c:v>35125</c:v>
                      </c:pt>
                      <c:pt idx="75">
                        <c:v>35156</c:v>
                      </c:pt>
                      <c:pt idx="76">
                        <c:v>35186</c:v>
                      </c:pt>
                      <c:pt idx="77">
                        <c:v>35217</c:v>
                      </c:pt>
                      <c:pt idx="78">
                        <c:v>35247</c:v>
                      </c:pt>
                      <c:pt idx="79">
                        <c:v>35278</c:v>
                      </c:pt>
                      <c:pt idx="80">
                        <c:v>35309</c:v>
                      </c:pt>
                      <c:pt idx="81">
                        <c:v>35339</c:v>
                      </c:pt>
                      <c:pt idx="82">
                        <c:v>35370</c:v>
                      </c:pt>
                      <c:pt idx="83">
                        <c:v>35400</c:v>
                      </c:pt>
                      <c:pt idx="84">
                        <c:v>35431</c:v>
                      </c:pt>
                      <c:pt idx="85">
                        <c:v>35462</c:v>
                      </c:pt>
                      <c:pt idx="86">
                        <c:v>35490</c:v>
                      </c:pt>
                      <c:pt idx="87">
                        <c:v>35521</c:v>
                      </c:pt>
                      <c:pt idx="88">
                        <c:v>35551</c:v>
                      </c:pt>
                      <c:pt idx="89">
                        <c:v>35582</c:v>
                      </c:pt>
                      <c:pt idx="90">
                        <c:v>35612</c:v>
                      </c:pt>
                      <c:pt idx="91">
                        <c:v>35643</c:v>
                      </c:pt>
                      <c:pt idx="92">
                        <c:v>35674</c:v>
                      </c:pt>
                      <c:pt idx="93">
                        <c:v>35704</c:v>
                      </c:pt>
                      <c:pt idx="94">
                        <c:v>35735</c:v>
                      </c:pt>
                      <c:pt idx="95">
                        <c:v>35765</c:v>
                      </c:pt>
                      <c:pt idx="96">
                        <c:v>35796</c:v>
                      </c:pt>
                      <c:pt idx="97">
                        <c:v>35827</c:v>
                      </c:pt>
                      <c:pt idx="98">
                        <c:v>35855</c:v>
                      </c:pt>
                      <c:pt idx="99">
                        <c:v>35886</c:v>
                      </c:pt>
                      <c:pt idx="100">
                        <c:v>35916</c:v>
                      </c:pt>
                      <c:pt idx="101">
                        <c:v>35947</c:v>
                      </c:pt>
                      <c:pt idx="102">
                        <c:v>35977</c:v>
                      </c:pt>
                      <c:pt idx="103">
                        <c:v>36008</c:v>
                      </c:pt>
                      <c:pt idx="104">
                        <c:v>36039</c:v>
                      </c:pt>
                      <c:pt idx="105">
                        <c:v>36069</c:v>
                      </c:pt>
                      <c:pt idx="106">
                        <c:v>36100</c:v>
                      </c:pt>
                      <c:pt idx="107">
                        <c:v>36130</c:v>
                      </c:pt>
                      <c:pt idx="108">
                        <c:v>36161</c:v>
                      </c:pt>
                      <c:pt idx="109">
                        <c:v>36192</c:v>
                      </c:pt>
                      <c:pt idx="110">
                        <c:v>36220</c:v>
                      </c:pt>
                      <c:pt idx="111">
                        <c:v>36251</c:v>
                      </c:pt>
                      <c:pt idx="112">
                        <c:v>36281</c:v>
                      </c:pt>
                      <c:pt idx="113">
                        <c:v>36312</c:v>
                      </c:pt>
                      <c:pt idx="114">
                        <c:v>36342</c:v>
                      </c:pt>
                      <c:pt idx="115">
                        <c:v>36373</c:v>
                      </c:pt>
                      <c:pt idx="116">
                        <c:v>36404</c:v>
                      </c:pt>
                      <c:pt idx="117">
                        <c:v>36434</c:v>
                      </c:pt>
                      <c:pt idx="118">
                        <c:v>36465</c:v>
                      </c:pt>
                      <c:pt idx="119">
                        <c:v>36495</c:v>
                      </c:pt>
                      <c:pt idx="120">
                        <c:v>36526</c:v>
                      </c:pt>
                      <c:pt idx="121">
                        <c:v>36557</c:v>
                      </c:pt>
                      <c:pt idx="122">
                        <c:v>36586</c:v>
                      </c:pt>
                      <c:pt idx="123">
                        <c:v>36617</c:v>
                      </c:pt>
                      <c:pt idx="124">
                        <c:v>36647</c:v>
                      </c:pt>
                      <c:pt idx="125">
                        <c:v>36678</c:v>
                      </c:pt>
                      <c:pt idx="126">
                        <c:v>36708</c:v>
                      </c:pt>
                      <c:pt idx="127">
                        <c:v>36739</c:v>
                      </c:pt>
                      <c:pt idx="128">
                        <c:v>36770</c:v>
                      </c:pt>
                      <c:pt idx="129">
                        <c:v>36800</c:v>
                      </c:pt>
                      <c:pt idx="130">
                        <c:v>36831</c:v>
                      </c:pt>
                      <c:pt idx="131">
                        <c:v>36861</c:v>
                      </c:pt>
                      <c:pt idx="132">
                        <c:v>36892</c:v>
                      </c:pt>
                      <c:pt idx="133">
                        <c:v>36923</c:v>
                      </c:pt>
                      <c:pt idx="134">
                        <c:v>36951</c:v>
                      </c:pt>
                      <c:pt idx="135">
                        <c:v>36982</c:v>
                      </c:pt>
                      <c:pt idx="136">
                        <c:v>37012</c:v>
                      </c:pt>
                      <c:pt idx="137">
                        <c:v>37043</c:v>
                      </c:pt>
                      <c:pt idx="138">
                        <c:v>37073</c:v>
                      </c:pt>
                      <c:pt idx="139">
                        <c:v>37104</c:v>
                      </c:pt>
                      <c:pt idx="140">
                        <c:v>37135</c:v>
                      </c:pt>
                      <c:pt idx="141">
                        <c:v>37165</c:v>
                      </c:pt>
                      <c:pt idx="142">
                        <c:v>37196</c:v>
                      </c:pt>
                      <c:pt idx="143">
                        <c:v>37226</c:v>
                      </c:pt>
                      <c:pt idx="144">
                        <c:v>37257</c:v>
                      </c:pt>
                      <c:pt idx="145">
                        <c:v>37288</c:v>
                      </c:pt>
                      <c:pt idx="146">
                        <c:v>37316</c:v>
                      </c:pt>
                      <c:pt idx="147">
                        <c:v>37347</c:v>
                      </c:pt>
                      <c:pt idx="148">
                        <c:v>37377</c:v>
                      </c:pt>
                      <c:pt idx="149">
                        <c:v>37408</c:v>
                      </c:pt>
                      <c:pt idx="150">
                        <c:v>37438</c:v>
                      </c:pt>
                      <c:pt idx="151">
                        <c:v>37469</c:v>
                      </c:pt>
                      <c:pt idx="152">
                        <c:v>37500</c:v>
                      </c:pt>
                      <c:pt idx="153">
                        <c:v>37530</c:v>
                      </c:pt>
                      <c:pt idx="154">
                        <c:v>37561</c:v>
                      </c:pt>
                      <c:pt idx="155">
                        <c:v>37591</c:v>
                      </c:pt>
                      <c:pt idx="156">
                        <c:v>37622</c:v>
                      </c:pt>
                      <c:pt idx="157">
                        <c:v>37653</c:v>
                      </c:pt>
                      <c:pt idx="158">
                        <c:v>37681</c:v>
                      </c:pt>
                      <c:pt idx="159">
                        <c:v>37712</c:v>
                      </c:pt>
                      <c:pt idx="160">
                        <c:v>37742</c:v>
                      </c:pt>
                      <c:pt idx="161">
                        <c:v>37773</c:v>
                      </c:pt>
                      <c:pt idx="162">
                        <c:v>37803</c:v>
                      </c:pt>
                      <c:pt idx="163">
                        <c:v>37834</c:v>
                      </c:pt>
                      <c:pt idx="164">
                        <c:v>37865</c:v>
                      </c:pt>
                      <c:pt idx="165">
                        <c:v>37895</c:v>
                      </c:pt>
                      <c:pt idx="166">
                        <c:v>37926</c:v>
                      </c:pt>
                      <c:pt idx="167">
                        <c:v>37956</c:v>
                      </c:pt>
                      <c:pt idx="168">
                        <c:v>37987</c:v>
                      </c:pt>
                      <c:pt idx="169">
                        <c:v>38018</c:v>
                      </c:pt>
                      <c:pt idx="170">
                        <c:v>38047</c:v>
                      </c:pt>
                      <c:pt idx="171">
                        <c:v>38078</c:v>
                      </c:pt>
                      <c:pt idx="172">
                        <c:v>38108</c:v>
                      </c:pt>
                      <c:pt idx="173">
                        <c:v>38139</c:v>
                      </c:pt>
                      <c:pt idx="174">
                        <c:v>38169</c:v>
                      </c:pt>
                      <c:pt idx="175">
                        <c:v>38200</c:v>
                      </c:pt>
                      <c:pt idx="176">
                        <c:v>38231</c:v>
                      </c:pt>
                      <c:pt idx="177">
                        <c:v>38261</c:v>
                      </c:pt>
                      <c:pt idx="178">
                        <c:v>38292</c:v>
                      </c:pt>
                      <c:pt idx="179">
                        <c:v>38322</c:v>
                      </c:pt>
                      <c:pt idx="180">
                        <c:v>38353</c:v>
                      </c:pt>
                      <c:pt idx="181">
                        <c:v>38384</c:v>
                      </c:pt>
                      <c:pt idx="182">
                        <c:v>38412</c:v>
                      </c:pt>
                      <c:pt idx="183">
                        <c:v>38443</c:v>
                      </c:pt>
                      <c:pt idx="184">
                        <c:v>38473</c:v>
                      </c:pt>
                      <c:pt idx="185">
                        <c:v>38504</c:v>
                      </c:pt>
                      <c:pt idx="186">
                        <c:v>38534</c:v>
                      </c:pt>
                      <c:pt idx="187">
                        <c:v>38565</c:v>
                      </c:pt>
                      <c:pt idx="188">
                        <c:v>38596</c:v>
                      </c:pt>
                      <c:pt idx="189">
                        <c:v>38626</c:v>
                      </c:pt>
                      <c:pt idx="190">
                        <c:v>38657</c:v>
                      </c:pt>
                      <c:pt idx="191">
                        <c:v>38687</c:v>
                      </c:pt>
                      <c:pt idx="192">
                        <c:v>38718</c:v>
                      </c:pt>
                      <c:pt idx="193">
                        <c:v>38749</c:v>
                      </c:pt>
                      <c:pt idx="194">
                        <c:v>38777</c:v>
                      </c:pt>
                      <c:pt idx="195">
                        <c:v>38808</c:v>
                      </c:pt>
                      <c:pt idx="196">
                        <c:v>38838</c:v>
                      </c:pt>
                      <c:pt idx="197">
                        <c:v>38869</c:v>
                      </c:pt>
                      <c:pt idx="198">
                        <c:v>38899</c:v>
                      </c:pt>
                      <c:pt idx="199">
                        <c:v>38930</c:v>
                      </c:pt>
                      <c:pt idx="200">
                        <c:v>38961</c:v>
                      </c:pt>
                      <c:pt idx="201">
                        <c:v>38991</c:v>
                      </c:pt>
                      <c:pt idx="202">
                        <c:v>39022</c:v>
                      </c:pt>
                      <c:pt idx="203">
                        <c:v>39052</c:v>
                      </c:pt>
                      <c:pt idx="204">
                        <c:v>39083</c:v>
                      </c:pt>
                      <c:pt idx="205">
                        <c:v>39114</c:v>
                      </c:pt>
                      <c:pt idx="206">
                        <c:v>39142</c:v>
                      </c:pt>
                      <c:pt idx="207">
                        <c:v>39173</c:v>
                      </c:pt>
                      <c:pt idx="208">
                        <c:v>39203</c:v>
                      </c:pt>
                      <c:pt idx="209">
                        <c:v>39234</c:v>
                      </c:pt>
                      <c:pt idx="210">
                        <c:v>39264</c:v>
                      </c:pt>
                      <c:pt idx="211">
                        <c:v>39295</c:v>
                      </c:pt>
                      <c:pt idx="212">
                        <c:v>39326</c:v>
                      </c:pt>
                      <c:pt idx="213">
                        <c:v>39356</c:v>
                      </c:pt>
                      <c:pt idx="214">
                        <c:v>39387</c:v>
                      </c:pt>
                      <c:pt idx="215">
                        <c:v>39417</c:v>
                      </c:pt>
                      <c:pt idx="216">
                        <c:v>39448</c:v>
                      </c:pt>
                      <c:pt idx="217">
                        <c:v>39479</c:v>
                      </c:pt>
                      <c:pt idx="218">
                        <c:v>39508</c:v>
                      </c:pt>
                      <c:pt idx="219">
                        <c:v>39539</c:v>
                      </c:pt>
                      <c:pt idx="220">
                        <c:v>39569</c:v>
                      </c:pt>
                      <c:pt idx="221">
                        <c:v>39600</c:v>
                      </c:pt>
                      <c:pt idx="222">
                        <c:v>39630</c:v>
                      </c:pt>
                      <c:pt idx="223">
                        <c:v>39661</c:v>
                      </c:pt>
                      <c:pt idx="224">
                        <c:v>39692</c:v>
                      </c:pt>
                      <c:pt idx="225">
                        <c:v>39722</c:v>
                      </c:pt>
                      <c:pt idx="226">
                        <c:v>39753</c:v>
                      </c:pt>
                      <c:pt idx="227">
                        <c:v>39783</c:v>
                      </c:pt>
                      <c:pt idx="228">
                        <c:v>39814</c:v>
                      </c:pt>
                      <c:pt idx="229">
                        <c:v>39845</c:v>
                      </c:pt>
                      <c:pt idx="230">
                        <c:v>39873</c:v>
                      </c:pt>
                      <c:pt idx="231">
                        <c:v>39904</c:v>
                      </c:pt>
                      <c:pt idx="232">
                        <c:v>39934</c:v>
                      </c:pt>
                      <c:pt idx="233">
                        <c:v>39965</c:v>
                      </c:pt>
                      <c:pt idx="234">
                        <c:v>39995</c:v>
                      </c:pt>
                      <c:pt idx="235">
                        <c:v>40026</c:v>
                      </c:pt>
                      <c:pt idx="236">
                        <c:v>40057</c:v>
                      </c:pt>
                      <c:pt idx="237">
                        <c:v>40087</c:v>
                      </c:pt>
                      <c:pt idx="238">
                        <c:v>40118</c:v>
                      </c:pt>
                      <c:pt idx="239">
                        <c:v>40148</c:v>
                      </c:pt>
                      <c:pt idx="240">
                        <c:v>40179</c:v>
                      </c:pt>
                      <c:pt idx="241">
                        <c:v>40210</c:v>
                      </c:pt>
                      <c:pt idx="242">
                        <c:v>40238</c:v>
                      </c:pt>
                      <c:pt idx="243">
                        <c:v>40269</c:v>
                      </c:pt>
                      <c:pt idx="244">
                        <c:v>40299</c:v>
                      </c:pt>
                      <c:pt idx="245">
                        <c:v>40330</c:v>
                      </c:pt>
                      <c:pt idx="246">
                        <c:v>40360</c:v>
                      </c:pt>
                      <c:pt idx="247">
                        <c:v>40391</c:v>
                      </c:pt>
                      <c:pt idx="248">
                        <c:v>40422</c:v>
                      </c:pt>
                      <c:pt idx="249">
                        <c:v>40452</c:v>
                      </c:pt>
                      <c:pt idx="250">
                        <c:v>40483</c:v>
                      </c:pt>
                      <c:pt idx="251">
                        <c:v>40513</c:v>
                      </c:pt>
                      <c:pt idx="252">
                        <c:v>40544</c:v>
                      </c:pt>
                      <c:pt idx="253">
                        <c:v>40575</c:v>
                      </c:pt>
                      <c:pt idx="254">
                        <c:v>40603</c:v>
                      </c:pt>
                      <c:pt idx="255">
                        <c:v>40634</c:v>
                      </c:pt>
                      <c:pt idx="256">
                        <c:v>40664</c:v>
                      </c:pt>
                      <c:pt idx="257">
                        <c:v>40695</c:v>
                      </c:pt>
                      <c:pt idx="258">
                        <c:v>40725</c:v>
                      </c:pt>
                      <c:pt idx="259">
                        <c:v>40756</c:v>
                      </c:pt>
                      <c:pt idx="260">
                        <c:v>40787</c:v>
                      </c:pt>
                      <c:pt idx="261">
                        <c:v>40817</c:v>
                      </c:pt>
                      <c:pt idx="262">
                        <c:v>40848</c:v>
                      </c:pt>
                      <c:pt idx="263">
                        <c:v>40878</c:v>
                      </c:pt>
                      <c:pt idx="264">
                        <c:v>40909</c:v>
                      </c:pt>
                      <c:pt idx="265">
                        <c:v>40940</c:v>
                      </c:pt>
                      <c:pt idx="266">
                        <c:v>40969</c:v>
                      </c:pt>
                      <c:pt idx="267">
                        <c:v>41000</c:v>
                      </c:pt>
                      <c:pt idx="268">
                        <c:v>41030</c:v>
                      </c:pt>
                      <c:pt idx="269">
                        <c:v>41061</c:v>
                      </c:pt>
                      <c:pt idx="270">
                        <c:v>41091</c:v>
                      </c:pt>
                      <c:pt idx="271">
                        <c:v>41122</c:v>
                      </c:pt>
                      <c:pt idx="272">
                        <c:v>41153</c:v>
                      </c:pt>
                      <c:pt idx="273">
                        <c:v>41183</c:v>
                      </c:pt>
                      <c:pt idx="274">
                        <c:v>41214</c:v>
                      </c:pt>
                      <c:pt idx="275">
                        <c:v>41244</c:v>
                      </c:pt>
                      <c:pt idx="276">
                        <c:v>41275</c:v>
                      </c:pt>
                      <c:pt idx="277">
                        <c:v>41306</c:v>
                      </c:pt>
                      <c:pt idx="278">
                        <c:v>41334</c:v>
                      </c:pt>
                      <c:pt idx="279">
                        <c:v>41365</c:v>
                      </c:pt>
                      <c:pt idx="280">
                        <c:v>41395</c:v>
                      </c:pt>
                      <c:pt idx="281">
                        <c:v>41426</c:v>
                      </c:pt>
                      <c:pt idx="282">
                        <c:v>41456</c:v>
                      </c:pt>
                      <c:pt idx="283">
                        <c:v>41487</c:v>
                      </c:pt>
                      <c:pt idx="284">
                        <c:v>41518</c:v>
                      </c:pt>
                      <c:pt idx="285">
                        <c:v>41548</c:v>
                      </c:pt>
                      <c:pt idx="286">
                        <c:v>41579</c:v>
                      </c:pt>
                      <c:pt idx="287">
                        <c:v>41609</c:v>
                      </c:pt>
                      <c:pt idx="288">
                        <c:v>41640</c:v>
                      </c:pt>
                      <c:pt idx="289">
                        <c:v>41671</c:v>
                      </c:pt>
                      <c:pt idx="290">
                        <c:v>41699</c:v>
                      </c:pt>
                      <c:pt idx="291">
                        <c:v>41730</c:v>
                      </c:pt>
                      <c:pt idx="292">
                        <c:v>41760</c:v>
                      </c:pt>
                      <c:pt idx="293">
                        <c:v>41791</c:v>
                      </c:pt>
                      <c:pt idx="294">
                        <c:v>41821</c:v>
                      </c:pt>
                      <c:pt idx="295">
                        <c:v>41852</c:v>
                      </c:pt>
                      <c:pt idx="296">
                        <c:v>41883</c:v>
                      </c:pt>
                      <c:pt idx="297">
                        <c:v>41913</c:v>
                      </c:pt>
                      <c:pt idx="298">
                        <c:v>41944</c:v>
                      </c:pt>
                      <c:pt idx="299">
                        <c:v>41974</c:v>
                      </c:pt>
                      <c:pt idx="300">
                        <c:v>42005</c:v>
                      </c:pt>
                      <c:pt idx="301">
                        <c:v>42036</c:v>
                      </c:pt>
                      <c:pt idx="302">
                        <c:v>42064</c:v>
                      </c:pt>
                      <c:pt idx="303">
                        <c:v>42095</c:v>
                      </c:pt>
                      <c:pt idx="304">
                        <c:v>42125</c:v>
                      </c:pt>
                      <c:pt idx="305">
                        <c:v>42156</c:v>
                      </c:pt>
                      <c:pt idx="306">
                        <c:v>42186</c:v>
                      </c:pt>
                      <c:pt idx="307">
                        <c:v>42217</c:v>
                      </c:pt>
                      <c:pt idx="308">
                        <c:v>42248</c:v>
                      </c:pt>
                      <c:pt idx="309">
                        <c:v>42278</c:v>
                      </c:pt>
                      <c:pt idx="310">
                        <c:v>42309</c:v>
                      </c:pt>
                      <c:pt idx="311">
                        <c:v>42339</c:v>
                      </c:pt>
                      <c:pt idx="312">
                        <c:v>42370</c:v>
                      </c:pt>
                      <c:pt idx="313">
                        <c:v>42401</c:v>
                      </c:pt>
                      <c:pt idx="314">
                        <c:v>42430</c:v>
                      </c:pt>
                      <c:pt idx="315">
                        <c:v>42461</c:v>
                      </c:pt>
                      <c:pt idx="316">
                        <c:v>42491</c:v>
                      </c:pt>
                      <c:pt idx="317">
                        <c:v>42522</c:v>
                      </c:pt>
                      <c:pt idx="318">
                        <c:v>42552</c:v>
                      </c:pt>
                      <c:pt idx="319">
                        <c:v>42583</c:v>
                      </c:pt>
                      <c:pt idx="320">
                        <c:v>42614</c:v>
                      </c:pt>
                      <c:pt idx="321">
                        <c:v>42644</c:v>
                      </c:pt>
                      <c:pt idx="322">
                        <c:v>42675</c:v>
                      </c:pt>
                      <c:pt idx="323">
                        <c:v>42705</c:v>
                      </c:pt>
                      <c:pt idx="324">
                        <c:v>42736</c:v>
                      </c:pt>
                      <c:pt idx="325">
                        <c:v>42767</c:v>
                      </c:pt>
                      <c:pt idx="326">
                        <c:v>42795</c:v>
                      </c:pt>
                      <c:pt idx="327">
                        <c:v>42826</c:v>
                      </c:pt>
                      <c:pt idx="328">
                        <c:v>42856</c:v>
                      </c:pt>
                      <c:pt idx="329">
                        <c:v>42887</c:v>
                      </c:pt>
                      <c:pt idx="330">
                        <c:v>42917</c:v>
                      </c:pt>
                      <c:pt idx="331">
                        <c:v>42948</c:v>
                      </c:pt>
                      <c:pt idx="332">
                        <c:v>42979</c:v>
                      </c:pt>
                      <c:pt idx="333">
                        <c:v>43009</c:v>
                      </c:pt>
                      <c:pt idx="334">
                        <c:v>43040</c:v>
                      </c:pt>
                      <c:pt idx="335">
                        <c:v>43070</c:v>
                      </c:pt>
                      <c:pt idx="336">
                        <c:v>43101</c:v>
                      </c:pt>
                      <c:pt idx="337">
                        <c:v>43132</c:v>
                      </c:pt>
                      <c:pt idx="338">
                        <c:v>43160</c:v>
                      </c:pt>
                      <c:pt idx="339">
                        <c:v>43191</c:v>
                      </c:pt>
                      <c:pt idx="340">
                        <c:v>43221</c:v>
                      </c:pt>
                      <c:pt idx="341">
                        <c:v>43252</c:v>
                      </c:pt>
                      <c:pt idx="342">
                        <c:v>43282</c:v>
                      </c:pt>
                      <c:pt idx="343">
                        <c:v>43313</c:v>
                      </c:pt>
                      <c:pt idx="344">
                        <c:v>43344</c:v>
                      </c:pt>
                      <c:pt idx="345">
                        <c:v>43374</c:v>
                      </c:pt>
                      <c:pt idx="346">
                        <c:v>43405</c:v>
                      </c:pt>
                      <c:pt idx="347">
                        <c:v>43435</c:v>
                      </c:pt>
                      <c:pt idx="348">
                        <c:v>43466</c:v>
                      </c:pt>
                      <c:pt idx="349">
                        <c:v>43497</c:v>
                      </c:pt>
                      <c:pt idx="350">
                        <c:v>43525</c:v>
                      </c:pt>
                      <c:pt idx="351">
                        <c:v>43556</c:v>
                      </c:pt>
                      <c:pt idx="352">
                        <c:v>43586</c:v>
                      </c:pt>
                      <c:pt idx="353">
                        <c:v>43617</c:v>
                      </c:pt>
                      <c:pt idx="354">
                        <c:v>43647</c:v>
                      </c:pt>
                      <c:pt idx="355">
                        <c:v>43678</c:v>
                      </c:pt>
                      <c:pt idx="356">
                        <c:v>43709</c:v>
                      </c:pt>
                      <c:pt idx="357">
                        <c:v>43739</c:v>
                      </c:pt>
                      <c:pt idx="358">
                        <c:v>43770</c:v>
                      </c:pt>
                      <c:pt idx="359">
                        <c:v>43800</c:v>
                      </c:pt>
                      <c:pt idx="360">
                        <c:v>43831</c:v>
                      </c:pt>
                      <c:pt idx="361">
                        <c:v>43862</c:v>
                      </c:pt>
                      <c:pt idx="362">
                        <c:v>43891</c:v>
                      </c:pt>
                      <c:pt idx="363">
                        <c:v>43922</c:v>
                      </c:pt>
                      <c:pt idx="364">
                        <c:v>43952</c:v>
                      </c:pt>
                      <c:pt idx="365">
                        <c:v>43983</c:v>
                      </c:pt>
                      <c:pt idx="366">
                        <c:v>44013</c:v>
                      </c:pt>
                      <c:pt idx="367">
                        <c:v>44044</c:v>
                      </c:pt>
                      <c:pt idx="368">
                        <c:v>44075</c:v>
                      </c:pt>
                      <c:pt idx="369">
                        <c:v>44105</c:v>
                      </c:pt>
                      <c:pt idx="370">
                        <c:v>44136</c:v>
                      </c:pt>
                      <c:pt idx="371">
                        <c:v>44166</c:v>
                      </c:pt>
                      <c:pt idx="372">
                        <c:v>44197</c:v>
                      </c:pt>
                      <c:pt idx="373">
                        <c:v>44228</c:v>
                      </c:pt>
                      <c:pt idx="374">
                        <c:v>44256</c:v>
                      </c:pt>
                      <c:pt idx="375">
                        <c:v>44287</c:v>
                      </c:pt>
                      <c:pt idx="376">
                        <c:v>44317</c:v>
                      </c:pt>
                      <c:pt idx="377">
                        <c:v>44348</c:v>
                      </c:pt>
                      <c:pt idx="378">
                        <c:v>44378</c:v>
                      </c:pt>
                      <c:pt idx="379">
                        <c:v>44409</c:v>
                      </c:pt>
                      <c:pt idx="380">
                        <c:v>44440</c:v>
                      </c:pt>
                      <c:pt idx="381">
                        <c:v>44470</c:v>
                      </c:pt>
                      <c:pt idx="382">
                        <c:v>44501</c:v>
                      </c:pt>
                      <c:pt idx="383">
                        <c:v>44531</c:v>
                      </c:pt>
                      <c:pt idx="384">
                        <c:v>44562</c:v>
                      </c:pt>
                      <c:pt idx="385">
                        <c:v>44593</c:v>
                      </c:pt>
                      <c:pt idx="386">
                        <c:v>44621</c:v>
                      </c:pt>
                      <c:pt idx="387">
                        <c:v>44652</c:v>
                      </c:pt>
                      <c:pt idx="388">
                        <c:v>44682</c:v>
                      </c:pt>
                      <c:pt idx="389">
                        <c:v>44713</c:v>
                      </c:pt>
                      <c:pt idx="390">
                        <c:v>44743</c:v>
                      </c:pt>
                      <c:pt idx="391">
                        <c:v>44774</c:v>
                      </c:pt>
                      <c:pt idx="392">
                        <c:v>44805</c:v>
                      </c:pt>
                      <c:pt idx="393">
                        <c:v>44835</c:v>
                      </c:pt>
                      <c:pt idx="394">
                        <c:v>44866</c:v>
                      </c:pt>
                      <c:pt idx="395">
                        <c:v>44896</c:v>
                      </c:pt>
                      <c:pt idx="396">
                        <c:v>44927</c:v>
                      </c:pt>
                      <c:pt idx="397">
                        <c:v>44958</c:v>
                      </c:pt>
                      <c:pt idx="398">
                        <c:v>44986</c:v>
                      </c:pt>
                      <c:pt idx="399">
                        <c:v>45017</c:v>
                      </c:pt>
                      <c:pt idx="400">
                        <c:v>45047</c:v>
                      </c:pt>
                      <c:pt idx="401">
                        <c:v>45078</c:v>
                      </c:pt>
                      <c:pt idx="402">
                        <c:v>45108</c:v>
                      </c:pt>
                      <c:pt idx="403">
                        <c:v>45139</c:v>
                      </c:pt>
                      <c:pt idx="404">
                        <c:v>45170</c:v>
                      </c:pt>
                      <c:pt idx="405">
                        <c:v>45200</c:v>
                      </c:pt>
                      <c:pt idx="406">
                        <c:v>45231</c:v>
                      </c:pt>
                      <c:pt idx="407">
                        <c:v>45261</c:v>
                      </c:pt>
                      <c:pt idx="408">
                        <c:v>45292</c:v>
                      </c:pt>
                      <c:pt idx="409">
                        <c:v>45323</c:v>
                      </c:pt>
                      <c:pt idx="410">
                        <c:v>45352</c:v>
                      </c:pt>
                      <c:pt idx="411">
                        <c:v>45383</c:v>
                      </c:pt>
                      <c:pt idx="412">
                        <c:v>45413</c:v>
                      </c:pt>
                      <c:pt idx="413">
                        <c:v>45444</c:v>
                      </c:pt>
                      <c:pt idx="414">
                        <c:v>45474</c:v>
                      </c:pt>
                      <c:pt idx="415">
                        <c:v>45505</c:v>
                      </c:pt>
                      <c:pt idx="416">
                        <c:v>45536</c:v>
                      </c:pt>
                      <c:pt idx="417">
                        <c:v>45566</c:v>
                      </c:pt>
                      <c:pt idx="418">
                        <c:v>45597</c:v>
                      </c:pt>
                      <c:pt idx="419">
                        <c:v>45627</c:v>
                      </c:pt>
                      <c:pt idx="420">
                        <c:v>45658</c:v>
                      </c:pt>
                      <c:pt idx="421">
                        <c:v>45689</c:v>
                      </c:pt>
                      <c:pt idx="422">
                        <c:v>45717</c:v>
                      </c:pt>
                      <c:pt idx="423">
                        <c:v>45748</c:v>
                      </c:pt>
                      <c:pt idx="424">
                        <c:v>45778</c:v>
                      </c:pt>
                      <c:pt idx="425">
                        <c:v>45809</c:v>
                      </c:pt>
                      <c:pt idx="426">
                        <c:v>45839</c:v>
                      </c:pt>
                      <c:pt idx="427">
                        <c:v>45870</c:v>
                      </c:pt>
                      <c:pt idx="428">
                        <c:v>45901</c:v>
                      </c:pt>
                      <c:pt idx="429">
                        <c:v>45931</c:v>
                      </c:pt>
                      <c:pt idx="430">
                        <c:v>45962</c:v>
                      </c:pt>
                      <c:pt idx="431">
                        <c:v>45992</c:v>
                      </c:pt>
                      <c:pt idx="432">
                        <c:v>46023</c:v>
                      </c:pt>
                      <c:pt idx="433">
                        <c:v>46054</c:v>
                      </c:pt>
                      <c:pt idx="434">
                        <c:v>46082</c:v>
                      </c:pt>
                      <c:pt idx="435">
                        <c:v>46113</c:v>
                      </c:pt>
                      <c:pt idx="436">
                        <c:v>46143</c:v>
                      </c:pt>
                      <c:pt idx="437">
                        <c:v>46174</c:v>
                      </c:pt>
                      <c:pt idx="438">
                        <c:v>46204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'LAUS Data'!$E$2:$E$397</c15:sqref>
                        </c15:formulaRef>
                      </c:ext>
                    </c:extLst>
                    <c:numCache>
                      <c:formatCode>0.0</c:formatCode>
                      <c:ptCount val="396"/>
                      <c:pt idx="0">
                        <c:v>6.6</c:v>
                      </c:pt>
                      <c:pt idx="1">
                        <c:v>6.7</c:v>
                      </c:pt>
                      <c:pt idx="2">
                        <c:v>6.2</c:v>
                      </c:pt>
                      <c:pt idx="3">
                        <c:v>6.1</c:v>
                      </c:pt>
                      <c:pt idx="4">
                        <c:v>6.2</c:v>
                      </c:pt>
                      <c:pt idx="5">
                        <c:v>6.5</c:v>
                      </c:pt>
                      <c:pt idx="6">
                        <c:v>6.5</c:v>
                      </c:pt>
                      <c:pt idx="7">
                        <c:v>6.3</c:v>
                      </c:pt>
                      <c:pt idx="8">
                        <c:v>6.5</c:v>
                      </c:pt>
                      <c:pt idx="9">
                        <c:v>5.9</c:v>
                      </c:pt>
                      <c:pt idx="10">
                        <c:v>6.5</c:v>
                      </c:pt>
                      <c:pt idx="11">
                        <c:v>6.4</c:v>
                      </c:pt>
                      <c:pt idx="12">
                        <c:v>7.1</c:v>
                      </c:pt>
                      <c:pt idx="13">
                        <c:v>7.2</c:v>
                      </c:pt>
                      <c:pt idx="14">
                        <c:v>7</c:v>
                      </c:pt>
                      <c:pt idx="15">
                        <c:v>6.6</c:v>
                      </c:pt>
                      <c:pt idx="16">
                        <c:v>6.8</c:v>
                      </c:pt>
                      <c:pt idx="17">
                        <c:v>7.2</c:v>
                      </c:pt>
                      <c:pt idx="18">
                        <c:v>7.1</c:v>
                      </c:pt>
                      <c:pt idx="19">
                        <c:v>6.9</c:v>
                      </c:pt>
                      <c:pt idx="20">
                        <c:v>6.8</c:v>
                      </c:pt>
                      <c:pt idx="21">
                        <c:v>6.8</c:v>
                      </c:pt>
                      <c:pt idx="22">
                        <c:v>7</c:v>
                      </c:pt>
                      <c:pt idx="23">
                        <c:v>7</c:v>
                      </c:pt>
                      <c:pt idx="24">
                        <c:v>8.1999999999999993</c:v>
                      </c:pt>
                      <c:pt idx="25">
                        <c:v>8.1999999999999993</c:v>
                      </c:pt>
                      <c:pt idx="26">
                        <c:v>7.7</c:v>
                      </c:pt>
                      <c:pt idx="27">
                        <c:v>7.3</c:v>
                      </c:pt>
                      <c:pt idx="28">
                        <c:v>7.5</c:v>
                      </c:pt>
                      <c:pt idx="29">
                        <c:v>8.5</c:v>
                      </c:pt>
                      <c:pt idx="30">
                        <c:v>8</c:v>
                      </c:pt>
                      <c:pt idx="31">
                        <c:v>7.7</c:v>
                      </c:pt>
                      <c:pt idx="32">
                        <c:v>7.6</c:v>
                      </c:pt>
                      <c:pt idx="33">
                        <c:v>7.1</c:v>
                      </c:pt>
                      <c:pt idx="34">
                        <c:v>7.5</c:v>
                      </c:pt>
                      <c:pt idx="35">
                        <c:v>7.3</c:v>
                      </c:pt>
                      <c:pt idx="36">
                        <c:v>8.1999999999999993</c:v>
                      </c:pt>
                      <c:pt idx="37">
                        <c:v>8</c:v>
                      </c:pt>
                      <c:pt idx="38">
                        <c:v>7.4</c:v>
                      </c:pt>
                      <c:pt idx="39">
                        <c:v>7</c:v>
                      </c:pt>
                      <c:pt idx="40">
                        <c:v>6.9</c:v>
                      </c:pt>
                      <c:pt idx="41">
                        <c:v>7.7</c:v>
                      </c:pt>
                      <c:pt idx="42">
                        <c:v>7.4</c:v>
                      </c:pt>
                      <c:pt idx="43">
                        <c:v>7</c:v>
                      </c:pt>
                      <c:pt idx="44">
                        <c:v>6.9</c:v>
                      </c:pt>
                      <c:pt idx="45">
                        <c:v>6.9</c:v>
                      </c:pt>
                      <c:pt idx="46">
                        <c:v>6.8</c:v>
                      </c:pt>
                      <c:pt idx="47">
                        <c:v>6.5</c:v>
                      </c:pt>
                      <c:pt idx="48">
                        <c:v>7.5</c:v>
                      </c:pt>
                      <c:pt idx="49">
                        <c:v>7.5</c:v>
                      </c:pt>
                      <c:pt idx="50">
                        <c:v>7.2</c:v>
                      </c:pt>
                      <c:pt idx="51">
                        <c:v>6.6</c:v>
                      </c:pt>
                      <c:pt idx="52">
                        <c:v>6.4</c:v>
                      </c:pt>
                      <c:pt idx="53">
                        <c:v>7.1</c:v>
                      </c:pt>
                      <c:pt idx="54">
                        <c:v>6.9</c:v>
                      </c:pt>
                      <c:pt idx="55">
                        <c:v>6.6</c:v>
                      </c:pt>
                      <c:pt idx="56">
                        <c:v>6.2</c:v>
                      </c:pt>
                      <c:pt idx="57">
                        <c:v>5.9</c:v>
                      </c:pt>
                      <c:pt idx="58">
                        <c:v>5.8</c:v>
                      </c:pt>
                      <c:pt idx="59">
                        <c:v>5.5</c:v>
                      </c:pt>
                      <c:pt idx="60">
                        <c:v>6.5</c:v>
                      </c:pt>
                      <c:pt idx="61">
                        <c:v>6.1</c:v>
                      </c:pt>
                      <c:pt idx="62">
                        <c:v>5.8</c:v>
                      </c:pt>
                      <c:pt idx="63">
                        <c:v>5.9</c:v>
                      </c:pt>
                      <c:pt idx="64">
                        <c:v>5.8</c:v>
                      </c:pt>
                      <c:pt idx="65">
                        <c:v>6.6</c:v>
                      </c:pt>
                      <c:pt idx="66">
                        <c:v>6.6</c:v>
                      </c:pt>
                      <c:pt idx="67">
                        <c:v>6.3</c:v>
                      </c:pt>
                      <c:pt idx="68">
                        <c:v>6.2</c:v>
                      </c:pt>
                      <c:pt idx="69">
                        <c:v>5.9</c:v>
                      </c:pt>
                      <c:pt idx="70">
                        <c:v>6</c:v>
                      </c:pt>
                      <c:pt idx="71">
                        <c:v>5.8</c:v>
                      </c:pt>
                      <c:pt idx="72">
                        <c:v>6.7</c:v>
                      </c:pt>
                      <c:pt idx="73">
                        <c:v>6.2</c:v>
                      </c:pt>
                      <c:pt idx="74">
                        <c:v>6</c:v>
                      </c:pt>
                      <c:pt idx="75">
                        <c:v>5.6</c:v>
                      </c:pt>
                      <c:pt idx="76">
                        <c:v>5.7</c:v>
                      </c:pt>
                      <c:pt idx="77">
                        <c:v>6</c:v>
                      </c:pt>
                      <c:pt idx="78">
                        <c:v>6</c:v>
                      </c:pt>
                      <c:pt idx="79">
                        <c:v>5.5</c:v>
                      </c:pt>
                      <c:pt idx="80">
                        <c:v>5.4</c:v>
                      </c:pt>
                      <c:pt idx="81">
                        <c:v>5.2</c:v>
                      </c:pt>
                      <c:pt idx="82">
                        <c:v>5.5</c:v>
                      </c:pt>
                      <c:pt idx="83">
                        <c:v>5.2</c:v>
                      </c:pt>
                      <c:pt idx="84">
                        <c:v>6.1</c:v>
                      </c:pt>
                      <c:pt idx="85">
                        <c:v>6.1</c:v>
                      </c:pt>
                      <c:pt idx="86">
                        <c:v>5.9</c:v>
                      </c:pt>
                      <c:pt idx="87">
                        <c:v>5.0999999999999996</c:v>
                      </c:pt>
                      <c:pt idx="88">
                        <c:v>5.2</c:v>
                      </c:pt>
                      <c:pt idx="89">
                        <c:v>6</c:v>
                      </c:pt>
                      <c:pt idx="90">
                        <c:v>5.8</c:v>
                      </c:pt>
                      <c:pt idx="91">
                        <c:v>5.4</c:v>
                      </c:pt>
                      <c:pt idx="92">
                        <c:v>5.3</c:v>
                      </c:pt>
                      <c:pt idx="93">
                        <c:v>4.9000000000000004</c:v>
                      </c:pt>
                      <c:pt idx="94">
                        <c:v>4.7</c:v>
                      </c:pt>
                      <c:pt idx="95">
                        <c:v>4.5999999999999996</c:v>
                      </c:pt>
                      <c:pt idx="96">
                        <c:v>5.3</c:v>
                      </c:pt>
                      <c:pt idx="97">
                        <c:v>5</c:v>
                      </c:pt>
                      <c:pt idx="98">
                        <c:v>5</c:v>
                      </c:pt>
                      <c:pt idx="99">
                        <c:v>4.4000000000000004</c:v>
                      </c:pt>
                      <c:pt idx="100">
                        <c:v>4.5999999999999996</c:v>
                      </c:pt>
                      <c:pt idx="101">
                        <c:v>5.6</c:v>
                      </c:pt>
                      <c:pt idx="102">
                        <c:v>5.4</c:v>
                      </c:pt>
                      <c:pt idx="103">
                        <c:v>5.3</c:v>
                      </c:pt>
                      <c:pt idx="104">
                        <c:v>5.2</c:v>
                      </c:pt>
                      <c:pt idx="105">
                        <c:v>4.8</c:v>
                      </c:pt>
                      <c:pt idx="106">
                        <c:v>4.5</c:v>
                      </c:pt>
                      <c:pt idx="107">
                        <c:v>4.4000000000000004</c:v>
                      </c:pt>
                      <c:pt idx="108">
                        <c:v>5</c:v>
                      </c:pt>
                      <c:pt idx="109">
                        <c:v>4.9000000000000004</c:v>
                      </c:pt>
                      <c:pt idx="110">
                        <c:v>4.5</c:v>
                      </c:pt>
                      <c:pt idx="111">
                        <c:v>4.4000000000000004</c:v>
                      </c:pt>
                      <c:pt idx="112">
                        <c:v>4.5</c:v>
                      </c:pt>
                      <c:pt idx="113">
                        <c:v>5.0999999999999996</c:v>
                      </c:pt>
                      <c:pt idx="114">
                        <c:v>5.0999999999999996</c:v>
                      </c:pt>
                      <c:pt idx="115">
                        <c:v>4.7</c:v>
                      </c:pt>
                      <c:pt idx="116">
                        <c:v>4.9000000000000004</c:v>
                      </c:pt>
                      <c:pt idx="117">
                        <c:v>4.5999999999999996</c:v>
                      </c:pt>
                      <c:pt idx="118">
                        <c:v>4.5</c:v>
                      </c:pt>
                      <c:pt idx="119">
                        <c:v>4.4000000000000004</c:v>
                      </c:pt>
                      <c:pt idx="120">
                        <c:v>4.9000000000000004</c:v>
                      </c:pt>
                      <c:pt idx="121">
                        <c:v>5</c:v>
                      </c:pt>
                      <c:pt idx="122">
                        <c:v>4.8</c:v>
                      </c:pt>
                      <c:pt idx="123">
                        <c:v>4.0999999999999996</c:v>
                      </c:pt>
                      <c:pt idx="124">
                        <c:v>4.3</c:v>
                      </c:pt>
                      <c:pt idx="125">
                        <c:v>4.7</c:v>
                      </c:pt>
                      <c:pt idx="126">
                        <c:v>4.5999999999999996</c:v>
                      </c:pt>
                      <c:pt idx="127">
                        <c:v>4.5</c:v>
                      </c:pt>
                      <c:pt idx="128">
                        <c:v>4.3</c:v>
                      </c:pt>
                      <c:pt idx="129">
                        <c:v>3.9</c:v>
                      </c:pt>
                      <c:pt idx="130">
                        <c:v>3.9</c:v>
                      </c:pt>
                      <c:pt idx="131">
                        <c:v>3.5</c:v>
                      </c:pt>
                      <c:pt idx="132">
                        <c:v>4.4000000000000004</c:v>
                      </c:pt>
                      <c:pt idx="133">
                        <c:v>4.2</c:v>
                      </c:pt>
                      <c:pt idx="134">
                        <c:v>4.5</c:v>
                      </c:pt>
                      <c:pt idx="135">
                        <c:v>4.3</c:v>
                      </c:pt>
                      <c:pt idx="136">
                        <c:v>4.4000000000000004</c:v>
                      </c:pt>
                      <c:pt idx="137">
                        <c:v>5.2</c:v>
                      </c:pt>
                      <c:pt idx="138">
                        <c:v>5.2</c:v>
                      </c:pt>
                      <c:pt idx="139">
                        <c:v>5.4</c:v>
                      </c:pt>
                      <c:pt idx="140">
                        <c:v>5.3</c:v>
                      </c:pt>
                      <c:pt idx="141">
                        <c:v>5.4</c:v>
                      </c:pt>
                      <c:pt idx="142">
                        <c:v>5.7</c:v>
                      </c:pt>
                      <c:pt idx="143">
                        <c:v>5.7</c:v>
                      </c:pt>
                      <c:pt idx="144">
                        <c:v>6.5</c:v>
                      </c:pt>
                      <c:pt idx="145">
                        <c:v>6.3</c:v>
                      </c:pt>
                      <c:pt idx="146">
                        <c:v>6.2</c:v>
                      </c:pt>
                      <c:pt idx="147">
                        <c:v>6.2</c:v>
                      </c:pt>
                      <c:pt idx="148">
                        <c:v>6.1</c:v>
                      </c:pt>
                      <c:pt idx="149">
                        <c:v>6.9</c:v>
                      </c:pt>
                      <c:pt idx="150">
                        <c:v>6.7</c:v>
                      </c:pt>
                      <c:pt idx="151">
                        <c:v>6.5</c:v>
                      </c:pt>
                      <c:pt idx="152">
                        <c:v>6.2</c:v>
                      </c:pt>
                      <c:pt idx="153">
                        <c:v>6.1</c:v>
                      </c:pt>
                      <c:pt idx="154">
                        <c:v>6.4</c:v>
                      </c:pt>
                      <c:pt idx="155">
                        <c:v>6.3</c:v>
                      </c:pt>
                      <c:pt idx="156">
                        <c:v>7.1</c:v>
                      </c:pt>
                      <c:pt idx="157">
                        <c:v>7</c:v>
                      </c:pt>
                      <c:pt idx="158">
                        <c:v>6.8</c:v>
                      </c:pt>
                      <c:pt idx="159">
                        <c:v>6.5</c:v>
                      </c:pt>
                      <c:pt idx="160">
                        <c:v>6.7</c:v>
                      </c:pt>
                      <c:pt idx="161">
                        <c:v>7.6</c:v>
                      </c:pt>
                      <c:pt idx="162">
                        <c:v>7.2</c:v>
                      </c:pt>
                      <c:pt idx="163">
                        <c:v>6.9</c:v>
                      </c:pt>
                      <c:pt idx="164">
                        <c:v>6.7</c:v>
                      </c:pt>
                      <c:pt idx="165">
                        <c:v>6.3</c:v>
                      </c:pt>
                      <c:pt idx="166">
                        <c:v>6.3</c:v>
                      </c:pt>
                      <c:pt idx="167">
                        <c:v>5.9</c:v>
                      </c:pt>
                      <c:pt idx="168">
                        <c:v>6.7</c:v>
                      </c:pt>
                      <c:pt idx="169">
                        <c:v>6.3</c:v>
                      </c:pt>
                      <c:pt idx="170">
                        <c:v>6.4</c:v>
                      </c:pt>
                      <c:pt idx="171">
                        <c:v>5.8</c:v>
                      </c:pt>
                      <c:pt idx="172">
                        <c:v>5.8</c:v>
                      </c:pt>
                      <c:pt idx="173">
                        <c:v>6.5</c:v>
                      </c:pt>
                      <c:pt idx="174">
                        <c:v>6.3</c:v>
                      </c:pt>
                      <c:pt idx="175">
                        <c:v>5.8</c:v>
                      </c:pt>
                      <c:pt idx="176">
                        <c:v>5.7</c:v>
                      </c:pt>
                      <c:pt idx="177">
                        <c:v>5.6</c:v>
                      </c:pt>
                      <c:pt idx="178">
                        <c:v>5.8</c:v>
                      </c:pt>
                      <c:pt idx="179">
                        <c:v>5.6</c:v>
                      </c:pt>
                      <c:pt idx="180">
                        <c:v>6</c:v>
                      </c:pt>
                      <c:pt idx="181">
                        <c:v>6</c:v>
                      </c:pt>
                      <c:pt idx="182">
                        <c:v>5.5</c:v>
                      </c:pt>
                      <c:pt idx="183">
                        <c:v>5.2</c:v>
                      </c:pt>
                      <c:pt idx="184">
                        <c:v>5.2</c:v>
                      </c:pt>
                      <c:pt idx="185">
                        <c:v>5.6</c:v>
                      </c:pt>
                      <c:pt idx="186">
                        <c:v>5.5</c:v>
                      </c:pt>
                      <c:pt idx="187">
                        <c:v>5.4</c:v>
                      </c:pt>
                      <c:pt idx="188">
                        <c:v>5.6</c:v>
                      </c:pt>
                      <c:pt idx="189">
                        <c:v>5.3</c:v>
                      </c:pt>
                      <c:pt idx="190">
                        <c:v>5.5</c:v>
                      </c:pt>
                      <c:pt idx="191">
                        <c:v>5.0999999999999996</c:v>
                      </c:pt>
                      <c:pt idx="192">
                        <c:v>5.4</c:v>
                      </c:pt>
                      <c:pt idx="193">
                        <c:v>5.4</c:v>
                      </c:pt>
                      <c:pt idx="194">
                        <c:v>5.0999999999999996</c:v>
                      </c:pt>
                      <c:pt idx="195">
                        <c:v>4.9000000000000004</c:v>
                      </c:pt>
                      <c:pt idx="196">
                        <c:v>5</c:v>
                      </c:pt>
                      <c:pt idx="197">
                        <c:v>5.5</c:v>
                      </c:pt>
                      <c:pt idx="198">
                        <c:v>5.4</c:v>
                      </c:pt>
                      <c:pt idx="199">
                        <c:v>5</c:v>
                      </c:pt>
                      <c:pt idx="200">
                        <c:v>4.7</c:v>
                      </c:pt>
                      <c:pt idx="201">
                        <c:v>4.4000000000000004</c:v>
                      </c:pt>
                      <c:pt idx="202">
                        <c:v>4.5</c:v>
                      </c:pt>
                      <c:pt idx="203">
                        <c:v>4.0999999999999996</c:v>
                      </c:pt>
                      <c:pt idx="204">
                        <c:v>4.8</c:v>
                      </c:pt>
                      <c:pt idx="205">
                        <c:v>4.7</c:v>
                      </c:pt>
                      <c:pt idx="206">
                        <c:v>4.3</c:v>
                      </c:pt>
                      <c:pt idx="207">
                        <c:v>4</c:v>
                      </c:pt>
                      <c:pt idx="208">
                        <c:v>4</c:v>
                      </c:pt>
                      <c:pt idx="209">
                        <c:v>4.7</c:v>
                      </c:pt>
                      <c:pt idx="210">
                        <c:v>4.8</c:v>
                      </c:pt>
                      <c:pt idx="211">
                        <c:v>4.3</c:v>
                      </c:pt>
                      <c:pt idx="212">
                        <c:v>4.4000000000000004</c:v>
                      </c:pt>
                      <c:pt idx="213">
                        <c:v>4</c:v>
                      </c:pt>
                      <c:pt idx="214">
                        <c:v>4.2</c:v>
                      </c:pt>
                      <c:pt idx="215">
                        <c:v>4.3</c:v>
                      </c:pt>
                      <c:pt idx="216">
                        <c:v>4.7</c:v>
                      </c:pt>
                      <c:pt idx="217">
                        <c:v>4.3</c:v>
                      </c:pt>
                      <c:pt idx="218">
                        <c:v>4.3</c:v>
                      </c:pt>
                      <c:pt idx="219">
                        <c:v>3.9</c:v>
                      </c:pt>
                      <c:pt idx="220">
                        <c:v>4.3</c:v>
                      </c:pt>
                      <c:pt idx="221">
                        <c:v>5</c:v>
                      </c:pt>
                      <c:pt idx="222">
                        <c:v>5.2</c:v>
                      </c:pt>
                      <c:pt idx="223">
                        <c:v>5.2</c:v>
                      </c:pt>
                      <c:pt idx="224">
                        <c:v>5.2</c:v>
                      </c:pt>
                      <c:pt idx="225">
                        <c:v>5.2</c:v>
                      </c:pt>
                      <c:pt idx="226">
                        <c:v>5.3</c:v>
                      </c:pt>
                      <c:pt idx="227">
                        <c:v>5.5</c:v>
                      </c:pt>
                      <c:pt idx="228">
                        <c:v>6.5</c:v>
                      </c:pt>
                      <c:pt idx="229">
                        <c:v>6.6</c:v>
                      </c:pt>
                      <c:pt idx="230">
                        <c:v>6.5</c:v>
                      </c:pt>
                      <c:pt idx="231">
                        <c:v>6.1</c:v>
                      </c:pt>
                      <c:pt idx="232">
                        <c:v>7.3</c:v>
                      </c:pt>
                      <c:pt idx="233">
                        <c:v>8.5</c:v>
                      </c:pt>
                      <c:pt idx="234">
                        <c:v>8.6</c:v>
                      </c:pt>
                      <c:pt idx="235">
                        <c:v>8.4</c:v>
                      </c:pt>
                      <c:pt idx="236">
                        <c:v>8.4</c:v>
                      </c:pt>
                      <c:pt idx="237">
                        <c:v>8.1999999999999993</c:v>
                      </c:pt>
                      <c:pt idx="238">
                        <c:v>8</c:v>
                      </c:pt>
                      <c:pt idx="239">
                        <c:v>8</c:v>
                      </c:pt>
                      <c:pt idx="240">
                        <c:v>8.8000000000000007</c:v>
                      </c:pt>
                      <c:pt idx="241">
                        <c:v>8.5</c:v>
                      </c:pt>
                      <c:pt idx="242">
                        <c:v>8.4</c:v>
                      </c:pt>
                      <c:pt idx="243">
                        <c:v>8</c:v>
                      </c:pt>
                      <c:pt idx="244">
                        <c:v>7.9</c:v>
                      </c:pt>
                      <c:pt idx="245">
                        <c:v>8.4</c:v>
                      </c:pt>
                      <c:pt idx="246">
                        <c:v>8.5</c:v>
                      </c:pt>
                      <c:pt idx="247">
                        <c:v>8.3000000000000007</c:v>
                      </c:pt>
                      <c:pt idx="248">
                        <c:v>8.1</c:v>
                      </c:pt>
                      <c:pt idx="249">
                        <c:v>8</c:v>
                      </c:pt>
                      <c:pt idx="250">
                        <c:v>8.3000000000000007</c:v>
                      </c:pt>
                      <c:pt idx="251">
                        <c:v>8</c:v>
                      </c:pt>
                      <c:pt idx="252">
                        <c:v>8.5</c:v>
                      </c:pt>
                      <c:pt idx="253">
                        <c:v>8.3000000000000007</c:v>
                      </c:pt>
                      <c:pt idx="254">
                        <c:v>8.1</c:v>
                      </c:pt>
                      <c:pt idx="255">
                        <c:v>7.7</c:v>
                      </c:pt>
                      <c:pt idx="256">
                        <c:v>8</c:v>
                      </c:pt>
                      <c:pt idx="257">
                        <c:v>8.8000000000000007</c:v>
                      </c:pt>
                      <c:pt idx="258">
                        <c:v>8.8000000000000007</c:v>
                      </c:pt>
                      <c:pt idx="259">
                        <c:v>8.4</c:v>
                      </c:pt>
                      <c:pt idx="260">
                        <c:v>8.1999999999999993</c:v>
                      </c:pt>
                      <c:pt idx="261">
                        <c:v>7.6</c:v>
                      </c:pt>
                      <c:pt idx="262">
                        <c:v>7.2</c:v>
                      </c:pt>
                      <c:pt idx="263">
                        <c:v>7</c:v>
                      </c:pt>
                      <c:pt idx="264">
                        <c:v>7.3</c:v>
                      </c:pt>
                      <c:pt idx="265">
                        <c:v>7.2</c:v>
                      </c:pt>
                      <c:pt idx="266">
                        <c:v>6.7</c:v>
                      </c:pt>
                      <c:pt idx="267">
                        <c:v>6.3</c:v>
                      </c:pt>
                      <c:pt idx="268">
                        <c:v>6.6</c:v>
                      </c:pt>
                      <c:pt idx="269">
                        <c:v>7.3</c:v>
                      </c:pt>
                      <c:pt idx="270">
                        <c:v>7.3</c:v>
                      </c:pt>
                      <c:pt idx="271">
                        <c:v>6.8</c:v>
                      </c:pt>
                      <c:pt idx="272">
                        <c:v>6.4</c:v>
                      </c:pt>
                      <c:pt idx="273">
                        <c:v>6.2</c:v>
                      </c:pt>
                      <c:pt idx="274">
                        <c:v>6</c:v>
                      </c:pt>
                      <c:pt idx="275">
                        <c:v>6.2</c:v>
                      </c:pt>
                      <c:pt idx="276">
                        <c:v>7.1</c:v>
                      </c:pt>
                      <c:pt idx="277">
                        <c:v>6.7</c:v>
                      </c:pt>
                      <c:pt idx="278">
                        <c:v>6.4</c:v>
                      </c:pt>
                      <c:pt idx="279">
                        <c:v>6.1</c:v>
                      </c:pt>
                      <c:pt idx="280">
                        <c:v>6.3</c:v>
                      </c:pt>
                      <c:pt idx="281">
                        <c:v>6.9</c:v>
                      </c:pt>
                      <c:pt idx="282">
                        <c:v>6.7</c:v>
                      </c:pt>
                      <c:pt idx="283">
                        <c:v>6.4</c:v>
                      </c:pt>
                      <c:pt idx="284">
                        <c:v>6.3</c:v>
                      </c:pt>
                      <c:pt idx="285">
                        <c:v>6</c:v>
                      </c:pt>
                      <c:pt idx="286">
                        <c:v>5.8</c:v>
                      </c:pt>
                      <c:pt idx="287">
                        <c:v>5.4</c:v>
                      </c:pt>
                      <c:pt idx="288">
                        <c:v>5.8</c:v>
                      </c:pt>
                      <c:pt idx="289">
                        <c:v>5.8</c:v>
                      </c:pt>
                      <c:pt idx="290">
                        <c:v>5.5</c:v>
                      </c:pt>
                      <c:pt idx="291">
                        <c:v>4.8</c:v>
                      </c:pt>
                      <c:pt idx="292">
                        <c:v>5.0999999999999996</c:v>
                      </c:pt>
                      <c:pt idx="293">
                        <c:v>5.5</c:v>
                      </c:pt>
                      <c:pt idx="294">
                        <c:v>5.7</c:v>
                      </c:pt>
                      <c:pt idx="295">
                        <c:v>5.4</c:v>
                      </c:pt>
                      <c:pt idx="296">
                        <c:v>5</c:v>
                      </c:pt>
                      <c:pt idx="297">
                        <c:v>4.7</c:v>
                      </c:pt>
                      <c:pt idx="298">
                        <c:v>4.5999999999999996</c:v>
                      </c:pt>
                      <c:pt idx="299">
                        <c:v>4.2</c:v>
                      </c:pt>
                      <c:pt idx="300">
                        <c:v>4.8</c:v>
                      </c:pt>
                      <c:pt idx="301">
                        <c:v>4.5999999999999996</c:v>
                      </c:pt>
                      <c:pt idx="302">
                        <c:v>4.4000000000000004</c:v>
                      </c:pt>
                      <c:pt idx="303">
                        <c:v>4.0999999999999996</c:v>
                      </c:pt>
                      <c:pt idx="304">
                        <c:v>4.3</c:v>
                      </c:pt>
                      <c:pt idx="305">
                        <c:v>4.7</c:v>
                      </c:pt>
                      <c:pt idx="306">
                        <c:v>4.8</c:v>
                      </c:pt>
                      <c:pt idx="307">
                        <c:v>4.5</c:v>
                      </c:pt>
                      <c:pt idx="308">
                        <c:v>4.5</c:v>
                      </c:pt>
                      <c:pt idx="309">
                        <c:v>4.4000000000000004</c:v>
                      </c:pt>
                      <c:pt idx="310">
                        <c:v>4.4000000000000004</c:v>
                      </c:pt>
                      <c:pt idx="311">
                        <c:v>4.2</c:v>
                      </c:pt>
                      <c:pt idx="312">
                        <c:v>4.5</c:v>
                      </c:pt>
                      <c:pt idx="313">
                        <c:v>4.5</c:v>
                      </c:pt>
                      <c:pt idx="314">
                        <c:v>4.5</c:v>
                      </c:pt>
                      <c:pt idx="315">
                        <c:v>4.3</c:v>
                      </c:pt>
                      <c:pt idx="316">
                        <c:v>4.3</c:v>
                      </c:pt>
                      <c:pt idx="317">
                        <c:v>5</c:v>
                      </c:pt>
                      <c:pt idx="318">
                        <c:v>5.0999999999999996</c:v>
                      </c:pt>
                      <c:pt idx="319">
                        <c:v>4.9000000000000004</c:v>
                      </c:pt>
                      <c:pt idx="320">
                        <c:v>4.9000000000000004</c:v>
                      </c:pt>
                      <c:pt idx="321">
                        <c:v>4.5999999999999996</c:v>
                      </c:pt>
                      <c:pt idx="322">
                        <c:v>4.5</c:v>
                      </c:pt>
                      <c:pt idx="323">
                        <c:v>4.5999999999999996</c:v>
                      </c:pt>
                      <c:pt idx="324">
                        <c:v>5.0999999999999996</c:v>
                      </c:pt>
                      <c:pt idx="325">
                        <c:v>5</c:v>
                      </c:pt>
                      <c:pt idx="326">
                        <c:v>4.5999999999999996</c:v>
                      </c:pt>
                      <c:pt idx="327">
                        <c:v>4.2</c:v>
                      </c:pt>
                      <c:pt idx="328">
                        <c:v>4.2</c:v>
                      </c:pt>
                      <c:pt idx="329">
                        <c:v>4.5999999999999996</c:v>
                      </c:pt>
                      <c:pt idx="330">
                        <c:v>4.5</c:v>
                      </c:pt>
                      <c:pt idx="331">
                        <c:v>4.5</c:v>
                      </c:pt>
                      <c:pt idx="332">
                        <c:v>4.0999999999999996</c:v>
                      </c:pt>
                      <c:pt idx="333">
                        <c:v>3.7</c:v>
                      </c:pt>
                      <c:pt idx="334">
                        <c:v>3.9</c:v>
                      </c:pt>
                      <c:pt idx="335">
                        <c:v>3.8</c:v>
                      </c:pt>
                      <c:pt idx="336">
                        <c:v>4.3</c:v>
                      </c:pt>
                      <c:pt idx="337">
                        <c:v>4.2</c:v>
                      </c:pt>
                      <c:pt idx="338">
                        <c:v>4.0999999999999996</c:v>
                      </c:pt>
                      <c:pt idx="339">
                        <c:v>3.7</c:v>
                      </c:pt>
                      <c:pt idx="340">
                        <c:v>3.6</c:v>
                      </c:pt>
                      <c:pt idx="341">
                        <c:v>4.3</c:v>
                      </c:pt>
                      <c:pt idx="342">
                        <c:v>4.0999999999999996</c:v>
                      </c:pt>
                      <c:pt idx="343">
                        <c:v>4</c:v>
                      </c:pt>
                      <c:pt idx="344">
                        <c:v>3.8</c:v>
                      </c:pt>
                      <c:pt idx="345">
                        <c:v>3.5</c:v>
                      </c:pt>
                      <c:pt idx="346">
                        <c:v>3.5</c:v>
                      </c:pt>
                      <c:pt idx="347">
                        <c:v>3.6</c:v>
                      </c:pt>
                      <c:pt idx="348">
                        <c:v>4.2</c:v>
                      </c:pt>
                      <c:pt idx="349">
                        <c:v>3.8</c:v>
                      </c:pt>
                      <c:pt idx="350">
                        <c:v>3.5</c:v>
                      </c:pt>
                      <c:pt idx="351">
                        <c:v>3.1</c:v>
                      </c:pt>
                      <c:pt idx="352">
                        <c:v>3.1</c:v>
                      </c:pt>
                      <c:pt idx="353">
                        <c:v>3.8</c:v>
                      </c:pt>
                      <c:pt idx="354">
                        <c:v>3.9</c:v>
                      </c:pt>
                      <c:pt idx="355">
                        <c:v>3.7</c:v>
                      </c:pt>
                      <c:pt idx="356">
                        <c:v>3.4</c:v>
                      </c:pt>
                      <c:pt idx="357">
                        <c:v>3.3</c:v>
                      </c:pt>
                      <c:pt idx="358">
                        <c:v>3.3</c:v>
                      </c:pt>
                      <c:pt idx="359">
                        <c:v>3.2</c:v>
                      </c:pt>
                      <c:pt idx="360">
                        <c:v>3.7</c:v>
                      </c:pt>
                      <c:pt idx="361">
                        <c:v>3.5</c:v>
                      </c:pt>
                      <c:pt idx="362">
                        <c:v>5.4</c:v>
                      </c:pt>
                      <c:pt idx="363">
                        <c:v>12.3</c:v>
                      </c:pt>
                      <c:pt idx="364">
                        <c:v>11.8</c:v>
                      </c:pt>
                      <c:pt idx="365">
                        <c:v>10.4</c:v>
                      </c:pt>
                      <c:pt idx="366">
                        <c:v>9.6999999999999993</c:v>
                      </c:pt>
                      <c:pt idx="367">
                        <c:v>7.9</c:v>
                      </c:pt>
                      <c:pt idx="368">
                        <c:v>7.7</c:v>
                      </c:pt>
                      <c:pt idx="369">
                        <c:v>6.7</c:v>
                      </c:pt>
                      <c:pt idx="370">
                        <c:v>6.8</c:v>
                      </c:pt>
                      <c:pt idx="371">
                        <c:v>6.7</c:v>
                      </c:pt>
                      <c:pt idx="372">
                        <c:v>7.1</c:v>
                      </c:pt>
                      <c:pt idx="373">
                        <c:v>6.9</c:v>
                      </c:pt>
                      <c:pt idx="374">
                        <c:v>6.4</c:v>
                      </c:pt>
                      <c:pt idx="375">
                        <c:v>5.9</c:v>
                      </c:pt>
                      <c:pt idx="376">
                        <c:v>5.7</c:v>
                      </c:pt>
                      <c:pt idx="377">
                        <c:v>6.4</c:v>
                      </c:pt>
                      <c:pt idx="378">
                        <c:v>5.8</c:v>
                      </c:pt>
                      <c:pt idx="379">
                        <c:v>5.5</c:v>
                      </c:pt>
                      <c:pt idx="380">
                        <c:v>5</c:v>
                      </c:pt>
                      <c:pt idx="381">
                        <c:v>4.7</c:v>
                      </c:pt>
                      <c:pt idx="382">
                        <c:v>4.4000000000000004</c:v>
                      </c:pt>
                      <c:pt idx="383">
                        <c:v>4.0999999999999996</c:v>
                      </c:pt>
                      <c:pt idx="384">
                        <c:v>4.7</c:v>
                      </c:pt>
                      <c:pt idx="385">
                        <c:v>4.3</c:v>
                      </c:pt>
                      <c:pt idx="386">
                        <c:v>3.8</c:v>
                      </c:pt>
                      <c:pt idx="387">
                        <c:v>3.5</c:v>
                      </c:pt>
                      <c:pt idx="388">
                        <c:v>3.6</c:v>
                      </c:pt>
                      <c:pt idx="389">
                        <c:v>4.2</c:v>
                      </c:pt>
                      <c:pt idx="390">
                        <c:v>4.0999999999999996</c:v>
                      </c:pt>
                      <c:pt idx="391">
                        <c:v>4</c:v>
                      </c:pt>
                      <c:pt idx="392">
                        <c:v>3.8</c:v>
                      </c:pt>
                      <c:pt idx="393">
                        <c:v>3.8</c:v>
                      </c:pt>
                      <c:pt idx="394">
                        <c:v>3.8</c:v>
                      </c:pt>
                      <c:pt idx="395">
                        <c:v>3.7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48-6EB6-40E3-809B-673824757506}"/>
                  </c:ext>
                </c:extLst>
              </c15:ser>
            </c15:filteredLineSeries>
          </c:ext>
        </c:extLst>
      </c:lineChart>
      <c:dateAx>
        <c:axId val="475309368"/>
        <c:scaling>
          <c:orientation val="minMax"/>
          <c:max val="46174"/>
          <c:min val="38322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5311992"/>
        <c:crosses val="autoZero"/>
        <c:auto val="0"/>
        <c:lblOffset val="100"/>
        <c:baseTimeUnit val="months"/>
        <c:majorUnit val="6"/>
        <c:majorTimeUnit val="months"/>
      </c:dateAx>
      <c:valAx>
        <c:axId val="475311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5309368"/>
        <c:crosses val="autoZero"/>
        <c:crossBetween val="between"/>
      </c:valAx>
      <c:valAx>
        <c:axId val="482319520"/>
        <c:scaling>
          <c:orientation val="minMax"/>
          <c:max val="80"/>
        </c:scaling>
        <c:delete val="0"/>
        <c:axPos val="r"/>
        <c:numFmt formatCode="0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2319848"/>
        <c:crosses val="max"/>
        <c:crossBetween val="between"/>
      </c:valAx>
      <c:dateAx>
        <c:axId val="482319848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482319520"/>
        <c:crosses val="autoZero"/>
        <c:auto val="1"/>
        <c:lblOffset val="100"/>
        <c:baseTimeUnit val="months"/>
      </c:date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12700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000000"/>
                </a:solidFill>
                <a:latin typeface="Tw Cen MT"/>
                <a:ea typeface="Tw Cen MT"/>
                <a:cs typeface="Tw Cen MT"/>
              </a:defRPr>
            </a:pPr>
            <a:r>
              <a:rPr lang="en-US" sz="1400" b="0" i="0" u="none" strike="noStrike" baseline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Houston-The Woodlands-Sugar Land MSA</a:t>
            </a:r>
          </a:p>
          <a:p>
            <a:pPr>
              <a:defRPr sz="1000"/>
            </a:pPr>
            <a:r>
              <a:rPr lang="en-US" sz="1400" b="0" i="0" u="none" strike="noStrike" baseline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Month </a:t>
            </a:r>
            <a:r>
              <a:rPr lang="en-US" sz="1400" b="0" i="0" u="none" strike="noStrike" baseline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Change May 2026 to June 2026 </a:t>
            </a:r>
          </a:p>
          <a:p>
            <a:pPr>
              <a:defRPr sz="1000"/>
            </a:pPr>
            <a:r>
              <a:rPr lang="en-US" sz="1400" b="0" i="0" u="none" strike="noStrike" baseline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Up 14,400 (0.4%) </a:t>
            </a:r>
          </a:p>
          <a:p>
            <a:pPr>
              <a:defRPr sz="1000"/>
            </a:pPr>
            <a:r>
              <a:rPr lang="en-US" sz="1200" b="0" i="0" u="none" strike="noStrike" baseline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Historical average for June </a:t>
            </a:r>
            <a:r>
              <a:rPr lang="en-US" sz="1200" b="0" i="0" u="none" strike="noStrike" baseline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 0.0%</a:t>
            </a:r>
            <a:endParaRPr lang="en-US" sz="1200" b="0" i="0" u="none" strike="noStrike" baseline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c:rich>
      </c:tx>
      <c:layout>
        <c:manualLayout>
          <c:xMode val="edge"/>
          <c:yMode val="edge"/>
          <c:x val="0.32291166047150316"/>
          <c:y val="1.85009471845932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rgbClr val="000000"/>
              </a:solidFill>
              <a:latin typeface="Tw Cen MT"/>
              <a:ea typeface="Tw Cen MT"/>
              <a:cs typeface="Tw Cen MT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6484827112977303E-2"/>
          <c:y val="0.13067736456615522"/>
          <c:w val="0.85997794928335169"/>
          <c:h val="0.4425830583582498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B65708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pattFill prst="pct60">
                <a:fgClr>
                  <a:srgbClr val="B65708"/>
                </a:fgClr>
                <a:bgClr>
                  <a:schemeClr val="bg1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940-4DC5-A1C6-4F6EB6707A57}"/>
              </c:ext>
            </c:extLst>
          </c:dPt>
          <c:dPt>
            <c:idx val="4"/>
            <c:invertIfNegative val="0"/>
            <c:bubble3D val="0"/>
            <c:spPr>
              <a:pattFill prst="pct60">
                <a:fgClr>
                  <a:srgbClr val="B65708"/>
                </a:fgClr>
                <a:bgClr>
                  <a:schemeClr val="bg1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940-4DC5-A1C6-4F6EB6707A57}"/>
              </c:ext>
            </c:extLst>
          </c:dPt>
          <c:dPt>
            <c:idx val="5"/>
            <c:invertIfNegative val="0"/>
            <c:bubble3D val="0"/>
            <c:spPr>
              <a:pattFill prst="pct60">
                <a:fgClr>
                  <a:srgbClr val="B65708"/>
                </a:fgClr>
                <a:bgClr>
                  <a:schemeClr val="bg1"/>
                </a:bgClr>
              </a:patt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940-4DC5-A1C6-4F6EB6707A57}"/>
              </c:ext>
            </c:extLst>
          </c:dPt>
          <c:dLbls>
            <c:dLbl>
              <c:idx val="0"/>
              <c:layout>
                <c:manualLayout>
                  <c:x val="1.4560359539441644E-3"/>
                  <c:y val="-2.634443767151430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000000"/>
                      </a:solidFill>
                      <a:latin typeface="Tw Cen MT"/>
                      <a:ea typeface="Tw Cen MT"/>
                      <a:cs typeface="Tw Cen MT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940-4DC5-A1C6-4F6EB6707A57}"/>
                </c:ext>
              </c:extLst>
            </c:dLbl>
            <c:dLbl>
              <c:idx val="1"/>
              <c:layout>
                <c:manualLayout>
                  <c:x val="-2.9369988925956507E-3"/>
                  <c:y val="-2.837356162434814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000000"/>
                      </a:solidFill>
                      <a:latin typeface="Tw Cen MT"/>
                      <a:ea typeface="Tw Cen MT"/>
                      <a:cs typeface="Tw Cen MT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940-4DC5-A1C6-4F6EB6707A57}"/>
                </c:ext>
              </c:extLst>
            </c:dLbl>
            <c:dLbl>
              <c:idx val="2"/>
              <c:layout>
                <c:manualLayout>
                  <c:x val="-2.9277666760373932E-3"/>
                  <c:y val="-2.633267555554142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000000"/>
                      </a:solidFill>
                      <a:latin typeface="Tw Cen MT"/>
                      <a:ea typeface="Tw Cen MT"/>
                      <a:cs typeface="Tw Cen MT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940-4DC5-A1C6-4F6EB6707A57}"/>
                </c:ext>
              </c:extLst>
            </c:dLbl>
            <c:dLbl>
              <c:idx val="3"/>
              <c:layout>
                <c:manualLayout>
                  <c:x val="1.4680378354698992E-3"/>
                  <c:y val="-2.429385580440554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000000"/>
                      </a:solidFill>
                      <a:latin typeface="Tw Cen MT"/>
                      <a:ea typeface="Tw Cen MT"/>
                      <a:cs typeface="Tw Cen MT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940-4DC5-A1C6-4F6EB6707A57}"/>
                </c:ext>
              </c:extLst>
            </c:dLbl>
            <c:dLbl>
              <c:idx val="4"/>
              <c:layout>
                <c:manualLayout>
                  <c:x val="-5.7556255772173005E-7"/>
                  <c:y val="-2.631631185423465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000000"/>
                      </a:solidFill>
                      <a:latin typeface="Tw Cen MT"/>
                      <a:ea typeface="Tw Cen MT"/>
                      <a:cs typeface="Tw Cen MT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940-4DC5-A1C6-4F6EB6707A57}"/>
                </c:ext>
              </c:extLst>
            </c:dLbl>
            <c:dLbl>
              <c:idx val="5"/>
              <c:layout>
                <c:manualLayout>
                  <c:x val="-1.4374099316543021E-3"/>
                  <c:y val="-2.632456964597735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000000"/>
                      </a:solidFill>
                      <a:latin typeface="Tw Cen MT"/>
                      <a:ea typeface="Tw Cen MT"/>
                      <a:cs typeface="Tw Cen MT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940-4DC5-A1C6-4F6EB6707A57}"/>
                </c:ext>
              </c:extLst>
            </c:dLbl>
            <c:dLbl>
              <c:idx val="6"/>
              <c:layout>
                <c:manualLayout>
                  <c:x val="-2.9174114925799052E-3"/>
                  <c:y val="-2.836154454371961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000000"/>
                      </a:solidFill>
                      <a:latin typeface="Tw Cen MT"/>
                      <a:ea typeface="Tw Cen MT"/>
                      <a:cs typeface="Tw Cen MT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940-4DC5-A1C6-4F6EB6707A57}"/>
                </c:ext>
              </c:extLst>
            </c:dLbl>
            <c:dLbl>
              <c:idx val="7"/>
              <c:layout>
                <c:manualLayout>
                  <c:x val="1.4657427667637479E-3"/>
                  <c:y val="-2.431814205042551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000000"/>
                      </a:solidFill>
                      <a:latin typeface="Tw Cen MT"/>
                      <a:ea typeface="Tw Cen MT"/>
                      <a:cs typeface="Tw Cen MT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940-4DC5-A1C6-4F6EB6707A57}"/>
                </c:ext>
              </c:extLst>
            </c:dLbl>
            <c:dLbl>
              <c:idx val="8"/>
              <c:layout>
                <c:manualLayout>
                  <c:x val="-1.4491117915254714E-3"/>
                  <c:y val="-2.835162686753401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000000"/>
                      </a:solidFill>
                      <a:latin typeface="Tw Cen MT"/>
                      <a:ea typeface="Tw Cen MT"/>
                      <a:cs typeface="Tw Cen MT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940-4DC5-A1C6-4F6EB6707A57}"/>
                </c:ext>
              </c:extLst>
            </c:dLbl>
            <c:dLbl>
              <c:idx val="9"/>
              <c:layout>
                <c:manualLayout>
                  <c:x val="-1.4577024025843998E-3"/>
                  <c:y val="-3.041724329913313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000000"/>
                      </a:solidFill>
                      <a:latin typeface="Tw Cen MT"/>
                      <a:ea typeface="Tw Cen MT"/>
                      <a:cs typeface="Tw Cen MT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1940-4DC5-A1C6-4F6EB6707A57}"/>
                </c:ext>
              </c:extLst>
            </c:dLbl>
            <c:dLbl>
              <c:idx val="10"/>
              <c:layout>
                <c:manualLayout>
                  <c:x val="1.7273891951805841E-6"/>
                  <c:y val="-2.632482836434328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000000"/>
                      </a:solidFill>
                      <a:latin typeface="Tw Cen MT"/>
                      <a:ea typeface="Tw Cen MT"/>
                      <a:cs typeface="Tw Cen MT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940-4DC5-A1C6-4F6EB6707A57}"/>
                </c:ext>
              </c:extLst>
            </c:dLbl>
            <c:dLbl>
              <c:idx val="11"/>
              <c:layout>
                <c:manualLayout>
                  <c:x val="-1.4526047831781021E-3"/>
                  <c:y val="-3.641368551121209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000000"/>
                      </a:solidFill>
                      <a:latin typeface="Tw Cen MT"/>
                      <a:ea typeface="Tw Cen MT"/>
                      <a:cs typeface="Tw Cen MT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1940-4DC5-A1C6-4F6EB6707A57}"/>
                </c:ext>
              </c:extLst>
            </c:dLbl>
            <c:dLbl>
              <c:idx val="12"/>
              <c:layout>
                <c:manualLayout>
                  <c:x val="7.4695360505169335E-6"/>
                  <c:y val="-3.740824056291458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000000"/>
                      </a:solidFill>
                      <a:latin typeface="Tw Cen MT"/>
                      <a:ea typeface="Tw Cen MT"/>
                      <a:cs typeface="Tw Cen MT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1940-4DC5-A1C6-4F6EB6707A57}"/>
                </c:ext>
              </c:extLst>
            </c:dLbl>
            <c:spPr>
              <a:noFill/>
              <a:ln w="25400"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000000"/>
                    </a:solidFill>
                    <a:latin typeface="Tw Cen MT"/>
                    <a:ea typeface="Tw Cen MT"/>
                    <a:cs typeface="Tw Cen MT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HOUSTON!$C$96:$C$108</c:f>
              <c:strCache>
                <c:ptCount val="13"/>
                <c:pt idx="0">
                  <c:v>Mining and Logging</c:v>
                </c:pt>
                <c:pt idx="1">
                  <c:v>Construction</c:v>
                </c:pt>
                <c:pt idx="2">
                  <c:v>Manufacturing</c:v>
                </c:pt>
                <c:pt idx="3">
                  <c:v>Wholesale Trade*</c:v>
                </c:pt>
                <c:pt idx="4">
                  <c:v>Retail Trade*</c:v>
                </c:pt>
                <c:pt idx="5">
                  <c:v>Trans, Warehousing, Util*</c:v>
                </c:pt>
                <c:pt idx="6">
                  <c:v>Information</c:v>
                </c:pt>
                <c:pt idx="7">
                  <c:v>Financial Activities</c:v>
                </c:pt>
                <c:pt idx="8">
                  <c:v>Prof'l &amp; Bus Services</c:v>
                </c:pt>
                <c:pt idx="9">
                  <c:v>Private Education &amp; Health Svcs</c:v>
                </c:pt>
                <c:pt idx="10">
                  <c:v>Leisure and Hospitality</c:v>
                </c:pt>
                <c:pt idx="11">
                  <c:v>Other Services</c:v>
                </c:pt>
                <c:pt idx="12">
                  <c:v>Government</c:v>
                </c:pt>
              </c:strCache>
            </c:strRef>
          </c:cat>
          <c:val>
            <c:numRef>
              <c:f>HOUSTON!$H$96:$H$108</c:f>
              <c:numCache>
                <c:formatCode>#,##0</c:formatCode>
                <c:ptCount val="13"/>
                <c:pt idx="0">
                  <c:v>-200</c:v>
                </c:pt>
                <c:pt idx="1">
                  <c:v>2600</c:v>
                </c:pt>
                <c:pt idx="2">
                  <c:v>1600</c:v>
                </c:pt>
                <c:pt idx="3">
                  <c:v>1000</c:v>
                </c:pt>
                <c:pt idx="4">
                  <c:v>1600</c:v>
                </c:pt>
                <c:pt idx="5">
                  <c:v>800</c:v>
                </c:pt>
                <c:pt idx="6">
                  <c:v>100</c:v>
                </c:pt>
                <c:pt idx="7">
                  <c:v>900</c:v>
                </c:pt>
                <c:pt idx="8">
                  <c:v>7800</c:v>
                </c:pt>
                <c:pt idx="9">
                  <c:v>-4000</c:v>
                </c:pt>
                <c:pt idx="10">
                  <c:v>6600</c:v>
                </c:pt>
                <c:pt idx="11">
                  <c:v>2200</c:v>
                </c:pt>
                <c:pt idx="12">
                  <c:v>-6600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1940-4DC5-A1C6-4F6EB6707A57}"/>
            </c:ext>
          </c:extLst>
        </c:ser>
        <c:ser>
          <c:idx val="1"/>
          <c:order val="1"/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1-1940-4DC5-A1C6-4F6EB6707A57}"/>
              </c:ext>
            </c:extLst>
          </c:dPt>
          <c:dLbls>
            <c:dLbl>
              <c:idx val="0"/>
              <c:layout>
                <c:manualLayout>
                  <c:x val="2.9600765497284887E-3"/>
                  <c:y val="4.0182295394893819E-2"/>
                </c:manualLayout>
              </c:layout>
              <c:spPr>
                <a:noFill/>
                <a:ln w="25400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000000"/>
                      </a:solidFill>
                      <a:latin typeface="Tw Cen MT"/>
                      <a:ea typeface="Tw Cen MT"/>
                      <a:cs typeface="Tw Cen MT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1940-4DC5-A1C6-4F6EB6707A57}"/>
                </c:ext>
              </c:extLst>
            </c:dLbl>
            <c:dLbl>
              <c:idx val="1"/>
              <c:layout>
                <c:manualLayout>
                  <c:x val="-2.1209793723904765E-6"/>
                  <c:y val="-2.2791296373214674E-2"/>
                </c:manualLayout>
              </c:layout>
              <c:spPr>
                <a:noFill/>
                <a:ln w="25400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000000"/>
                      </a:solidFill>
                      <a:latin typeface="Tw Cen MT"/>
                      <a:ea typeface="Tw Cen MT"/>
                      <a:cs typeface="Tw Cen MT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1940-4DC5-A1C6-4F6EB6707A57}"/>
                </c:ext>
              </c:extLst>
            </c:dLbl>
            <c:dLbl>
              <c:idx val="2"/>
              <c:layout>
                <c:manualLayout>
                  <c:x val="1.4879131379640829E-3"/>
                  <c:y val="-1.0469726068521939E-2"/>
                </c:manualLayout>
              </c:layout>
              <c:spPr>
                <a:noFill/>
                <a:ln w="25400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000000"/>
                      </a:solidFill>
                      <a:latin typeface="Tw Cen MT"/>
                      <a:ea typeface="Tw Cen MT"/>
                      <a:cs typeface="Tw Cen MT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1940-4DC5-A1C6-4F6EB6707A57}"/>
                </c:ext>
              </c:extLst>
            </c:dLbl>
            <c:dLbl>
              <c:idx val="3"/>
              <c:layout>
                <c:manualLayout>
                  <c:x val="1.7732309717949396E-3"/>
                  <c:y val="-8.5399505681374704E-3"/>
                </c:manualLayout>
              </c:layout>
              <c:spPr>
                <a:noFill/>
                <a:ln w="25400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000000"/>
                      </a:solidFill>
                      <a:latin typeface="Tw Cen MT"/>
                      <a:ea typeface="Tw Cen MT"/>
                      <a:cs typeface="Tw Cen MT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1940-4DC5-A1C6-4F6EB6707A57}"/>
                </c:ext>
              </c:extLst>
            </c:dLbl>
            <c:dLbl>
              <c:idx val="4"/>
              <c:layout>
                <c:manualLayout>
                  <c:x val="1.464582364867981E-3"/>
                  <c:y val="-1.5482413031587913E-2"/>
                </c:manualLayout>
              </c:layout>
              <c:spPr>
                <a:noFill/>
                <a:ln w="25400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000000"/>
                      </a:solidFill>
                      <a:latin typeface="Tw Cen MT"/>
                      <a:ea typeface="Tw Cen MT"/>
                      <a:cs typeface="Tw Cen MT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1940-4DC5-A1C6-4F6EB6707A57}"/>
                </c:ext>
              </c:extLst>
            </c:dLbl>
            <c:dLbl>
              <c:idx val="5"/>
              <c:layout>
                <c:manualLayout>
                  <c:x val="3.4585720708239864E-6"/>
                  <c:y val="-7.9743895649407454E-3"/>
                </c:manualLayout>
              </c:layout>
              <c:spPr>
                <a:noFill/>
                <a:ln w="25400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000000"/>
                      </a:solidFill>
                      <a:latin typeface="Tw Cen MT"/>
                      <a:ea typeface="Tw Cen MT"/>
                      <a:cs typeface="Tw Cen MT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1940-4DC5-A1C6-4F6EB6707A57}"/>
                </c:ext>
              </c:extLst>
            </c:dLbl>
            <c:dLbl>
              <c:idx val="6"/>
              <c:layout>
                <c:manualLayout>
                  <c:x val="1.4768102742647653E-3"/>
                  <c:y val="-1.0206792332777324E-3"/>
                </c:manualLayout>
              </c:layout>
              <c:spPr>
                <a:noFill/>
                <a:ln w="25400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000000"/>
                      </a:solidFill>
                      <a:latin typeface="Tw Cen MT"/>
                      <a:ea typeface="Tw Cen MT"/>
                      <a:cs typeface="Tw Cen MT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082691586628586E-2"/>
                      <c:h val="3.411896199516184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7-1940-4DC5-A1C6-4F6EB6707A57}"/>
                </c:ext>
              </c:extLst>
            </c:dLbl>
            <c:dLbl>
              <c:idx val="7"/>
              <c:layout>
                <c:manualLayout>
                  <c:x val="2.9305363410047362E-3"/>
                  <c:y val="-3.7427370920712156E-3"/>
                </c:manualLayout>
              </c:layout>
              <c:spPr>
                <a:noFill/>
                <a:ln w="25400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000000"/>
                      </a:solidFill>
                      <a:latin typeface="Tw Cen MT"/>
                      <a:ea typeface="Tw Cen MT"/>
                      <a:cs typeface="Tw Cen MT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1940-4DC5-A1C6-4F6EB6707A57}"/>
                </c:ext>
              </c:extLst>
            </c:dLbl>
            <c:dLbl>
              <c:idx val="8"/>
              <c:layout>
                <c:manualLayout>
                  <c:x val="1.1778812836204049E-3"/>
                  <c:y val="-7.6015059856968367E-2"/>
                </c:manualLayout>
              </c:layout>
              <c:spPr>
                <a:noFill/>
                <a:ln w="25400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000000"/>
                      </a:solidFill>
                      <a:latin typeface="Tw Cen MT"/>
                      <a:ea typeface="Tw Cen MT"/>
                      <a:cs typeface="Tw Cen MT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1940-4DC5-A1C6-4F6EB6707A57}"/>
                </c:ext>
              </c:extLst>
            </c:dLbl>
            <c:dLbl>
              <c:idx val="9"/>
              <c:layout>
                <c:manualLayout>
                  <c:x val="5.1641236892462749E-6"/>
                  <c:y val="8.228246073621398E-2"/>
                </c:manualLayout>
              </c:layout>
              <c:spPr>
                <a:noFill/>
                <a:ln w="25400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000000"/>
                      </a:solidFill>
                      <a:latin typeface="Tw Cen MT"/>
                      <a:ea typeface="Tw Cen MT"/>
                      <a:cs typeface="Tw Cen MT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1940-4DC5-A1C6-4F6EB6707A57}"/>
                </c:ext>
              </c:extLst>
            </c:dLbl>
            <c:dLbl>
              <c:idx val="10"/>
              <c:layout>
                <c:manualLayout>
                  <c:x val="-8.6130205817071801E-4"/>
                  <c:y val="-6.2281473743949531E-2"/>
                </c:manualLayout>
              </c:layout>
              <c:spPr>
                <a:noFill/>
                <a:ln w="25400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000000"/>
                      </a:solidFill>
                      <a:latin typeface="Tw Cen MT"/>
                      <a:ea typeface="Tw Cen MT"/>
                      <a:cs typeface="Tw Cen MT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1940-4DC5-A1C6-4F6EB6707A57}"/>
                </c:ext>
              </c:extLst>
            </c:dLbl>
            <c:dLbl>
              <c:idx val="11"/>
              <c:layout>
                <c:manualLayout>
                  <c:x val="1.4786914885190003E-3"/>
                  <c:y val="-2.2240225692231136E-2"/>
                </c:manualLayout>
              </c:layout>
              <c:spPr>
                <a:noFill/>
                <a:ln w="25400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000000"/>
                      </a:solidFill>
                      <a:latin typeface="Tw Cen MT"/>
                      <a:ea typeface="Tw Cen MT"/>
                      <a:cs typeface="Tw Cen MT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1940-4DC5-A1C6-4F6EB6707A57}"/>
                </c:ext>
              </c:extLst>
            </c:dLbl>
            <c:dLbl>
              <c:idx val="12"/>
              <c:layout>
                <c:manualLayout>
                  <c:x val="5.9221432736320672E-4"/>
                  <c:y val="0.11030666672149957"/>
                </c:manualLayout>
              </c:layout>
              <c:spPr>
                <a:noFill/>
                <a:ln w="25400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rgbClr val="000000"/>
                      </a:solidFill>
                      <a:latin typeface="Tw Cen MT"/>
                      <a:ea typeface="Tw Cen MT"/>
                      <a:cs typeface="Tw Cen MT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1940-4DC5-A1C6-4F6EB6707A57}"/>
                </c:ext>
              </c:extLst>
            </c:dLbl>
            <c:spPr>
              <a:noFill/>
              <a:ln w="25400"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000000"/>
                    </a:solidFill>
                    <a:latin typeface="Tw Cen MT"/>
                    <a:ea typeface="Tw Cen MT"/>
                    <a:cs typeface="Tw Cen MT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HOUSTON!$C$96:$C$108</c:f>
              <c:strCache>
                <c:ptCount val="13"/>
                <c:pt idx="0">
                  <c:v>Mining and Logging</c:v>
                </c:pt>
                <c:pt idx="1">
                  <c:v>Construction</c:v>
                </c:pt>
                <c:pt idx="2">
                  <c:v>Manufacturing</c:v>
                </c:pt>
                <c:pt idx="3">
                  <c:v>Wholesale Trade*</c:v>
                </c:pt>
                <c:pt idx="4">
                  <c:v>Retail Trade*</c:v>
                </c:pt>
                <c:pt idx="5">
                  <c:v>Trans, Warehousing, Util*</c:v>
                </c:pt>
                <c:pt idx="6">
                  <c:v>Information</c:v>
                </c:pt>
                <c:pt idx="7">
                  <c:v>Financial Activities</c:v>
                </c:pt>
                <c:pt idx="8">
                  <c:v>Prof'l &amp; Bus Services</c:v>
                </c:pt>
                <c:pt idx="9">
                  <c:v>Private Education &amp; Health Svcs</c:v>
                </c:pt>
                <c:pt idx="10">
                  <c:v>Leisure and Hospitality</c:v>
                </c:pt>
                <c:pt idx="11">
                  <c:v>Other Services</c:v>
                </c:pt>
                <c:pt idx="12">
                  <c:v>Government</c:v>
                </c:pt>
              </c:strCache>
            </c:strRef>
          </c:cat>
          <c:val>
            <c:numRef>
              <c:f>HOUSTON!$I$96:$I$108</c:f>
              <c:numCache>
                <c:formatCode>0.0%</c:formatCode>
                <c:ptCount val="13"/>
                <c:pt idx="0">
                  <c:v>-2.7137042062415195E-3</c:v>
                </c:pt>
                <c:pt idx="1">
                  <c:v>9.7414762083177214E-3</c:v>
                </c:pt>
                <c:pt idx="2">
                  <c:v>6.6694456023343061E-3</c:v>
                </c:pt>
                <c:pt idx="3">
                  <c:v>5.6369785794813977E-3</c:v>
                </c:pt>
                <c:pt idx="4">
                  <c:v>5.0078247261345849E-3</c:v>
                </c:pt>
                <c:pt idx="5">
                  <c:v>4.0100250626566416E-3</c:v>
                </c:pt>
                <c:pt idx="6">
                  <c:v>3.663003663003663E-3</c:v>
                </c:pt>
                <c:pt idx="7">
                  <c:v>5.1223676721684694E-3</c:v>
                </c:pt>
                <c:pt idx="8">
                  <c:v>1.3629215446444173E-2</c:v>
                </c:pt>
                <c:pt idx="9">
                  <c:v>-8.4104289318755257E-3</c:v>
                </c:pt>
                <c:pt idx="10">
                  <c:v>1.7632914774245258E-2</c:v>
                </c:pt>
                <c:pt idx="11">
                  <c:v>1.6454749439042633E-2</c:v>
                </c:pt>
                <c:pt idx="12">
                  <c:v>-1.4003819223424571E-2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E-1940-4DC5-A1C6-4F6EB6707A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9"/>
        <c:overlap val="100"/>
        <c:axId val="694515296"/>
        <c:axId val="1"/>
      </c:barChart>
      <c:catAx>
        <c:axId val="694515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rgbClr val="000000"/>
                </a:solidFill>
                <a:latin typeface="Tw Cen MT"/>
                <a:ea typeface="Tw Cen MT"/>
                <a:cs typeface="Tw Cen MT"/>
              </a:defRPr>
            </a:pPr>
            <a:endParaRPr lang="en-US"/>
          </a:p>
        </c:txPr>
        <c:crossAx val="1"/>
        <c:crosses val="autoZero"/>
        <c:auto val="1"/>
        <c:lblAlgn val="ctr"/>
        <c:lblOffset val="550"/>
        <c:tickMarkSkip val="1"/>
        <c:noMultiLvlLbl val="0"/>
      </c:catAx>
      <c:valAx>
        <c:axId val="1"/>
        <c:scaling>
          <c:orientation val="minMax"/>
          <c:max val="30000"/>
          <c:min val="-15000"/>
        </c:scaling>
        <c:delete val="0"/>
        <c:axPos val="l"/>
        <c:numFmt formatCode="#,##0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000000"/>
                </a:solidFill>
                <a:latin typeface="Tw Cen MT"/>
                <a:ea typeface="Tw Cen MT"/>
                <a:cs typeface="Tw Cen MT"/>
              </a:defRPr>
            </a:pPr>
            <a:endParaRPr lang="en-US"/>
          </a:p>
        </c:txPr>
        <c:crossAx val="694515296"/>
        <c:crosses val="autoZero"/>
        <c:crossBetween val="between"/>
        <c:minorUnit val="400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ysClr val="windowText" lastClr="000000"/>
      </a:solidFill>
      <a:prstDash val="solid"/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Tw Cen MT"/>
          <a:ea typeface="Tw Cen MT"/>
          <a:cs typeface="Tw Cen MT"/>
        </a:defRPr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108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 mods="ignoreCSTransforms">
      <cs:styleClr val="0">
        <a:shade val="25000"/>
      </cs:styl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 mods="ignoreCSTransforms">
      <cs:styleClr val="0">
        <a:tint val="25000"/>
      </cs:styl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svg"/><Relationship Id="rId1" Type="http://schemas.openxmlformats.org/officeDocument/2006/relationships/image" Target="../media/image51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0.76265</cdr:x>
      <cdr:y>0.19083</cdr:y>
    </cdr:from>
    <cdr:to>
      <cdr:x>0.97615</cdr:x>
      <cdr:y>0.54474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05B75471-CCAF-BE3A-B159-4186136711C2}"/>
            </a:ext>
          </a:extLst>
        </cdr:cNvPr>
        <cdr:cNvSpPr txBox="1"/>
      </cdr:nvSpPr>
      <cdr:spPr>
        <a:xfrm xmlns:a="http://schemas.openxmlformats.org/drawingml/2006/main">
          <a:off x="6588996" y="767045"/>
          <a:ext cx="1844550" cy="142255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tx1"/>
          </a:solidFill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050">
              <a:solidFill>
                <a:schemeClr val="tx1"/>
              </a:solidFill>
            </a:rPr>
            <a:t>Houston</a:t>
          </a:r>
          <a:r>
            <a:rPr lang="en-US" sz="1050" baseline="0">
              <a:solidFill>
                <a:schemeClr val="tx1"/>
              </a:solidFill>
            </a:rPr>
            <a:t> MSA </a:t>
          </a:r>
        </a:p>
        <a:p xmlns:a="http://schemas.openxmlformats.org/drawingml/2006/main">
          <a:pPr algn="ctr"/>
          <a:r>
            <a:rPr lang="en-US" sz="1050" baseline="0">
              <a:solidFill>
                <a:schemeClr val="tx1"/>
              </a:solidFill>
            </a:rPr>
            <a:t>Up 0.6% OTM to 5.2%</a:t>
          </a:r>
        </a:p>
        <a:p xmlns:a="http://schemas.openxmlformats.org/drawingml/2006/main">
          <a:pPr algn="ctr"/>
          <a:r>
            <a:rPr lang="en-US" sz="1050" baseline="0">
              <a:solidFill>
                <a:schemeClr val="tx1"/>
              </a:solidFill>
            </a:rPr>
            <a:t> Texas </a:t>
          </a:r>
        </a:p>
        <a:p xmlns:a="http://schemas.openxmlformats.org/drawingml/2006/main">
          <a:pPr algn="ctr"/>
          <a:r>
            <a:rPr lang="en-US" sz="1050" baseline="0">
              <a:solidFill>
                <a:schemeClr val="tx1"/>
              </a:solidFill>
            </a:rPr>
            <a:t>Up 0.6% OTM to 4.9%</a:t>
          </a:r>
        </a:p>
        <a:p xmlns:a="http://schemas.openxmlformats.org/drawingml/2006/main">
          <a:pPr algn="ctr"/>
          <a:endParaRPr lang="en-US" sz="1050" baseline="0">
            <a:solidFill>
              <a:schemeClr val="tx1"/>
            </a:solidFill>
          </a:endParaRPr>
        </a:p>
        <a:p xmlns:a="http://schemas.openxmlformats.org/drawingml/2006/main">
          <a:pPr algn="ctr"/>
          <a:r>
            <a:rPr lang="en-US" sz="1050" baseline="0">
              <a:solidFill>
                <a:schemeClr val="tx1"/>
              </a:solidFill>
            </a:rPr>
            <a:t>U.S. Down 0.3% OTM to 4.4%</a:t>
          </a:r>
        </a:p>
        <a:p xmlns:a="http://schemas.openxmlformats.org/drawingml/2006/main">
          <a:pPr algn="ctr"/>
          <a:r>
            <a:rPr lang="en-US" sz="1050" baseline="0">
              <a:solidFill>
                <a:schemeClr val="tx1"/>
              </a:solidFill>
            </a:rPr>
            <a:t>Note: Oct 2025 data not available. </a:t>
          </a:r>
          <a:endParaRPr lang="en-US" sz="100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0.52505</cdr:x>
      <cdr:y>0.07742</cdr:y>
    </cdr:from>
    <cdr:to>
      <cdr:x>0.63089</cdr:x>
      <cdr:y>0.30491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3AB19803-73A7-C2FA-F0D9-62603E98D1E2}"/>
            </a:ext>
          </a:extLst>
        </cdr:cNvPr>
        <cdr:cNvSpPr txBox="1"/>
      </cdr:nvSpPr>
      <cdr:spPr>
        <a:xfrm xmlns:a="http://schemas.openxmlformats.org/drawingml/2006/main">
          <a:off x="4536209" y="31119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0.01458</cdr:x>
      <cdr:y>0.9896</cdr:y>
    </cdr:from>
    <cdr:to>
      <cdr:x>0.9893</cdr:x>
      <cdr:y>0.9896</cdr:y>
    </cdr:to>
    <cdr:sp macro="" textlink="">
      <cdr:nvSpPr>
        <cdr:cNvPr id="191489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93546" y="5941536"/>
          <a:ext cx="5851755" cy="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000" b="0" i="0" strike="noStrike">
              <a:solidFill>
                <a:srgbClr val="000000"/>
              </a:solidFill>
              <a:latin typeface="Garamond"/>
            </a:rPr>
            <a:t>Information is the only sector reporting a loss, down 1,500 jobs. </a:t>
          </a:r>
        </a:p>
      </cdr:txBody>
    </cdr:sp>
  </cdr:relSizeAnchor>
  <cdr:relSizeAnchor xmlns:cdr="http://schemas.openxmlformats.org/drawingml/2006/chartDrawing">
    <cdr:from>
      <cdr:x>0.01458</cdr:x>
      <cdr:y>0.9896</cdr:y>
    </cdr:from>
    <cdr:to>
      <cdr:x>0.9893</cdr:x>
      <cdr:y>0.9896</cdr:y>
    </cdr:to>
    <cdr:sp macro="" textlink="">
      <cdr:nvSpPr>
        <cdr:cNvPr id="2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93546" y="5941536"/>
          <a:ext cx="5851755" cy="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000" b="0" i="0" strike="noStrike">
              <a:solidFill>
                <a:srgbClr val="000000"/>
              </a:solidFill>
              <a:latin typeface="Garamond"/>
            </a:rPr>
            <a:t>Information is the only sector reporting a loss, down 1,500 jobs. </a:t>
          </a:r>
        </a:p>
      </cdr:txBody>
    </cdr:sp>
  </cdr:relSizeAnchor>
  <cdr:relSizeAnchor xmlns:cdr="http://schemas.openxmlformats.org/drawingml/2006/chartDrawing">
    <cdr:from>
      <cdr:x>0.52516</cdr:x>
      <cdr:y>0.6994</cdr:y>
    </cdr:from>
    <cdr:to>
      <cdr:x>0.56956</cdr:x>
      <cdr:y>0.7386</cdr:y>
    </cdr:to>
    <cdr:sp macro="" textlink="">
      <cdr:nvSpPr>
        <cdr:cNvPr id="5" name="TextBox 3"/>
        <cdr:cNvSpPr txBox="1"/>
      </cdr:nvSpPr>
      <cdr:spPr>
        <a:xfrm xmlns:a="http://schemas.openxmlformats.org/drawingml/2006/main">
          <a:off x="4499791" y="4371268"/>
          <a:ext cx="380619" cy="2211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0.28928</cdr:x>
      <cdr:y>0.76033</cdr:y>
    </cdr:from>
    <cdr:to>
      <cdr:x>0.34094</cdr:x>
      <cdr:y>0.80022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2507436" y="4762500"/>
          <a:ext cx="447756" cy="2523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</cdr:x>
      <cdr:y>0</cdr:y>
    </cdr:from>
    <cdr:to>
      <cdr:x>0.00281</cdr:x>
      <cdr:y>0.00388</cdr:y>
    </cdr:to>
    <cdr:pic>
      <cdr:nvPicPr>
        <cdr:cNvPr id="12" name="chart">
          <a:extLst xmlns:a="http://schemas.openxmlformats.org/drawingml/2006/main">
            <a:ext uri="{FF2B5EF4-FFF2-40B4-BE49-F238E27FC236}">
              <a16:creationId xmlns:a16="http://schemas.microsoft.com/office/drawing/2014/main" id="{93712515-2C49-46C4-8D50-8B0B8285946F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24386" cy="24386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0.64331</cdr:x>
      <cdr:y>0.76033</cdr:y>
    </cdr:from>
    <cdr:to>
      <cdr:x>0.71025</cdr:x>
      <cdr:y>0.8062</cdr:y>
    </cdr:to>
    <cdr:sp macro="" textlink="">
      <cdr:nvSpPr>
        <cdr:cNvPr id="13" name="TextBox 12"/>
        <cdr:cNvSpPr txBox="1"/>
      </cdr:nvSpPr>
      <cdr:spPr>
        <a:xfrm xmlns:a="http://schemas.openxmlformats.org/drawingml/2006/main">
          <a:off x="5584744" y="4762500"/>
          <a:ext cx="578012" cy="2930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0.01493</cdr:x>
      <cdr:y>0.92774</cdr:y>
    </cdr:from>
    <cdr:to>
      <cdr:x>0.76822</cdr:x>
      <cdr:y>0.97788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61909" y="4511856"/>
          <a:ext cx="8168738" cy="243820"/>
        </a:xfrm>
        <a:prstGeom xmlns:a="http://schemas.openxmlformats.org/drawingml/2006/main" prst="rect">
          <a:avLst/>
        </a:prstGeom>
        <a:pattFill xmlns:a="http://schemas.openxmlformats.org/drawingml/2006/main" prst="pct50">
          <a:fgClr>
            <a:srgbClr val="B65708"/>
          </a:fgClr>
          <a:bgClr>
            <a:schemeClr val="bg1"/>
          </a:bgClr>
        </a:pattFill>
        <a:ln xmlns:a="http://schemas.openxmlformats.org/drawingml/2006/main">
          <a:solidFill>
            <a:srgbClr val="F79646"/>
          </a:solidFill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000" b="0" dirty="0">
              <a:latin typeface="Garamond" panose="02020404030301010803" pitchFamily="18" charset="0"/>
            </a:rPr>
            <a:t>*</a:t>
          </a:r>
          <a:r>
            <a:rPr lang="en-US" sz="1000" b="0" dirty="0">
              <a:latin typeface="Tw Cen MT" panose="020B0602020104020603" pitchFamily="34" charset="0"/>
            </a:rPr>
            <a:t>The Trade, Transportation,</a:t>
          </a:r>
          <a:r>
            <a:rPr lang="en-US" sz="1000" b="0" baseline="0" dirty="0">
              <a:latin typeface="Tw Cen MT" panose="020B0602020104020603" pitchFamily="34" charset="0"/>
            </a:rPr>
            <a:t> and Utilities super sector is the aggregate of Wholesale Trade, Retail Trade, and Transportation, Warehousing, and Utilities.</a:t>
          </a:r>
          <a:endParaRPr lang="en-US" sz="1000" b="0" dirty="0">
            <a:latin typeface="Tw Cen MT" panose="020B0602020104020603" pitchFamily="34" charset="0"/>
          </a:endParaRPr>
        </a:p>
      </cdr:txBody>
    </cdr:sp>
  </cdr:relSizeAnchor>
  <cdr:relSizeAnchor xmlns:cdr="http://schemas.openxmlformats.org/drawingml/2006/chartDrawing">
    <cdr:from>
      <cdr:x>0.29465</cdr:x>
      <cdr:y>0.19316</cdr:y>
    </cdr:from>
    <cdr:to>
      <cdr:x>0.48885</cdr:x>
      <cdr:y>0.3162</cdr:y>
    </cdr:to>
    <cdr:sp macro="" textlink="">
      <cdr:nvSpPr>
        <cdr:cNvPr id="8" name="Rectangle: Rounded Corners 7">
          <a:extLst xmlns:a="http://schemas.openxmlformats.org/drawingml/2006/main">
            <a:ext uri="{FF2B5EF4-FFF2-40B4-BE49-F238E27FC236}">
              <a16:creationId xmlns:a16="http://schemas.microsoft.com/office/drawing/2014/main" id="{75D075F2-99C9-2BD9-712D-336B195976A0}"/>
            </a:ext>
          </a:extLst>
        </cdr:cNvPr>
        <cdr:cNvSpPr/>
      </cdr:nvSpPr>
      <cdr:spPr>
        <a:xfrm xmlns:a="http://schemas.openxmlformats.org/drawingml/2006/main">
          <a:off x="3195206" y="939369"/>
          <a:ext cx="2105914" cy="598378"/>
        </a:xfrm>
        <a:prstGeom xmlns:a="http://schemas.openxmlformats.org/drawingml/2006/main" prst="roundRect">
          <a:avLst/>
        </a:prstGeom>
        <a:noFill xmlns:a="http://schemas.openxmlformats.org/drawingml/2006/main"/>
        <a:ln xmlns:a="http://schemas.openxmlformats.org/drawingml/2006/main" w="9525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en-US" sz="1000" dirty="0">
              <a:solidFill>
                <a:schemeClr val="tx1"/>
              </a:solidFill>
              <a:effectLst/>
              <a:latin typeface="Tw Cen MT" panose="020B0602020104020603" pitchFamily="34" charset="0"/>
            </a:rPr>
            <a:t>Trade, Transportation and Utilities*</a:t>
          </a:r>
        </a:p>
        <a:p xmlns:a="http://schemas.openxmlformats.org/drawingml/2006/main">
          <a:pPr algn="ctr"/>
          <a:r>
            <a:rPr lang="en-US" sz="1000" dirty="0">
              <a:solidFill>
                <a:sysClr val="windowText" lastClr="000000"/>
              </a:solidFill>
              <a:effectLst/>
              <a:latin typeface="Tw Cen MT" panose="020B0602020104020603" pitchFamily="34" charset="0"/>
            </a:rPr>
            <a:t>Up 3,400 (+0.5%)</a:t>
          </a:r>
        </a:p>
        <a:p xmlns:a="http://schemas.openxmlformats.org/drawingml/2006/main">
          <a:pPr algn="ctr"/>
          <a:r>
            <a:rPr lang="en-US" sz="800" dirty="0">
              <a:solidFill>
                <a:sysClr val="windowText" lastClr="000000"/>
              </a:solidFill>
              <a:effectLst/>
              <a:latin typeface="Tw Cen MT" panose="020B0602020104020603" pitchFamily="34" charset="0"/>
              <a:ea typeface="+mn-ea"/>
              <a:cs typeface="+mn-cs"/>
            </a:rPr>
            <a:t>Pre-pandemic Avg (0.7%)</a:t>
          </a:r>
          <a:endParaRPr lang="en-US" sz="1050" dirty="0">
            <a:solidFill>
              <a:sysClr val="windowText" lastClr="000000"/>
            </a:solidFill>
            <a:effectLst/>
            <a:latin typeface="Tw Cen MT" panose="020B0602020104020603" pitchFamily="34" charset="0"/>
          </a:endParaRPr>
        </a:p>
      </cdr:txBody>
    </cdr:sp>
  </cdr:relSizeAnchor>
  <cdr:relSizeAnchor xmlns:cdr="http://schemas.openxmlformats.org/drawingml/2006/chartDrawing">
    <cdr:from>
      <cdr:x>0.00591</cdr:x>
      <cdr:y>0.59158</cdr:y>
    </cdr:from>
    <cdr:to>
      <cdr:x>0.97382</cdr:x>
      <cdr:y>0.6282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EF3ABB79-7C63-2366-823B-89A5DE50B716}"/>
            </a:ext>
          </a:extLst>
        </cdr:cNvPr>
        <cdr:cNvSpPr txBox="1"/>
      </cdr:nvSpPr>
      <cdr:spPr>
        <a:xfrm xmlns:a="http://schemas.openxmlformats.org/drawingml/2006/main">
          <a:off x="64088" y="2877021"/>
          <a:ext cx="10496062" cy="178080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6">
            <a:lumMod val="20000"/>
            <a:lumOff val="80000"/>
          </a:schemeClr>
        </a:solidFill>
        <a:ln xmlns:a="http://schemas.openxmlformats.org/drawingml/2006/main" w="6350">
          <a:solidFill>
            <a:schemeClr val="tx1"/>
          </a:solidFill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700" b="1" dirty="0"/>
            <a:t>Pre-pandemic</a:t>
          </a:r>
          <a:r>
            <a:rPr lang="en-US" sz="700" b="1" baseline="0" dirty="0"/>
            <a:t> </a:t>
          </a:r>
          <a:r>
            <a:rPr lang="en-US" sz="700" b="1" dirty="0"/>
            <a:t>Average +1.1%</a:t>
          </a:r>
          <a:r>
            <a:rPr lang="en-US" sz="700" b="1" baseline="0" dirty="0"/>
            <a:t>                  +0.4%                   +0.7%                  +0.6%                  +0.8%                +0.6%                      +0.9%                  +0.7%                 +1.1%                  -0.1%                +1.8%                  +3.9%                    -2.1%</a:t>
          </a:r>
          <a:endParaRPr lang="en-US" sz="700" b="1" dirty="0"/>
        </a:p>
      </cdr:txBody>
    </cdr:sp>
  </cdr:relSizeAnchor>
  <cdr:relSizeAnchor xmlns:cdr="http://schemas.openxmlformats.org/drawingml/2006/chartDrawing">
    <cdr:from>
      <cdr:x>0.8474</cdr:x>
      <cdr:y>0.54192</cdr:y>
    </cdr:from>
    <cdr:to>
      <cdr:x>0.87516</cdr:x>
      <cdr:y>0.58016</cdr:y>
    </cdr:to>
    <cdr:pic>
      <cdr:nvPicPr>
        <cdr:cNvPr id="11" name="Graphic 17" descr="Downward trend graph with solid fill">
          <a:extLst xmlns:a="http://schemas.openxmlformats.org/drawingml/2006/main">
            <a:ext uri="{FF2B5EF4-FFF2-40B4-BE49-F238E27FC236}">
              <a16:creationId xmlns:a16="http://schemas.microsoft.com/office/drawing/2014/main" id="{D5FB4AA4-5DB5-0FF3-B36B-BAFE9D6EB432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>
          <a:extLs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9189208" y="2635487"/>
          <a:ext cx="301030" cy="185971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0.7107</cdr:x>
      <cdr:y>0.54394</cdr:y>
    </cdr:from>
    <cdr:to>
      <cdr:x>0.73846</cdr:x>
      <cdr:y>0.58218</cdr:y>
    </cdr:to>
    <cdr:pic>
      <cdr:nvPicPr>
        <cdr:cNvPr id="14" name="Graphic 17" descr="Downward trend graph with solid fill">
          <a:extLst xmlns:a="http://schemas.openxmlformats.org/drawingml/2006/main">
            <a:ext uri="{FF2B5EF4-FFF2-40B4-BE49-F238E27FC236}">
              <a16:creationId xmlns:a16="http://schemas.microsoft.com/office/drawing/2014/main" id="{D5FB4AA4-5DB5-0FF3-B36B-BAFE9D6EB432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>
          <a:extLs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7706912" y="2645310"/>
          <a:ext cx="301031" cy="185971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0.12185</cdr:x>
      <cdr:y>0.54527</cdr:y>
    </cdr:from>
    <cdr:to>
      <cdr:x>0.14961</cdr:x>
      <cdr:y>0.58351</cdr:y>
    </cdr:to>
    <cdr:pic>
      <cdr:nvPicPr>
        <cdr:cNvPr id="16" name="Graphic 17" descr="Downward trend graph with solid fill">
          <a:extLst xmlns:a="http://schemas.openxmlformats.org/drawingml/2006/main">
            <a:ext uri="{FF2B5EF4-FFF2-40B4-BE49-F238E27FC236}">
              <a16:creationId xmlns:a16="http://schemas.microsoft.com/office/drawing/2014/main" id="{D5FB4AA4-5DB5-0FF3-B36B-BAFE9D6EB432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>
          <a:extLs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321347" y="2651789"/>
          <a:ext cx="301031" cy="185971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34AD7E-6E69-4C8B-8EDA-BBF8931BC37E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A491AF-3321-47C0-B5E3-DBB0038A23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220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55BAD6-462B-7277-E3EF-AC6F8D7372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5F3B63-A553-994D-EDE1-302E7066DAC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17783F-99C0-1405-8F9D-E8691F1D98F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41B296DE-A077-6EB0-2079-7B182C0D339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E17DD09-0376-7795-315B-9CC9AC7976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4A902A-DAED-1476-A85F-DD9244ED64A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703884-5728-7D09-39D6-6EFDAD23E3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8741613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252CD-366D-FC86-BAE5-7EA04E6C0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49D9721-5EEB-D063-4FD7-67DFC288310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07E99C-07F6-72B8-DBFE-877C0A49B0A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49C9667-47AA-AA05-6087-23606FBB9FD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63C7CF3-1BAC-D5BA-4594-B9C42AD687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0E712C-E56D-BC4C-51F4-56B045AD50E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E22ED7-82E4-AEFB-3519-A209E2C475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8406746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75CB76-7FD6-BD87-AA97-29E9961AAE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E1EB9EC-3774-36B0-00EA-F25A136AAD4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E98941-3F54-8DE3-AABF-C6A9D96260B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F41B530-85C5-5ABA-16A9-DA3EF806B12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F30CFD7-91DF-6788-90D2-CC1ED141C5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7A877B-CC2B-F596-3ACF-30E3D2ABF20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68F9BD-26FD-A74D-65E8-46C1B1E5B8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826644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08D7FF-7E2B-0D39-C635-B6585ECBA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8DCB3A7-6EC3-16C9-FE74-3D36490B06B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5F6131-5D6C-6284-8FA6-537EE1119D2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82B36C0A-13C9-5BD9-79BE-D49229F12FE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6CE4FD1-0567-DA85-7DFE-595F3CA515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81A918-2D71-6F7E-BAFB-9708728735B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E3B3A0-EDBF-C265-900C-BB7ADD39F3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3539135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2D579E-5B8C-9AC7-0389-60C7636E9A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4D74BA-BE90-8785-6FC2-C9E1AEAC6A1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8CDF12-8C82-8A0E-0FEE-20496A09642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5F6F2C43-EB3C-0DA0-CA53-2C68571BE49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E0CD49BF-51E3-0E1C-4D67-85AAAB4D71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5A97FA-165D-6CD0-1C1D-EF1307EB05C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C89AB6-473E-DF1A-7BCD-FB651AC826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9772634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DCA8E0-D628-51B0-CC77-1BBA8D208D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A69ED00-4692-19C7-8639-E11789C6222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C5E9A0-FD31-3EA4-1396-C6CB5C389D5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E28ECDC-8F68-A468-95E8-96750F73C2F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E90E254C-4D3C-A603-3443-2E5CA2A2AF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72B66E-FEFE-29BD-F85A-FF8B52EA262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707AA7-1A85-A80F-0654-915E357210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895001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683545"/>
            <a:ext cx="155448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9088867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815869A-A38D-4571-A799-F537BC39E0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4"/>
            <a:ext cx="18285714" cy="1028571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683545"/>
            <a:ext cx="155448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E0C4BCB-1C34-4850-B2AE-FD6BA8FA295A}"/>
              </a:ext>
            </a:extLst>
          </p:cNvPr>
          <p:cNvGrpSpPr/>
          <p:nvPr userDrawn="1"/>
        </p:nvGrpSpPr>
        <p:grpSpPr>
          <a:xfrm>
            <a:off x="333634" y="9598188"/>
            <a:ext cx="15661115" cy="481013"/>
            <a:chOff x="166816" y="6398784"/>
            <a:chExt cx="7830557" cy="320675"/>
          </a:xfrm>
        </p:grpSpPr>
        <p:sp>
          <p:nvSpPr>
            <p:cNvPr id="7" name="Rectangle 4">
              <a:extLst>
                <a:ext uri="{FF2B5EF4-FFF2-40B4-BE49-F238E27FC236}">
                  <a16:creationId xmlns:a16="http://schemas.microsoft.com/office/drawing/2014/main" id="{FB72C722-224F-402E-B292-8543A275C5CF}"/>
                </a:ext>
              </a:extLst>
            </p:cNvPr>
            <p:cNvSpPr txBox="1">
              <a:spLocks noChangeArrowheads="1"/>
            </p:cNvSpPr>
            <p:nvPr userDrawn="1"/>
          </p:nvSpPr>
          <p:spPr bwMode="auto">
            <a:xfrm>
              <a:off x="166816" y="6398784"/>
              <a:ext cx="284480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  <a:defRPr sz="1200" b="0" kern="1200">
                  <a:solidFill>
                    <a:schemeClr val="bg1">
                      <a:lumMod val="95000"/>
                    </a:schemeClr>
                  </a:solidFill>
                  <a:latin typeface="Futura Md BT" panose="020B0602020204020303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800" dirty="0">
                  <a:solidFill>
                    <a:schemeClr val="bg1">
                      <a:lumMod val="85000"/>
                    </a:schemeClr>
                  </a:solidFill>
                </a:rPr>
                <a:t>h-gac.com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E8D6A4D-20E5-4DB5-A298-537CF6960AB6}"/>
                </a:ext>
              </a:extLst>
            </p:cNvPr>
            <p:cNvSpPr txBox="1"/>
            <p:nvPr userDrawn="1"/>
          </p:nvSpPr>
          <p:spPr>
            <a:xfrm>
              <a:off x="1175659" y="6398784"/>
              <a:ext cx="68217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>
                  <a:solidFill>
                    <a:schemeClr val="bg1">
                      <a:lumMod val="85000"/>
                    </a:schemeClr>
                  </a:solidFill>
                  <a:latin typeface="Futura Md BT" panose="020B0602020204020303" pitchFamily="34" charset="0"/>
                </a:rPr>
                <a:t>Serving Today • Planning for Tomorrow</a:t>
              </a:r>
            </a:p>
          </p:txBody>
        </p:sp>
      </p:grp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D1A98084-AC6D-40AF-BB9E-E0BA4978BED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4569" y="8639786"/>
            <a:ext cx="1831853" cy="1373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50187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37130406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B19BCAF-E5CE-4793-AB87-CC5F3B9AC8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4"/>
            <a:ext cx="18285714" cy="1028571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4D3E0D2-61D5-4649-85A5-884A941F92F5}"/>
              </a:ext>
            </a:extLst>
          </p:cNvPr>
          <p:cNvGrpSpPr/>
          <p:nvPr userDrawn="1"/>
        </p:nvGrpSpPr>
        <p:grpSpPr>
          <a:xfrm>
            <a:off x="333634" y="9598188"/>
            <a:ext cx="15661115" cy="481013"/>
            <a:chOff x="166816" y="6398784"/>
            <a:chExt cx="7830557" cy="320675"/>
          </a:xfrm>
        </p:grpSpPr>
        <p:sp>
          <p:nvSpPr>
            <p:cNvPr id="13" name="Rectangle 4">
              <a:extLst>
                <a:ext uri="{FF2B5EF4-FFF2-40B4-BE49-F238E27FC236}">
                  <a16:creationId xmlns:a16="http://schemas.microsoft.com/office/drawing/2014/main" id="{13B1221C-0D2C-4D0A-8536-5FC2DA6D39EE}"/>
                </a:ext>
              </a:extLst>
            </p:cNvPr>
            <p:cNvSpPr txBox="1">
              <a:spLocks noChangeArrowheads="1"/>
            </p:cNvSpPr>
            <p:nvPr userDrawn="1"/>
          </p:nvSpPr>
          <p:spPr bwMode="auto">
            <a:xfrm>
              <a:off x="166816" y="6398784"/>
              <a:ext cx="284480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  <a:defRPr sz="1200" b="0" kern="1200">
                  <a:solidFill>
                    <a:schemeClr val="bg1">
                      <a:lumMod val="95000"/>
                    </a:schemeClr>
                  </a:solidFill>
                  <a:latin typeface="Futura Md BT" panose="020B0602020204020303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800" dirty="0">
                  <a:solidFill>
                    <a:schemeClr val="bg1">
                      <a:lumMod val="85000"/>
                    </a:schemeClr>
                  </a:solidFill>
                </a:rPr>
                <a:t>h-gac.com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987B90B-037B-4699-8EDB-DF2D300572D8}"/>
                </a:ext>
              </a:extLst>
            </p:cNvPr>
            <p:cNvSpPr txBox="1"/>
            <p:nvPr userDrawn="1"/>
          </p:nvSpPr>
          <p:spPr>
            <a:xfrm>
              <a:off x="1175659" y="6398784"/>
              <a:ext cx="68217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>
                  <a:solidFill>
                    <a:schemeClr val="bg1">
                      <a:lumMod val="85000"/>
                    </a:schemeClr>
                  </a:solidFill>
                  <a:latin typeface="Futura Md BT" panose="020B0602020204020303" pitchFamily="34" charset="0"/>
                </a:rPr>
                <a:t>Serving Today • Planning for Tomorrow</a:t>
              </a:r>
            </a:p>
          </p:txBody>
        </p:sp>
      </p:grpSp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1D7CF4C5-4F4C-4798-9D95-5040C17CAC8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4569" y="8639786"/>
            <a:ext cx="1831853" cy="1373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090442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7" y="2564611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7" y="6884198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1036585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77019773"/>
      </p:ext>
    </p:extLst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A34288F-D4BA-4376-80E8-90B5E0CA22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4"/>
            <a:ext cx="18285714" cy="1028571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B5A5A38-23BC-4AB4-8D25-89A8BAFC2D05}"/>
              </a:ext>
            </a:extLst>
          </p:cNvPr>
          <p:cNvGrpSpPr/>
          <p:nvPr userDrawn="1"/>
        </p:nvGrpSpPr>
        <p:grpSpPr>
          <a:xfrm>
            <a:off x="333634" y="9598188"/>
            <a:ext cx="15661115" cy="481013"/>
            <a:chOff x="166816" y="6398784"/>
            <a:chExt cx="7830557" cy="320675"/>
          </a:xfrm>
        </p:grpSpPr>
        <p:sp>
          <p:nvSpPr>
            <p:cNvPr id="14" name="Rectangle 4">
              <a:extLst>
                <a:ext uri="{FF2B5EF4-FFF2-40B4-BE49-F238E27FC236}">
                  <a16:creationId xmlns:a16="http://schemas.microsoft.com/office/drawing/2014/main" id="{7BB4B2FF-67F1-4180-BE85-BD20100DF396}"/>
                </a:ext>
              </a:extLst>
            </p:cNvPr>
            <p:cNvSpPr txBox="1">
              <a:spLocks noChangeArrowheads="1"/>
            </p:cNvSpPr>
            <p:nvPr userDrawn="1"/>
          </p:nvSpPr>
          <p:spPr bwMode="auto">
            <a:xfrm>
              <a:off x="166816" y="6398784"/>
              <a:ext cx="284480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  <a:defRPr sz="1200" b="0" kern="1200">
                  <a:solidFill>
                    <a:schemeClr val="bg1">
                      <a:lumMod val="95000"/>
                    </a:schemeClr>
                  </a:solidFill>
                  <a:latin typeface="Futura Md BT" panose="020B0602020204020303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800" dirty="0">
                  <a:solidFill>
                    <a:schemeClr val="bg1">
                      <a:lumMod val="85000"/>
                    </a:schemeClr>
                  </a:solidFill>
                </a:rPr>
                <a:t>h-gac.com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8743485-0FEA-445E-9DEB-0F9BE21139D1}"/>
                </a:ext>
              </a:extLst>
            </p:cNvPr>
            <p:cNvSpPr txBox="1"/>
            <p:nvPr userDrawn="1"/>
          </p:nvSpPr>
          <p:spPr>
            <a:xfrm>
              <a:off x="1175659" y="6398784"/>
              <a:ext cx="68217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>
                  <a:solidFill>
                    <a:schemeClr val="bg1">
                      <a:lumMod val="85000"/>
                    </a:schemeClr>
                  </a:solidFill>
                  <a:latin typeface="Futura Md BT" panose="020B0602020204020303" pitchFamily="34" charset="0"/>
                </a:rPr>
                <a:t>Serving Today • Planning for Tomorrow</a:t>
              </a:r>
            </a:p>
          </p:txBody>
        </p:sp>
      </p:grpSp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A6B7B014-AEFD-4A4E-9CFD-6E5636B459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4569" y="8639786"/>
            <a:ext cx="1831853" cy="1373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111135"/>
      </p:ext>
    </p:extLst>
  </p:cSld>
  <p:clrMapOvr>
    <a:masterClrMapping/>
  </p:clrMapOvr>
  <p:transition spd="slow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91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4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4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2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2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46556270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B2ADFF8-CAE4-454A-852B-7D08A42B9C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4"/>
            <a:ext cx="18285714" cy="1028571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91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4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4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2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2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667997A-C37C-4381-950B-A91B30EE6D89}"/>
              </a:ext>
            </a:extLst>
          </p:cNvPr>
          <p:cNvGrpSpPr/>
          <p:nvPr userDrawn="1"/>
        </p:nvGrpSpPr>
        <p:grpSpPr>
          <a:xfrm>
            <a:off x="333634" y="9598188"/>
            <a:ext cx="15661115" cy="481013"/>
            <a:chOff x="166816" y="6398784"/>
            <a:chExt cx="7830557" cy="320675"/>
          </a:xfrm>
        </p:grpSpPr>
        <p:sp>
          <p:nvSpPr>
            <p:cNvPr id="15" name="Rectangle 4">
              <a:extLst>
                <a:ext uri="{FF2B5EF4-FFF2-40B4-BE49-F238E27FC236}">
                  <a16:creationId xmlns:a16="http://schemas.microsoft.com/office/drawing/2014/main" id="{9EDF7F44-3BF3-492C-A1F3-08A899FE508B}"/>
                </a:ext>
              </a:extLst>
            </p:cNvPr>
            <p:cNvSpPr txBox="1">
              <a:spLocks noChangeArrowheads="1"/>
            </p:cNvSpPr>
            <p:nvPr userDrawn="1"/>
          </p:nvSpPr>
          <p:spPr bwMode="auto">
            <a:xfrm>
              <a:off x="166816" y="6398784"/>
              <a:ext cx="284480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  <a:defRPr sz="1200" b="0" kern="1200">
                  <a:solidFill>
                    <a:schemeClr val="bg1">
                      <a:lumMod val="95000"/>
                    </a:schemeClr>
                  </a:solidFill>
                  <a:latin typeface="Futura Md BT" panose="020B0602020204020303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800" dirty="0">
                  <a:solidFill>
                    <a:schemeClr val="bg1">
                      <a:lumMod val="85000"/>
                    </a:schemeClr>
                  </a:solidFill>
                </a:rPr>
                <a:t>h-gac.com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19F7D53-409F-47E0-B140-08074DB6CFFF}"/>
                </a:ext>
              </a:extLst>
            </p:cNvPr>
            <p:cNvSpPr txBox="1"/>
            <p:nvPr userDrawn="1"/>
          </p:nvSpPr>
          <p:spPr>
            <a:xfrm>
              <a:off x="1175659" y="6398784"/>
              <a:ext cx="68217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>
                  <a:solidFill>
                    <a:schemeClr val="bg1">
                      <a:lumMod val="85000"/>
                    </a:schemeClr>
                  </a:solidFill>
                  <a:latin typeface="Futura Md BT" panose="020B0602020204020303" pitchFamily="34" charset="0"/>
                </a:rPr>
                <a:t>Serving Today • Planning for Tomorrow</a:t>
              </a:r>
            </a:p>
          </p:txBody>
        </p:sp>
      </p:grpSp>
      <p:pic>
        <p:nvPicPr>
          <p:cNvPr id="17" name="Picture 16" descr="Text&#10;&#10;Description automatically generated">
            <a:extLst>
              <a:ext uri="{FF2B5EF4-FFF2-40B4-BE49-F238E27FC236}">
                <a16:creationId xmlns:a16="http://schemas.microsoft.com/office/drawing/2014/main" id="{F47482C1-1D8F-428B-8C66-9C5B80CD7A9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4569" y="8639786"/>
            <a:ext cx="1831853" cy="1373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162341"/>
      </p:ext>
    </p:extLst>
  </p:cSld>
  <p:clrMapOvr>
    <a:masterClrMapping/>
  </p:clrMapOvr>
  <p:transition spd="slow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458707"/>
      </p:ext>
    </p:extLst>
  </p:cSld>
  <p:clrMapOvr>
    <a:masterClrMapping/>
  </p:clrMapOvr>
  <p:transition spd="slow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1787C22-038B-4459-B922-F8EC9B92B4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4"/>
            <a:ext cx="18285714" cy="1028571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1A1B7D2-E17C-4887-BCC3-E626D8789A20}"/>
              </a:ext>
            </a:extLst>
          </p:cNvPr>
          <p:cNvGrpSpPr/>
          <p:nvPr userDrawn="1"/>
        </p:nvGrpSpPr>
        <p:grpSpPr>
          <a:xfrm>
            <a:off x="333634" y="9598188"/>
            <a:ext cx="15661115" cy="481013"/>
            <a:chOff x="166816" y="6398784"/>
            <a:chExt cx="7830557" cy="320675"/>
          </a:xfrm>
        </p:grpSpPr>
        <p:sp>
          <p:nvSpPr>
            <p:cNvPr id="12" name="Rectangle 4">
              <a:extLst>
                <a:ext uri="{FF2B5EF4-FFF2-40B4-BE49-F238E27FC236}">
                  <a16:creationId xmlns:a16="http://schemas.microsoft.com/office/drawing/2014/main" id="{1F56B8A3-84F6-489B-AE72-42EB0A635B76}"/>
                </a:ext>
              </a:extLst>
            </p:cNvPr>
            <p:cNvSpPr txBox="1">
              <a:spLocks noChangeArrowheads="1"/>
            </p:cNvSpPr>
            <p:nvPr userDrawn="1"/>
          </p:nvSpPr>
          <p:spPr bwMode="auto">
            <a:xfrm>
              <a:off x="166816" y="6398784"/>
              <a:ext cx="284480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  <a:defRPr sz="1200" b="0" kern="1200">
                  <a:solidFill>
                    <a:schemeClr val="bg1">
                      <a:lumMod val="95000"/>
                    </a:schemeClr>
                  </a:solidFill>
                  <a:latin typeface="Futura Md BT" panose="020B0602020204020303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800" dirty="0">
                  <a:solidFill>
                    <a:schemeClr val="bg1">
                      <a:lumMod val="85000"/>
                    </a:schemeClr>
                  </a:solidFill>
                </a:rPr>
                <a:t>h-gac.com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35841E7-2898-4A67-BA94-77255C943783}"/>
                </a:ext>
              </a:extLst>
            </p:cNvPr>
            <p:cNvSpPr txBox="1"/>
            <p:nvPr userDrawn="1"/>
          </p:nvSpPr>
          <p:spPr>
            <a:xfrm>
              <a:off x="1175659" y="6398784"/>
              <a:ext cx="68217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>
                  <a:solidFill>
                    <a:schemeClr val="bg1">
                      <a:lumMod val="85000"/>
                    </a:schemeClr>
                  </a:solidFill>
                  <a:latin typeface="Futura Md BT" panose="020B0602020204020303" pitchFamily="34" charset="0"/>
                </a:rPr>
                <a:t>Serving Today • Planning for Tomorrow</a:t>
              </a:r>
            </a:p>
          </p:txBody>
        </p:sp>
      </p:grp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4C76911D-F425-404E-B637-69FAD2DF144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4569" y="8639786"/>
            <a:ext cx="1831853" cy="1373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455140"/>
      </p:ext>
    </p:extLst>
  </p:cSld>
  <p:clrMapOvr>
    <a:masterClrMapping/>
  </p:clrMapOvr>
  <p:transition spd="slow"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7403151"/>
      </p:ext>
    </p:extLst>
  </p:cSld>
  <p:clrMapOvr>
    <a:masterClrMapping/>
  </p:clrMapOvr>
  <p:transition spd="slow">
    <p:push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9BB550C-100D-49E5-BDEE-7DB7C58D95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644"/>
            <a:ext cx="18285714" cy="1028571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54D206C5-85FB-411E-918C-1F98C215E792}"/>
              </a:ext>
            </a:extLst>
          </p:cNvPr>
          <p:cNvGrpSpPr/>
          <p:nvPr userDrawn="1"/>
        </p:nvGrpSpPr>
        <p:grpSpPr>
          <a:xfrm>
            <a:off x="333634" y="9598188"/>
            <a:ext cx="15661115" cy="481013"/>
            <a:chOff x="166816" y="6398784"/>
            <a:chExt cx="7830557" cy="320675"/>
          </a:xfrm>
        </p:grpSpPr>
        <p:sp>
          <p:nvSpPr>
            <p:cNvPr id="11" name="Rectangle 4">
              <a:extLst>
                <a:ext uri="{FF2B5EF4-FFF2-40B4-BE49-F238E27FC236}">
                  <a16:creationId xmlns:a16="http://schemas.microsoft.com/office/drawing/2014/main" id="{81CD5C34-31F1-4827-8D25-2EBFBA82870D}"/>
                </a:ext>
              </a:extLst>
            </p:cNvPr>
            <p:cNvSpPr txBox="1">
              <a:spLocks noChangeArrowheads="1"/>
            </p:cNvSpPr>
            <p:nvPr userDrawn="1"/>
          </p:nvSpPr>
          <p:spPr bwMode="auto">
            <a:xfrm>
              <a:off x="166816" y="6398784"/>
              <a:ext cx="284480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  <a:defRPr sz="1200" b="0" kern="1200">
                  <a:solidFill>
                    <a:schemeClr val="bg1">
                      <a:lumMod val="95000"/>
                    </a:schemeClr>
                  </a:solidFill>
                  <a:latin typeface="Futura Md BT" panose="020B0602020204020303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800" dirty="0">
                  <a:solidFill>
                    <a:schemeClr val="bg1">
                      <a:lumMod val="85000"/>
                    </a:schemeClr>
                  </a:solidFill>
                </a:rPr>
                <a:t>h-gac.com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DC4ADB5-91E8-4522-A32F-20DA50275E67}"/>
                </a:ext>
              </a:extLst>
            </p:cNvPr>
            <p:cNvSpPr txBox="1"/>
            <p:nvPr userDrawn="1"/>
          </p:nvSpPr>
          <p:spPr>
            <a:xfrm>
              <a:off x="1175659" y="6398784"/>
              <a:ext cx="68217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>
                  <a:solidFill>
                    <a:schemeClr val="bg1">
                      <a:lumMod val="85000"/>
                    </a:schemeClr>
                  </a:solidFill>
                  <a:latin typeface="Futura Md BT" panose="020B0602020204020303" pitchFamily="34" charset="0"/>
                </a:rPr>
                <a:t>Serving Today • Planning for Tomorrow</a:t>
              </a:r>
            </a:p>
          </p:txBody>
        </p:sp>
      </p:grp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3AADB7DC-B2CA-4CA9-92A6-127FC975552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4569" y="8639786"/>
            <a:ext cx="1831853" cy="1373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911297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1" y="547691"/>
            <a:ext cx="16579121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1272FBE-EE25-42D9-9659-812D90E0822E}"/>
              </a:ext>
            </a:extLst>
          </p:cNvPr>
          <p:cNvGrpSpPr/>
          <p:nvPr userDrawn="1"/>
        </p:nvGrpSpPr>
        <p:grpSpPr>
          <a:xfrm>
            <a:off x="333634" y="9598188"/>
            <a:ext cx="15661115" cy="481013"/>
            <a:chOff x="166816" y="6398784"/>
            <a:chExt cx="7830557" cy="320675"/>
          </a:xfrm>
        </p:grpSpPr>
        <p:sp>
          <p:nvSpPr>
            <p:cNvPr id="10" name="Rectangle 4">
              <a:extLst>
                <a:ext uri="{FF2B5EF4-FFF2-40B4-BE49-F238E27FC236}">
                  <a16:creationId xmlns:a16="http://schemas.microsoft.com/office/drawing/2014/main" id="{FB91ADC7-7D6A-4767-A6FD-A050301E40FA}"/>
                </a:ext>
              </a:extLst>
            </p:cNvPr>
            <p:cNvSpPr txBox="1">
              <a:spLocks noChangeArrowheads="1"/>
            </p:cNvSpPr>
            <p:nvPr userDrawn="1"/>
          </p:nvSpPr>
          <p:spPr bwMode="auto">
            <a:xfrm>
              <a:off x="166816" y="6398784"/>
              <a:ext cx="284480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  <a:defRPr sz="1200" b="0" kern="1200">
                  <a:solidFill>
                    <a:schemeClr val="bg1">
                      <a:lumMod val="95000"/>
                    </a:schemeClr>
                  </a:solidFill>
                  <a:latin typeface="Futura Md BT" panose="020B0602020204020303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sz="1800" dirty="0">
                  <a:solidFill>
                    <a:schemeClr val="bg1">
                      <a:lumMod val="85000"/>
                    </a:schemeClr>
                  </a:solidFill>
                </a:rPr>
                <a:t>h-gac.com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1B0424F-2CD1-435E-BACC-BAB31712D7BB}"/>
                </a:ext>
              </a:extLst>
            </p:cNvPr>
            <p:cNvSpPr txBox="1"/>
            <p:nvPr userDrawn="1"/>
          </p:nvSpPr>
          <p:spPr>
            <a:xfrm>
              <a:off x="1175659" y="6398784"/>
              <a:ext cx="68217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800" dirty="0">
                  <a:solidFill>
                    <a:schemeClr val="bg1">
                      <a:lumMod val="85000"/>
                    </a:schemeClr>
                  </a:solidFill>
                  <a:latin typeface="Futura Md BT" panose="020B0602020204020303" pitchFamily="34" charset="0"/>
                </a:rPr>
                <a:t>Serving Today • Planning for Tomorrow</a:t>
              </a:r>
            </a:p>
          </p:txBody>
        </p:sp>
      </p:grp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A3F2F9E3-AD5A-4487-BC02-9BBED87C906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4569" y="8639786"/>
            <a:ext cx="1831853" cy="1373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497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ransition spd="slow">
    <p:push dir="u"/>
  </p:transition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300" b="0" kern="1200">
          <a:solidFill>
            <a:srgbClr val="002F47"/>
          </a:solidFill>
          <a:latin typeface="Futura-Bold" pitchFamily="2" charset="0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Clr>
          <a:srgbClr val="EF9021"/>
        </a:buClr>
        <a:buFont typeface="Wingdings" panose="05000000000000000000" pitchFamily="2" charset="2"/>
        <a:buChar char="§"/>
        <a:defRPr sz="4200" kern="1200">
          <a:solidFill>
            <a:schemeClr val="tx1"/>
          </a:solidFill>
          <a:latin typeface="Futura Md BT" panose="020B0602020204020303" pitchFamily="34" charset="0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Futura Md BT" panose="020B0602020204020303" pitchFamily="34" charset="0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SzPct val="80000"/>
        <a:buFont typeface="Courier New" panose="02070309020205020404" pitchFamily="49" charset="0"/>
        <a:buChar char="o"/>
        <a:defRPr sz="3000" kern="1200">
          <a:solidFill>
            <a:schemeClr val="tx1"/>
          </a:solidFill>
          <a:latin typeface="Futura Md BT" panose="020B0602020204020303" pitchFamily="34" charset="0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Futura Md BT" panose="020B0602020204020303" pitchFamily="34" charset="0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Futura Md BT" panose="020B0602020204020303" pitchFamily="34" charset="0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5.png"/><Relationship Id="rId7" Type="http://schemas.openxmlformats.org/officeDocument/2006/relationships/image" Target="../media/image31.sv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svg"/><Relationship Id="rId5" Type="http://schemas.openxmlformats.org/officeDocument/2006/relationships/image" Target="../media/image6.pn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5.xml"/><Relationship Id="rId4" Type="http://schemas.openxmlformats.org/officeDocument/2006/relationships/hyperlink" Target="https://www.h-gac.com/events/economic-impact-summit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svg"/><Relationship Id="rId5" Type="http://schemas.openxmlformats.org/officeDocument/2006/relationships/image" Target="../media/image39.svg"/><Relationship Id="rId4" Type="http://schemas.openxmlformats.org/officeDocument/2006/relationships/image" Target="../media/image38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4.sv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svg"/><Relationship Id="rId5" Type="http://schemas.openxmlformats.org/officeDocument/2006/relationships/image" Target="../media/image6.png"/><Relationship Id="rId4" Type="http://schemas.openxmlformats.org/officeDocument/2006/relationships/image" Target="../media/image4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emf"/><Relationship Id="rId4" Type="http://schemas.openxmlformats.org/officeDocument/2006/relationships/chart" Target="../charts/char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7" Type="http://schemas.openxmlformats.org/officeDocument/2006/relationships/image" Target="../media/image5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sv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b="-1855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143" y="638"/>
            <a:ext cx="18285714" cy="10285714"/>
            <a:chOff x="0" y="0"/>
            <a:chExt cx="24380952" cy="1371428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0952" cy="13714349"/>
            </a:xfrm>
            <a:custGeom>
              <a:avLst/>
              <a:gdLst/>
              <a:ahLst/>
              <a:cxnLst/>
              <a:rect l="l" t="t" r="r" b="b"/>
              <a:pathLst>
                <a:path w="24380952" h="13714349">
                  <a:moveTo>
                    <a:pt x="0" y="0"/>
                  </a:moveTo>
                  <a:lnTo>
                    <a:pt x="24380952" y="0"/>
                  </a:lnTo>
                  <a:lnTo>
                    <a:pt x="24380952" y="13714349"/>
                  </a:lnTo>
                  <a:lnTo>
                    <a:pt x="0" y="137143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341662" y="9586751"/>
            <a:ext cx="4084320" cy="4467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2700">
                <a:solidFill>
                  <a:srgbClr val="D9D9D9"/>
                </a:solidFill>
                <a:latin typeface="Calibri (MS)"/>
                <a:ea typeface="Calibri (MS)"/>
                <a:cs typeface="Calibri (MS)"/>
                <a:sym typeface="Calibri (MS)"/>
              </a:rPr>
              <a:t>h-gac.com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045821" y="9605801"/>
            <a:ext cx="8180822" cy="362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n-US" sz="1800">
                <a:solidFill>
                  <a:srgbClr val="D9D9D9"/>
                </a:solidFill>
                <a:latin typeface="Futura"/>
                <a:ea typeface="Futura"/>
                <a:cs typeface="Futura"/>
                <a:sym typeface="Futura"/>
              </a:rPr>
              <a:t>Serving Today • Planning for Tomorrow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6663883" y="8578501"/>
            <a:ext cx="1373886" cy="1373886"/>
            <a:chOff x="0" y="0"/>
            <a:chExt cx="1831848" cy="1831848"/>
          </a:xfrm>
        </p:grpSpPr>
        <p:sp>
          <p:nvSpPr>
            <p:cNvPr id="8" name="Freeform 8" descr="Text  Description automatically generated"/>
            <p:cNvSpPr/>
            <p:nvPr/>
          </p:nvSpPr>
          <p:spPr>
            <a:xfrm>
              <a:off x="0" y="0"/>
              <a:ext cx="1831848" cy="1831848"/>
            </a:xfrm>
            <a:custGeom>
              <a:avLst/>
              <a:gdLst/>
              <a:ahLst/>
              <a:cxnLst/>
              <a:rect l="l" t="t" r="r" b="b"/>
              <a:pathLst>
                <a:path w="1831848" h="1831848">
                  <a:moveTo>
                    <a:pt x="0" y="0"/>
                  </a:moveTo>
                  <a:lnTo>
                    <a:pt x="1831848" y="0"/>
                  </a:lnTo>
                  <a:lnTo>
                    <a:pt x="1831848" y="1831848"/>
                  </a:lnTo>
                  <a:lnTo>
                    <a:pt x="0" y="18318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43" y="638"/>
            <a:ext cx="18285714" cy="10285714"/>
            <a:chOff x="0" y="0"/>
            <a:chExt cx="24380952" cy="1371428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4380952" cy="13714349"/>
            </a:xfrm>
            <a:custGeom>
              <a:avLst/>
              <a:gdLst/>
              <a:ahLst/>
              <a:cxnLst/>
              <a:rect l="l" t="t" r="r" b="b"/>
              <a:pathLst>
                <a:path w="24380952" h="13714349">
                  <a:moveTo>
                    <a:pt x="0" y="0"/>
                  </a:moveTo>
                  <a:lnTo>
                    <a:pt x="24380952" y="0"/>
                  </a:lnTo>
                  <a:lnTo>
                    <a:pt x="24380952" y="13714349"/>
                  </a:lnTo>
                  <a:lnTo>
                    <a:pt x="0" y="137143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1"/>
          <p:cNvGrpSpPr/>
          <p:nvPr/>
        </p:nvGrpSpPr>
        <p:grpSpPr>
          <a:xfrm rot="-10800000">
            <a:off x="0" y="-19050"/>
            <a:ext cx="10009451" cy="9463810"/>
            <a:chOff x="0" y="0"/>
            <a:chExt cx="9900095" cy="9360415"/>
          </a:xfrm>
        </p:grpSpPr>
        <p:sp>
          <p:nvSpPr>
            <p:cNvPr id="12" name="Freeform 12"/>
            <p:cNvSpPr/>
            <p:nvPr/>
          </p:nvSpPr>
          <p:spPr>
            <a:xfrm flipV="1">
              <a:off x="114" y="-127"/>
              <a:ext cx="9899981" cy="9360542"/>
            </a:xfrm>
            <a:custGeom>
              <a:avLst/>
              <a:gdLst/>
              <a:ahLst/>
              <a:cxnLst/>
              <a:rect l="l" t="t" r="r" b="b"/>
              <a:pathLst>
                <a:path w="9899981" h="9360542">
                  <a:moveTo>
                    <a:pt x="9899981" y="32241"/>
                  </a:moveTo>
                  <a:cubicBezTo>
                    <a:pt x="9899981" y="2080"/>
                    <a:pt x="9887704" y="0"/>
                    <a:pt x="9855699" y="0"/>
                  </a:cubicBezTo>
                  <a:cubicBezTo>
                    <a:pt x="6570866" y="578"/>
                    <a:pt x="3286180" y="578"/>
                    <a:pt x="1347" y="578"/>
                  </a:cubicBezTo>
                  <a:cubicBezTo>
                    <a:pt x="-2908" y="13174"/>
                    <a:pt x="3978" y="24615"/>
                    <a:pt x="7339" y="36286"/>
                  </a:cubicBezTo>
                  <a:cubicBezTo>
                    <a:pt x="151728" y="547309"/>
                    <a:pt x="296262" y="1058215"/>
                    <a:pt x="441089" y="1569121"/>
                  </a:cubicBezTo>
                  <a:cubicBezTo>
                    <a:pt x="647587" y="2297519"/>
                    <a:pt x="854524" y="3025799"/>
                    <a:pt x="1060877" y="3754196"/>
                  </a:cubicBezTo>
                  <a:cubicBezTo>
                    <a:pt x="1315748" y="4653743"/>
                    <a:pt x="1570035" y="5553290"/>
                    <a:pt x="1824761" y="6452721"/>
                  </a:cubicBezTo>
                  <a:cubicBezTo>
                    <a:pt x="2083578" y="7366481"/>
                    <a:pt x="2342542" y="8280127"/>
                    <a:pt x="2602090" y="9193772"/>
                  </a:cubicBezTo>
                  <a:cubicBezTo>
                    <a:pt x="2617873" y="9249358"/>
                    <a:pt x="2627957" y="9306215"/>
                    <a:pt x="2653532" y="9359952"/>
                  </a:cubicBezTo>
                  <a:cubicBezTo>
                    <a:pt x="5054352" y="9359952"/>
                    <a:pt x="7455172" y="9359952"/>
                    <a:pt x="9855991" y="9360542"/>
                  </a:cubicBezTo>
                  <a:cubicBezTo>
                    <a:pt x="9888582" y="9360542"/>
                    <a:pt x="9899688" y="9357410"/>
                    <a:pt x="9899688" y="9327941"/>
                  </a:cubicBezTo>
                  <a:cubicBezTo>
                    <a:pt x="9898811" y="6229336"/>
                    <a:pt x="9898811" y="3130731"/>
                    <a:pt x="9899981" y="32241"/>
                  </a:cubicBezTo>
                  <a:close/>
                </a:path>
              </a:pathLst>
            </a:custGeom>
            <a:blipFill>
              <a:blip r:embed="rId6"/>
              <a:stretch>
                <a:fillRect l="-1" t="-29208" r="-2" b="-2954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0" y="638"/>
            <a:ext cx="18288000" cy="9444122"/>
            <a:chOff x="0" y="0"/>
            <a:chExt cx="4816593" cy="248734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816592" cy="2487341"/>
            </a:xfrm>
            <a:custGeom>
              <a:avLst/>
              <a:gdLst/>
              <a:ahLst/>
              <a:cxnLst/>
              <a:rect l="l" t="t" r="r" b="b"/>
              <a:pathLst>
                <a:path w="4816592" h="2487341">
                  <a:moveTo>
                    <a:pt x="0" y="0"/>
                  </a:moveTo>
                  <a:lnTo>
                    <a:pt x="4816592" y="0"/>
                  </a:lnTo>
                  <a:lnTo>
                    <a:pt x="4816592" y="2487341"/>
                  </a:lnTo>
                  <a:lnTo>
                    <a:pt x="0" y="2487341"/>
                  </a:lnTo>
                  <a:close/>
                </a:path>
              </a:pathLst>
            </a:custGeom>
            <a:solidFill>
              <a:srgbClr val="FFFFFF">
                <a:alpha val="35686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4816593" cy="25063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6663883" y="8578501"/>
            <a:ext cx="1373886" cy="1373886"/>
            <a:chOff x="0" y="0"/>
            <a:chExt cx="1831848" cy="1831848"/>
          </a:xfrm>
        </p:grpSpPr>
        <p:sp>
          <p:nvSpPr>
            <p:cNvPr id="17" name="Freeform 17" descr="Text  Description automatically generated"/>
            <p:cNvSpPr/>
            <p:nvPr/>
          </p:nvSpPr>
          <p:spPr>
            <a:xfrm>
              <a:off x="0" y="0"/>
              <a:ext cx="1831848" cy="1831848"/>
            </a:xfrm>
            <a:custGeom>
              <a:avLst/>
              <a:gdLst/>
              <a:ahLst/>
              <a:cxnLst/>
              <a:rect l="l" t="t" r="r" b="b"/>
              <a:pathLst>
                <a:path w="1831848" h="1831848">
                  <a:moveTo>
                    <a:pt x="0" y="0"/>
                  </a:moveTo>
                  <a:lnTo>
                    <a:pt x="1831848" y="0"/>
                  </a:lnTo>
                  <a:lnTo>
                    <a:pt x="1831848" y="1831848"/>
                  </a:lnTo>
                  <a:lnTo>
                    <a:pt x="0" y="18318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" name="Freeform 18"/>
          <p:cNvSpPr/>
          <p:nvPr/>
        </p:nvSpPr>
        <p:spPr>
          <a:xfrm>
            <a:off x="11991343" y="493417"/>
            <a:ext cx="2729233" cy="2390569"/>
          </a:xfrm>
          <a:custGeom>
            <a:avLst/>
            <a:gdLst/>
            <a:ahLst/>
            <a:cxnLst/>
            <a:rect l="l" t="t" r="r" b="b"/>
            <a:pathLst>
              <a:path w="2729233" h="2390569">
                <a:moveTo>
                  <a:pt x="0" y="0"/>
                </a:moveTo>
                <a:lnTo>
                  <a:pt x="2729233" y="0"/>
                </a:lnTo>
                <a:lnTo>
                  <a:pt x="2729233" y="2390569"/>
                </a:lnTo>
                <a:lnTo>
                  <a:pt x="0" y="239056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TextBox 19"/>
          <p:cNvSpPr txBox="1"/>
          <p:nvPr/>
        </p:nvSpPr>
        <p:spPr>
          <a:xfrm>
            <a:off x="341662" y="9605801"/>
            <a:ext cx="4084320" cy="42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D9D9D9"/>
                </a:solidFill>
                <a:latin typeface="Futura"/>
                <a:ea typeface="Futura"/>
                <a:cs typeface="Futura"/>
                <a:sym typeface="Futura"/>
              </a:rPr>
              <a:t>h-gac.com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045821" y="9605801"/>
            <a:ext cx="8180822" cy="362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n-US" sz="1800">
                <a:solidFill>
                  <a:srgbClr val="D9D9D9"/>
                </a:solidFill>
                <a:latin typeface="Futura"/>
                <a:ea typeface="Futura"/>
                <a:cs typeface="Futura"/>
                <a:sym typeface="Futura"/>
              </a:rPr>
              <a:t>Serving Today • Planning for Tomorrow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9743900" y="3258505"/>
            <a:ext cx="7165634" cy="4945476"/>
            <a:chOff x="0" y="0"/>
            <a:chExt cx="2250044" cy="1552904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250044" cy="1552904"/>
            </a:xfrm>
            <a:custGeom>
              <a:avLst/>
              <a:gdLst/>
              <a:ahLst/>
              <a:cxnLst/>
              <a:rect l="l" t="t" r="r" b="b"/>
              <a:pathLst>
                <a:path w="2250044" h="1552904">
                  <a:moveTo>
                    <a:pt x="28091" y="0"/>
                  </a:moveTo>
                  <a:lnTo>
                    <a:pt x="2221954" y="0"/>
                  </a:lnTo>
                  <a:cubicBezTo>
                    <a:pt x="2229404" y="0"/>
                    <a:pt x="2236549" y="2960"/>
                    <a:pt x="2241817" y="8228"/>
                  </a:cubicBezTo>
                  <a:cubicBezTo>
                    <a:pt x="2247085" y="13496"/>
                    <a:pt x="2250044" y="20641"/>
                    <a:pt x="2250044" y="28091"/>
                  </a:cubicBezTo>
                  <a:lnTo>
                    <a:pt x="2250044" y="1524813"/>
                  </a:lnTo>
                  <a:cubicBezTo>
                    <a:pt x="2250044" y="1532263"/>
                    <a:pt x="2247085" y="1539408"/>
                    <a:pt x="2241817" y="1544676"/>
                  </a:cubicBezTo>
                  <a:cubicBezTo>
                    <a:pt x="2236549" y="1549944"/>
                    <a:pt x="2229404" y="1552904"/>
                    <a:pt x="2221954" y="1552904"/>
                  </a:cubicBezTo>
                  <a:lnTo>
                    <a:pt x="28091" y="1552904"/>
                  </a:lnTo>
                  <a:cubicBezTo>
                    <a:pt x="20641" y="1552904"/>
                    <a:pt x="13496" y="1549944"/>
                    <a:pt x="8228" y="1544676"/>
                  </a:cubicBezTo>
                  <a:cubicBezTo>
                    <a:pt x="2960" y="1539408"/>
                    <a:pt x="0" y="1532263"/>
                    <a:pt x="0" y="1524813"/>
                  </a:cubicBezTo>
                  <a:lnTo>
                    <a:pt x="0" y="28091"/>
                  </a:lnTo>
                  <a:cubicBezTo>
                    <a:pt x="0" y="20641"/>
                    <a:pt x="2960" y="13496"/>
                    <a:pt x="8228" y="8228"/>
                  </a:cubicBezTo>
                  <a:cubicBezTo>
                    <a:pt x="13496" y="2960"/>
                    <a:pt x="20641" y="0"/>
                    <a:pt x="28091" y="0"/>
                  </a:cubicBezTo>
                  <a:close/>
                </a:path>
              </a:pathLst>
            </a:custGeom>
            <a:solidFill>
              <a:srgbClr val="FFFFFF">
                <a:alpha val="58824"/>
              </a:srgbClr>
            </a:solidFill>
            <a:ln w="38100" cap="rnd">
              <a:solidFill>
                <a:srgbClr val="000000">
                  <a:alpha val="58824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19050"/>
              <a:ext cx="2250044" cy="15719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10850262" y="7476948"/>
            <a:ext cx="4752761" cy="2975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800" dirty="0">
                <a:solidFill>
                  <a:srgbClr val="002F47"/>
                </a:solidFill>
                <a:latin typeface="Montserrat"/>
                <a:ea typeface="Montserrat"/>
                <a:cs typeface="Montserrat"/>
                <a:sym typeface="Montserrat"/>
              </a:rPr>
              <a:t>Wednesday, July 29, 2026 | United Way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8523964" y="3660597"/>
            <a:ext cx="9405358" cy="38209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80"/>
              </a:lnSpc>
            </a:pPr>
            <a:r>
              <a:rPr lang="en-US" sz="10400" b="1" spc="145" dirty="0">
                <a:solidFill>
                  <a:srgbClr val="002F4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GCEDD</a:t>
            </a:r>
          </a:p>
          <a:p>
            <a:pPr algn="ctr">
              <a:lnSpc>
                <a:spcPts val="9880"/>
              </a:lnSpc>
            </a:pPr>
            <a:r>
              <a:rPr lang="en-US" sz="10400" b="1" spc="145" dirty="0">
                <a:solidFill>
                  <a:srgbClr val="002F4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BOARD RETREAT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43" y="638"/>
            <a:ext cx="18285714" cy="10285714"/>
            <a:chOff x="0" y="0"/>
            <a:chExt cx="24380952" cy="137142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0952" cy="13714349"/>
            </a:xfrm>
            <a:custGeom>
              <a:avLst/>
              <a:gdLst/>
              <a:ahLst/>
              <a:cxnLst/>
              <a:rect l="l" t="t" r="r" b="b"/>
              <a:pathLst>
                <a:path w="24380952" h="13714349">
                  <a:moveTo>
                    <a:pt x="0" y="0"/>
                  </a:moveTo>
                  <a:lnTo>
                    <a:pt x="24380952" y="0"/>
                  </a:lnTo>
                  <a:lnTo>
                    <a:pt x="24380952" y="13714349"/>
                  </a:lnTo>
                  <a:lnTo>
                    <a:pt x="0" y="137143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341662" y="9586751"/>
            <a:ext cx="4084320" cy="4467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2700">
                <a:solidFill>
                  <a:srgbClr val="D9D9D9"/>
                </a:solidFill>
                <a:latin typeface="Calibri (MS)"/>
                <a:ea typeface="Calibri (MS)"/>
                <a:cs typeface="Calibri (MS)"/>
                <a:sym typeface="Calibri (MS)"/>
              </a:rPr>
              <a:t>h-gac.com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045821" y="9605801"/>
            <a:ext cx="8180822" cy="362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n-US" sz="1800">
                <a:solidFill>
                  <a:srgbClr val="D9D9D9"/>
                </a:solidFill>
                <a:latin typeface="Futura"/>
                <a:ea typeface="Futura"/>
                <a:cs typeface="Futura"/>
                <a:sym typeface="Futura"/>
              </a:rPr>
              <a:t>Serving Today • Planning for Tomorrow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6663883" y="8578501"/>
            <a:ext cx="1373886" cy="1373886"/>
            <a:chOff x="0" y="0"/>
            <a:chExt cx="1831848" cy="1831848"/>
          </a:xfrm>
        </p:grpSpPr>
        <p:sp>
          <p:nvSpPr>
            <p:cNvPr id="7" name="Freeform 7" descr="Text  Description automatically generated"/>
            <p:cNvSpPr/>
            <p:nvPr/>
          </p:nvSpPr>
          <p:spPr>
            <a:xfrm>
              <a:off x="0" y="0"/>
              <a:ext cx="1831848" cy="1831848"/>
            </a:xfrm>
            <a:custGeom>
              <a:avLst/>
              <a:gdLst/>
              <a:ahLst/>
              <a:cxnLst/>
              <a:rect l="l" t="t" r="r" b="b"/>
              <a:pathLst>
                <a:path w="1831848" h="1831848">
                  <a:moveTo>
                    <a:pt x="0" y="0"/>
                  </a:moveTo>
                  <a:lnTo>
                    <a:pt x="1831848" y="0"/>
                  </a:lnTo>
                  <a:lnTo>
                    <a:pt x="1831848" y="1831848"/>
                  </a:lnTo>
                  <a:lnTo>
                    <a:pt x="0" y="18318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43" y="638"/>
            <a:ext cx="18285714" cy="10285714"/>
            <a:chOff x="0" y="0"/>
            <a:chExt cx="24380952" cy="1371428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380952" cy="13714349"/>
            </a:xfrm>
            <a:custGeom>
              <a:avLst/>
              <a:gdLst/>
              <a:ahLst/>
              <a:cxnLst/>
              <a:rect l="l" t="t" r="r" b="b"/>
              <a:pathLst>
                <a:path w="24380952" h="13714349">
                  <a:moveTo>
                    <a:pt x="0" y="0"/>
                  </a:moveTo>
                  <a:lnTo>
                    <a:pt x="24380952" y="0"/>
                  </a:lnTo>
                  <a:lnTo>
                    <a:pt x="24380952" y="13714349"/>
                  </a:lnTo>
                  <a:lnTo>
                    <a:pt x="0" y="137143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341662" y="9605801"/>
            <a:ext cx="4084320" cy="42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D9D9D9"/>
                </a:solidFill>
                <a:latin typeface="Futura"/>
                <a:ea typeface="Futura"/>
                <a:cs typeface="Futura"/>
                <a:sym typeface="Futura"/>
              </a:rPr>
              <a:t>h-gac.com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045821" y="9605801"/>
            <a:ext cx="8180822" cy="362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n-US" sz="1800">
                <a:solidFill>
                  <a:srgbClr val="D9D9D9"/>
                </a:solidFill>
                <a:latin typeface="Futura"/>
                <a:ea typeface="Futura"/>
                <a:cs typeface="Futura"/>
                <a:sym typeface="Futura"/>
              </a:rPr>
              <a:t>Serving Today • Planning for Tomorrow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6663883" y="8578501"/>
            <a:ext cx="1373886" cy="1373886"/>
            <a:chOff x="0" y="0"/>
            <a:chExt cx="1831848" cy="1831848"/>
          </a:xfrm>
        </p:grpSpPr>
        <p:sp>
          <p:nvSpPr>
            <p:cNvPr id="13" name="Freeform 13" descr="Text  Description automatically generated"/>
            <p:cNvSpPr/>
            <p:nvPr/>
          </p:nvSpPr>
          <p:spPr>
            <a:xfrm>
              <a:off x="0" y="0"/>
              <a:ext cx="1831848" cy="1831848"/>
            </a:xfrm>
            <a:custGeom>
              <a:avLst/>
              <a:gdLst/>
              <a:ahLst/>
              <a:cxnLst/>
              <a:rect l="l" t="t" r="r" b="b"/>
              <a:pathLst>
                <a:path w="1831848" h="1831848">
                  <a:moveTo>
                    <a:pt x="0" y="0"/>
                  </a:moveTo>
                  <a:lnTo>
                    <a:pt x="1831848" y="0"/>
                  </a:lnTo>
                  <a:lnTo>
                    <a:pt x="1831848" y="1831848"/>
                  </a:lnTo>
                  <a:lnTo>
                    <a:pt x="0" y="18318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143" y="0"/>
            <a:ext cx="8585708" cy="9445016"/>
            <a:chOff x="0" y="0"/>
            <a:chExt cx="8585708" cy="9445016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585708" cy="9445017"/>
            </a:xfrm>
            <a:custGeom>
              <a:avLst/>
              <a:gdLst/>
              <a:ahLst/>
              <a:cxnLst/>
              <a:rect l="l" t="t" r="r" b="b"/>
              <a:pathLst>
                <a:path w="8585708" h="9445017">
                  <a:moveTo>
                    <a:pt x="8585708" y="700"/>
                  </a:moveTo>
                  <a:cubicBezTo>
                    <a:pt x="8581644" y="18773"/>
                    <a:pt x="8577961" y="36847"/>
                    <a:pt x="8573515" y="54804"/>
                  </a:cubicBezTo>
                  <a:cubicBezTo>
                    <a:pt x="8478139" y="445781"/>
                    <a:pt x="8382635" y="836642"/>
                    <a:pt x="8287258" y="1227619"/>
                  </a:cubicBezTo>
                  <a:cubicBezTo>
                    <a:pt x="8146288" y="1805747"/>
                    <a:pt x="8005699" y="2383875"/>
                    <a:pt x="7864601" y="2961887"/>
                  </a:cubicBezTo>
                  <a:cubicBezTo>
                    <a:pt x="7691247" y="3671779"/>
                    <a:pt x="7517384" y="4381555"/>
                    <a:pt x="7344028" y="5091447"/>
                  </a:cubicBezTo>
                  <a:cubicBezTo>
                    <a:pt x="7194676" y="5703041"/>
                    <a:pt x="7045578" y="6314634"/>
                    <a:pt x="6896353" y="6926345"/>
                  </a:cubicBezTo>
                  <a:cubicBezTo>
                    <a:pt x="6765289" y="7463662"/>
                    <a:pt x="6634480" y="8000862"/>
                    <a:pt x="6503162" y="8538062"/>
                  </a:cubicBezTo>
                  <a:cubicBezTo>
                    <a:pt x="6429375" y="8840185"/>
                    <a:pt x="6354953" y="9142193"/>
                    <a:pt x="6280785" y="9444317"/>
                  </a:cubicBezTo>
                  <a:cubicBezTo>
                    <a:pt x="4199382" y="9444317"/>
                    <a:pt x="2118106" y="9444200"/>
                    <a:pt x="36830" y="9445017"/>
                  </a:cubicBezTo>
                  <a:cubicBezTo>
                    <a:pt x="6731" y="9445017"/>
                    <a:pt x="0" y="9438836"/>
                    <a:pt x="0" y="9411084"/>
                  </a:cubicBezTo>
                  <a:cubicBezTo>
                    <a:pt x="762" y="6285367"/>
                    <a:pt x="762" y="3159649"/>
                    <a:pt x="0" y="33932"/>
                  </a:cubicBezTo>
                  <a:cubicBezTo>
                    <a:pt x="0" y="6180"/>
                    <a:pt x="6731" y="0"/>
                    <a:pt x="36830" y="0"/>
                  </a:cubicBezTo>
                  <a:cubicBezTo>
                    <a:pt x="2886456" y="700"/>
                    <a:pt x="5736082" y="700"/>
                    <a:pt x="8585708" y="700"/>
                  </a:cubicBezTo>
                  <a:close/>
                </a:path>
              </a:pathLst>
            </a:custGeom>
            <a:blipFill>
              <a:blip r:embed="rId5">
                <a:alphaModFix amt="72000"/>
              </a:blip>
              <a:stretch>
                <a:fillRect l="-6496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8628626" y="2074081"/>
            <a:ext cx="8278835" cy="4945476"/>
            <a:chOff x="0" y="0"/>
            <a:chExt cx="2599595" cy="155290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599595" cy="1552904"/>
            </a:xfrm>
            <a:custGeom>
              <a:avLst/>
              <a:gdLst/>
              <a:ahLst/>
              <a:cxnLst/>
              <a:rect l="l" t="t" r="r" b="b"/>
              <a:pathLst>
                <a:path w="2599595" h="1552904">
                  <a:moveTo>
                    <a:pt x="24314" y="0"/>
                  </a:moveTo>
                  <a:lnTo>
                    <a:pt x="2575281" y="0"/>
                  </a:lnTo>
                  <a:cubicBezTo>
                    <a:pt x="2581730" y="0"/>
                    <a:pt x="2587914" y="2562"/>
                    <a:pt x="2592474" y="7121"/>
                  </a:cubicBezTo>
                  <a:cubicBezTo>
                    <a:pt x="2597034" y="11681"/>
                    <a:pt x="2599595" y="17865"/>
                    <a:pt x="2599595" y="24314"/>
                  </a:cubicBezTo>
                  <a:lnTo>
                    <a:pt x="2599595" y="1528590"/>
                  </a:lnTo>
                  <a:cubicBezTo>
                    <a:pt x="2599595" y="1535038"/>
                    <a:pt x="2597034" y="1541223"/>
                    <a:pt x="2592474" y="1545782"/>
                  </a:cubicBezTo>
                  <a:cubicBezTo>
                    <a:pt x="2587914" y="1550342"/>
                    <a:pt x="2581730" y="1552904"/>
                    <a:pt x="2575281" y="1552904"/>
                  </a:cubicBezTo>
                  <a:lnTo>
                    <a:pt x="24314" y="1552904"/>
                  </a:lnTo>
                  <a:cubicBezTo>
                    <a:pt x="17865" y="1552904"/>
                    <a:pt x="11681" y="1550342"/>
                    <a:pt x="7121" y="1545782"/>
                  </a:cubicBezTo>
                  <a:cubicBezTo>
                    <a:pt x="2562" y="1541223"/>
                    <a:pt x="0" y="1535038"/>
                    <a:pt x="0" y="1528590"/>
                  </a:cubicBezTo>
                  <a:lnTo>
                    <a:pt x="0" y="24314"/>
                  </a:lnTo>
                  <a:cubicBezTo>
                    <a:pt x="0" y="17865"/>
                    <a:pt x="2562" y="11681"/>
                    <a:pt x="7121" y="7121"/>
                  </a:cubicBezTo>
                  <a:cubicBezTo>
                    <a:pt x="11681" y="2562"/>
                    <a:pt x="17865" y="0"/>
                    <a:pt x="24314" y="0"/>
                  </a:cubicBezTo>
                  <a:close/>
                </a:path>
              </a:pathLst>
            </a:custGeom>
            <a:solidFill>
              <a:srgbClr val="FFFFFF">
                <a:alpha val="58824"/>
              </a:srgbClr>
            </a:solidFill>
            <a:ln w="38100" cap="rnd">
              <a:solidFill>
                <a:srgbClr val="000000">
                  <a:alpha val="58824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2599595" cy="15719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9" name="Group 19"/>
          <p:cNvGrpSpPr>
            <a:grpSpLocks noChangeAspect="1"/>
          </p:cNvGrpSpPr>
          <p:nvPr/>
        </p:nvGrpSpPr>
        <p:grpSpPr>
          <a:xfrm>
            <a:off x="9216823" y="4002070"/>
            <a:ext cx="2270265" cy="2261397"/>
            <a:chOff x="0" y="0"/>
            <a:chExt cx="6502400" cy="6477000"/>
          </a:xfrm>
        </p:grpSpPr>
        <p:sp>
          <p:nvSpPr>
            <p:cNvPr id="20" name="Freeform 20"/>
            <p:cNvSpPr/>
            <p:nvPr/>
          </p:nvSpPr>
          <p:spPr>
            <a:xfrm>
              <a:off x="116940" y="124149"/>
              <a:ext cx="6262195" cy="6234315"/>
            </a:xfrm>
            <a:custGeom>
              <a:avLst/>
              <a:gdLst/>
              <a:ahLst/>
              <a:cxnLst/>
              <a:rect l="l" t="t" r="r" b="b"/>
              <a:pathLst>
                <a:path w="6262195" h="6234315">
                  <a:moveTo>
                    <a:pt x="3131098" y="32"/>
                  </a:moveTo>
                  <a:cubicBezTo>
                    <a:pt x="2014135" y="-4964"/>
                    <a:pt x="979875" y="588062"/>
                    <a:pt x="419947" y="1554557"/>
                  </a:cubicBezTo>
                  <a:cubicBezTo>
                    <a:pt x="-139982" y="2521051"/>
                    <a:pt x="-139982" y="3713264"/>
                    <a:pt x="419947" y="4679759"/>
                  </a:cubicBezTo>
                  <a:cubicBezTo>
                    <a:pt x="979875" y="5646253"/>
                    <a:pt x="2014135" y="6239279"/>
                    <a:pt x="3131098" y="6234284"/>
                  </a:cubicBezTo>
                  <a:cubicBezTo>
                    <a:pt x="4248061" y="6239279"/>
                    <a:pt x="5282321" y="5646253"/>
                    <a:pt x="5842249" y="4679759"/>
                  </a:cubicBezTo>
                  <a:cubicBezTo>
                    <a:pt x="6402178" y="3713265"/>
                    <a:pt x="6402178" y="2521051"/>
                    <a:pt x="5842249" y="1554557"/>
                  </a:cubicBezTo>
                  <a:cubicBezTo>
                    <a:pt x="5282321" y="588063"/>
                    <a:pt x="4248061" y="-4963"/>
                    <a:pt x="3131098" y="32"/>
                  </a:cubicBezTo>
                  <a:close/>
                </a:path>
              </a:pathLst>
            </a:custGeom>
            <a:blipFill>
              <a:blip r:embed="rId6">
                <a:alphaModFix amt="78000"/>
              </a:blip>
              <a:stretch>
                <a:fillRect l="-58716" r="223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040506">
                <a:alpha val="77647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9596578" y="2679164"/>
            <a:ext cx="6342930" cy="779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391"/>
              </a:lnSpc>
              <a:spcBef>
                <a:spcPct val="0"/>
              </a:spcBef>
            </a:pPr>
            <a:r>
              <a:rPr lang="en-US" sz="4631" b="1" spc="162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BOARD UPDATES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1691832" y="4364006"/>
            <a:ext cx="4454671" cy="7044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97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Darryl will provide key updates and upcoming priorities.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1111" b="-6111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143" y="638"/>
            <a:ext cx="18285714" cy="10285714"/>
            <a:chOff x="0" y="0"/>
            <a:chExt cx="24380952" cy="1371428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0952" cy="13714349"/>
            </a:xfrm>
            <a:custGeom>
              <a:avLst/>
              <a:gdLst/>
              <a:ahLst/>
              <a:cxnLst/>
              <a:rect l="l" t="t" r="r" b="b"/>
              <a:pathLst>
                <a:path w="24380952" h="13714349">
                  <a:moveTo>
                    <a:pt x="0" y="0"/>
                  </a:moveTo>
                  <a:lnTo>
                    <a:pt x="24380952" y="0"/>
                  </a:lnTo>
                  <a:lnTo>
                    <a:pt x="24380952" y="13714349"/>
                  </a:lnTo>
                  <a:lnTo>
                    <a:pt x="0" y="137143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18286857" cy="9437934"/>
          </a:xfrm>
          <a:custGeom>
            <a:avLst/>
            <a:gdLst/>
            <a:ahLst/>
            <a:cxnLst/>
            <a:rect l="l" t="t" r="r" b="b"/>
            <a:pathLst>
              <a:path w="18286857" h="9437934">
                <a:moveTo>
                  <a:pt x="0" y="0"/>
                </a:moveTo>
                <a:lnTo>
                  <a:pt x="18286857" y="0"/>
                </a:lnTo>
                <a:lnTo>
                  <a:pt x="18286857" y="9437934"/>
                </a:lnTo>
                <a:lnTo>
                  <a:pt x="0" y="94379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39000"/>
            </a:blip>
            <a:stretch>
              <a:fillRect l="-2216" r="-2216" b="-5726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16663883" y="8578501"/>
            <a:ext cx="1373886" cy="1373886"/>
            <a:chOff x="0" y="0"/>
            <a:chExt cx="1831848" cy="1831848"/>
          </a:xfrm>
        </p:grpSpPr>
        <p:sp>
          <p:nvSpPr>
            <p:cNvPr id="7" name="Freeform 7" descr="Text  Description automatically generated"/>
            <p:cNvSpPr/>
            <p:nvPr/>
          </p:nvSpPr>
          <p:spPr>
            <a:xfrm>
              <a:off x="0" y="0"/>
              <a:ext cx="1831848" cy="1831848"/>
            </a:xfrm>
            <a:custGeom>
              <a:avLst/>
              <a:gdLst/>
              <a:ahLst/>
              <a:cxnLst/>
              <a:rect l="l" t="t" r="r" b="b"/>
              <a:pathLst>
                <a:path w="1831848" h="1831848">
                  <a:moveTo>
                    <a:pt x="0" y="0"/>
                  </a:moveTo>
                  <a:lnTo>
                    <a:pt x="1831848" y="0"/>
                  </a:lnTo>
                  <a:lnTo>
                    <a:pt x="1831848" y="1831848"/>
                  </a:lnTo>
                  <a:lnTo>
                    <a:pt x="0" y="18318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5045821" y="9605801"/>
            <a:ext cx="8180822" cy="362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n-US" sz="1800">
                <a:solidFill>
                  <a:srgbClr val="D9D9D9"/>
                </a:solidFill>
                <a:latin typeface="Futura"/>
                <a:ea typeface="Futura"/>
                <a:cs typeface="Futura"/>
                <a:sym typeface="Futura"/>
              </a:rPr>
              <a:t>Serving Today • Planning for Tomorrow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5504058" y="6231292"/>
            <a:ext cx="3189627" cy="3206641"/>
            <a:chOff x="0" y="0"/>
            <a:chExt cx="840066" cy="84454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40066" cy="844548"/>
            </a:xfrm>
            <a:custGeom>
              <a:avLst/>
              <a:gdLst/>
              <a:ahLst/>
              <a:cxnLst/>
              <a:rect l="l" t="t" r="r" b="b"/>
              <a:pathLst>
                <a:path w="840066" h="844548">
                  <a:moveTo>
                    <a:pt x="60680" y="0"/>
                  </a:moveTo>
                  <a:lnTo>
                    <a:pt x="779386" y="0"/>
                  </a:lnTo>
                  <a:cubicBezTo>
                    <a:pt x="795479" y="0"/>
                    <a:pt x="810914" y="6393"/>
                    <a:pt x="822294" y="17773"/>
                  </a:cubicBezTo>
                  <a:cubicBezTo>
                    <a:pt x="833673" y="29153"/>
                    <a:pt x="840066" y="44587"/>
                    <a:pt x="840066" y="60680"/>
                  </a:cubicBezTo>
                  <a:lnTo>
                    <a:pt x="840066" y="783867"/>
                  </a:lnTo>
                  <a:cubicBezTo>
                    <a:pt x="840066" y="817380"/>
                    <a:pt x="812899" y="844548"/>
                    <a:pt x="779386" y="844548"/>
                  </a:cubicBezTo>
                  <a:lnTo>
                    <a:pt x="60680" y="844548"/>
                  </a:lnTo>
                  <a:cubicBezTo>
                    <a:pt x="27168" y="844548"/>
                    <a:pt x="0" y="817380"/>
                    <a:pt x="0" y="783867"/>
                  </a:cubicBezTo>
                  <a:lnTo>
                    <a:pt x="0" y="60680"/>
                  </a:lnTo>
                  <a:cubicBezTo>
                    <a:pt x="0" y="27168"/>
                    <a:pt x="27168" y="0"/>
                    <a:pt x="60680" y="0"/>
                  </a:cubicBezTo>
                  <a:close/>
                </a:path>
              </a:pathLst>
            </a:custGeom>
            <a:solidFill>
              <a:srgbClr val="FFFFFF">
                <a:alpha val="86667"/>
              </a:srgbClr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840066" cy="8635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311031" y="4993943"/>
            <a:ext cx="3189627" cy="4443990"/>
            <a:chOff x="0" y="0"/>
            <a:chExt cx="840066" cy="117043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40066" cy="1170434"/>
            </a:xfrm>
            <a:custGeom>
              <a:avLst/>
              <a:gdLst/>
              <a:ahLst/>
              <a:cxnLst/>
              <a:rect l="l" t="t" r="r" b="b"/>
              <a:pathLst>
                <a:path w="840066" h="1170434">
                  <a:moveTo>
                    <a:pt x="60680" y="0"/>
                  </a:moveTo>
                  <a:lnTo>
                    <a:pt x="779386" y="0"/>
                  </a:lnTo>
                  <a:cubicBezTo>
                    <a:pt x="795479" y="0"/>
                    <a:pt x="810914" y="6393"/>
                    <a:pt x="822294" y="17773"/>
                  </a:cubicBezTo>
                  <a:cubicBezTo>
                    <a:pt x="833673" y="29153"/>
                    <a:pt x="840066" y="44587"/>
                    <a:pt x="840066" y="60680"/>
                  </a:cubicBezTo>
                  <a:lnTo>
                    <a:pt x="840066" y="1109753"/>
                  </a:lnTo>
                  <a:cubicBezTo>
                    <a:pt x="840066" y="1143266"/>
                    <a:pt x="812899" y="1170434"/>
                    <a:pt x="779386" y="1170434"/>
                  </a:cubicBezTo>
                  <a:lnTo>
                    <a:pt x="60680" y="1170434"/>
                  </a:lnTo>
                  <a:cubicBezTo>
                    <a:pt x="27168" y="1170434"/>
                    <a:pt x="0" y="1143266"/>
                    <a:pt x="0" y="1109753"/>
                  </a:cubicBezTo>
                  <a:lnTo>
                    <a:pt x="0" y="60680"/>
                  </a:lnTo>
                  <a:cubicBezTo>
                    <a:pt x="0" y="27168"/>
                    <a:pt x="27168" y="0"/>
                    <a:pt x="60680" y="0"/>
                  </a:cubicBezTo>
                  <a:close/>
                </a:path>
              </a:pathLst>
            </a:custGeom>
            <a:solidFill>
              <a:srgbClr val="FFFFFF">
                <a:alpha val="86667"/>
              </a:srgbClr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19050"/>
              <a:ext cx="840066" cy="11894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3118004" y="3583308"/>
            <a:ext cx="3189627" cy="5854626"/>
            <a:chOff x="0" y="0"/>
            <a:chExt cx="840066" cy="154195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40066" cy="1541959"/>
            </a:xfrm>
            <a:custGeom>
              <a:avLst/>
              <a:gdLst/>
              <a:ahLst/>
              <a:cxnLst/>
              <a:rect l="l" t="t" r="r" b="b"/>
              <a:pathLst>
                <a:path w="840066" h="1541959">
                  <a:moveTo>
                    <a:pt x="60680" y="0"/>
                  </a:moveTo>
                  <a:lnTo>
                    <a:pt x="779386" y="0"/>
                  </a:lnTo>
                  <a:cubicBezTo>
                    <a:pt x="795479" y="0"/>
                    <a:pt x="810914" y="6393"/>
                    <a:pt x="822294" y="17773"/>
                  </a:cubicBezTo>
                  <a:cubicBezTo>
                    <a:pt x="833673" y="29153"/>
                    <a:pt x="840066" y="44587"/>
                    <a:pt x="840066" y="60680"/>
                  </a:cubicBezTo>
                  <a:lnTo>
                    <a:pt x="840066" y="1481279"/>
                  </a:lnTo>
                  <a:cubicBezTo>
                    <a:pt x="840066" y="1514791"/>
                    <a:pt x="812899" y="1541959"/>
                    <a:pt x="779386" y="1541959"/>
                  </a:cubicBezTo>
                  <a:lnTo>
                    <a:pt x="60680" y="1541959"/>
                  </a:lnTo>
                  <a:cubicBezTo>
                    <a:pt x="27168" y="1541959"/>
                    <a:pt x="0" y="1514791"/>
                    <a:pt x="0" y="1481279"/>
                  </a:cubicBezTo>
                  <a:lnTo>
                    <a:pt x="0" y="60680"/>
                  </a:lnTo>
                  <a:cubicBezTo>
                    <a:pt x="0" y="27168"/>
                    <a:pt x="27168" y="0"/>
                    <a:pt x="60680" y="0"/>
                  </a:cubicBezTo>
                  <a:close/>
                </a:path>
              </a:pathLst>
            </a:custGeom>
            <a:solidFill>
              <a:srgbClr val="FFFFFF">
                <a:alpha val="86667"/>
              </a:srgbClr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19050"/>
              <a:ext cx="840066" cy="15610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6504698" y="7034459"/>
            <a:ext cx="1105276" cy="1327297"/>
          </a:xfrm>
          <a:custGeom>
            <a:avLst/>
            <a:gdLst/>
            <a:ahLst/>
            <a:cxnLst/>
            <a:rect l="l" t="t" r="r" b="b"/>
            <a:pathLst>
              <a:path w="1105276" h="1327297">
                <a:moveTo>
                  <a:pt x="0" y="0"/>
                </a:moveTo>
                <a:lnTo>
                  <a:pt x="1105276" y="0"/>
                </a:lnTo>
                <a:lnTo>
                  <a:pt x="1105276" y="1327297"/>
                </a:lnTo>
                <a:lnTo>
                  <a:pt x="0" y="13272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TextBox 19"/>
          <p:cNvSpPr txBox="1"/>
          <p:nvPr/>
        </p:nvSpPr>
        <p:spPr>
          <a:xfrm>
            <a:off x="5662098" y="6524788"/>
            <a:ext cx="2810608" cy="3602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80"/>
              </a:lnSpc>
            </a:pPr>
            <a:r>
              <a:rPr lang="en-US" sz="2159" spc="30">
                <a:solidFill>
                  <a:srgbClr val="002F47"/>
                </a:solidFill>
                <a:latin typeface="Montserrat"/>
                <a:ea typeface="Montserrat"/>
                <a:cs typeface="Montserrat"/>
                <a:sym typeface="Montserrat"/>
              </a:rPr>
              <a:t>Project Status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9591131" y="5289073"/>
            <a:ext cx="2629427" cy="3602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80"/>
              </a:lnSpc>
              <a:spcBef>
                <a:spcPct val="0"/>
              </a:spcBef>
            </a:pPr>
            <a:r>
              <a:rPr lang="en-US" sz="2159" spc="30">
                <a:solidFill>
                  <a:srgbClr val="002F47"/>
                </a:solidFill>
                <a:latin typeface="Montserrat"/>
                <a:ea typeface="Montserrat"/>
                <a:cs typeface="Montserrat"/>
                <a:sym typeface="Montserrat"/>
              </a:rPr>
              <a:t>Strengths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3398104" y="3927143"/>
            <a:ext cx="2629427" cy="3602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80"/>
              </a:lnSpc>
              <a:spcBef>
                <a:spcPct val="0"/>
              </a:spcBef>
            </a:pPr>
            <a:r>
              <a:rPr lang="en-US" sz="2159" spc="30">
                <a:solidFill>
                  <a:srgbClr val="002F47"/>
                </a:solidFill>
                <a:latin typeface="Montserrat"/>
                <a:ea typeface="Montserrat"/>
                <a:cs typeface="Montserrat"/>
                <a:sym typeface="Montserrat"/>
              </a:rPr>
              <a:t>Opportunities</a:t>
            </a:r>
          </a:p>
        </p:txBody>
      </p:sp>
      <p:sp>
        <p:nvSpPr>
          <p:cNvPr id="22" name="Freeform 22"/>
          <p:cNvSpPr/>
          <p:nvPr/>
        </p:nvSpPr>
        <p:spPr>
          <a:xfrm>
            <a:off x="10329786" y="6123071"/>
            <a:ext cx="1152117" cy="1466816"/>
          </a:xfrm>
          <a:custGeom>
            <a:avLst/>
            <a:gdLst/>
            <a:ahLst/>
            <a:cxnLst/>
            <a:rect l="l" t="t" r="r" b="b"/>
            <a:pathLst>
              <a:path w="1152117" h="1466816">
                <a:moveTo>
                  <a:pt x="0" y="0"/>
                </a:moveTo>
                <a:lnTo>
                  <a:pt x="1152117" y="0"/>
                </a:lnTo>
                <a:lnTo>
                  <a:pt x="1152117" y="1466816"/>
                </a:lnTo>
                <a:lnTo>
                  <a:pt x="0" y="146681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Freeform 23"/>
          <p:cNvSpPr/>
          <p:nvPr/>
        </p:nvSpPr>
        <p:spPr>
          <a:xfrm>
            <a:off x="14090540" y="4860148"/>
            <a:ext cx="1244554" cy="1262924"/>
          </a:xfrm>
          <a:custGeom>
            <a:avLst/>
            <a:gdLst/>
            <a:ahLst/>
            <a:cxnLst/>
            <a:rect l="l" t="t" r="r" b="b"/>
            <a:pathLst>
              <a:path w="1244554" h="1262924">
                <a:moveTo>
                  <a:pt x="0" y="0"/>
                </a:moveTo>
                <a:lnTo>
                  <a:pt x="1244554" y="0"/>
                </a:lnTo>
                <a:lnTo>
                  <a:pt x="1244554" y="1262923"/>
                </a:lnTo>
                <a:lnTo>
                  <a:pt x="0" y="126292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4" name="Group 24"/>
          <p:cNvGrpSpPr/>
          <p:nvPr/>
        </p:nvGrpSpPr>
        <p:grpSpPr>
          <a:xfrm>
            <a:off x="556021" y="1157420"/>
            <a:ext cx="9035111" cy="2607615"/>
            <a:chOff x="0" y="0"/>
            <a:chExt cx="2379618" cy="686779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2379618" cy="686779"/>
            </a:xfrm>
            <a:custGeom>
              <a:avLst/>
              <a:gdLst/>
              <a:ahLst/>
              <a:cxnLst/>
              <a:rect l="l" t="t" r="r" b="b"/>
              <a:pathLst>
                <a:path w="2379618" h="686779">
                  <a:moveTo>
                    <a:pt x="17137" y="0"/>
                  </a:moveTo>
                  <a:lnTo>
                    <a:pt x="2362480" y="0"/>
                  </a:lnTo>
                  <a:cubicBezTo>
                    <a:pt x="2371945" y="0"/>
                    <a:pt x="2379618" y="7673"/>
                    <a:pt x="2379618" y="17137"/>
                  </a:cubicBezTo>
                  <a:lnTo>
                    <a:pt x="2379618" y="669642"/>
                  </a:lnTo>
                  <a:cubicBezTo>
                    <a:pt x="2379618" y="679107"/>
                    <a:pt x="2371945" y="686779"/>
                    <a:pt x="2362480" y="686779"/>
                  </a:cubicBezTo>
                  <a:lnTo>
                    <a:pt x="17137" y="686779"/>
                  </a:lnTo>
                  <a:cubicBezTo>
                    <a:pt x="7673" y="686779"/>
                    <a:pt x="0" y="679107"/>
                    <a:pt x="0" y="669642"/>
                  </a:cubicBezTo>
                  <a:lnTo>
                    <a:pt x="0" y="17137"/>
                  </a:lnTo>
                  <a:cubicBezTo>
                    <a:pt x="0" y="7673"/>
                    <a:pt x="7673" y="0"/>
                    <a:pt x="17137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363636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19050"/>
              <a:ext cx="2379618" cy="7058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1789849" y="2432653"/>
            <a:ext cx="6425709" cy="7044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97"/>
              </a:lnSpc>
            </a:pPr>
            <a:r>
              <a:rPr lang="en-US" sz="2100" spc="205">
                <a:solidFill>
                  <a:srgbClr val="002F47"/>
                </a:solidFill>
                <a:latin typeface="Montserrat"/>
                <a:ea typeface="Montserrat"/>
                <a:cs typeface="Montserrat"/>
                <a:sym typeface="Montserrat"/>
              </a:rPr>
              <a:t>Darryl Briscoe will provide an update on broadband coverage and challenges. 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043043" y="1429304"/>
            <a:ext cx="7919322" cy="829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845"/>
              </a:lnSpc>
              <a:spcBef>
                <a:spcPct val="0"/>
              </a:spcBef>
            </a:pPr>
            <a:r>
              <a:rPr lang="en-US" sz="4960" b="1" spc="173">
                <a:solidFill>
                  <a:srgbClr val="002F4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BROADBAND UPDATE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341662" y="9605801"/>
            <a:ext cx="4084320" cy="42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D9D9D9"/>
                </a:solidFill>
                <a:latin typeface="Futura"/>
                <a:ea typeface="Futura"/>
                <a:cs typeface="Futura"/>
                <a:sym typeface="Futura"/>
              </a:rPr>
              <a:t>h-gac.com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D327DD7-1981-8EB1-D34E-9476F96536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130" y="919424"/>
            <a:ext cx="14060154" cy="785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486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43" y="638"/>
            <a:ext cx="18285714" cy="10285714"/>
            <a:chOff x="0" y="0"/>
            <a:chExt cx="24380952" cy="137142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0952" cy="13714349"/>
            </a:xfrm>
            <a:custGeom>
              <a:avLst/>
              <a:gdLst/>
              <a:ahLst/>
              <a:cxnLst/>
              <a:rect l="l" t="t" r="r" b="b"/>
              <a:pathLst>
                <a:path w="24380952" h="13714349">
                  <a:moveTo>
                    <a:pt x="0" y="0"/>
                  </a:moveTo>
                  <a:lnTo>
                    <a:pt x="24380952" y="0"/>
                  </a:lnTo>
                  <a:lnTo>
                    <a:pt x="24380952" y="13714349"/>
                  </a:lnTo>
                  <a:lnTo>
                    <a:pt x="0" y="137143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341662" y="9586751"/>
            <a:ext cx="4084320" cy="4467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2700">
                <a:solidFill>
                  <a:srgbClr val="D9D9D9"/>
                </a:solidFill>
                <a:latin typeface="Calibri (MS)"/>
                <a:ea typeface="Calibri (MS)"/>
                <a:cs typeface="Calibri (MS)"/>
                <a:sym typeface="Calibri (MS)"/>
              </a:rPr>
              <a:t>h-gac.com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045821" y="9605801"/>
            <a:ext cx="8180822" cy="362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n-US" sz="1800">
                <a:solidFill>
                  <a:srgbClr val="D9D9D9"/>
                </a:solidFill>
                <a:latin typeface="Futura"/>
                <a:ea typeface="Futura"/>
                <a:cs typeface="Futura"/>
                <a:sym typeface="Futura"/>
              </a:rPr>
              <a:t>Serving Today • Planning for Tomorrow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6663883" y="8578501"/>
            <a:ext cx="1373886" cy="1373886"/>
            <a:chOff x="0" y="0"/>
            <a:chExt cx="1831848" cy="1831848"/>
          </a:xfrm>
        </p:grpSpPr>
        <p:sp>
          <p:nvSpPr>
            <p:cNvPr id="7" name="Freeform 7" descr="Text  Description automatically generated"/>
            <p:cNvSpPr/>
            <p:nvPr/>
          </p:nvSpPr>
          <p:spPr>
            <a:xfrm>
              <a:off x="0" y="0"/>
              <a:ext cx="1831848" cy="1831848"/>
            </a:xfrm>
            <a:custGeom>
              <a:avLst/>
              <a:gdLst/>
              <a:ahLst/>
              <a:cxnLst/>
              <a:rect l="l" t="t" r="r" b="b"/>
              <a:pathLst>
                <a:path w="1831848" h="1831848">
                  <a:moveTo>
                    <a:pt x="0" y="0"/>
                  </a:moveTo>
                  <a:lnTo>
                    <a:pt x="1831848" y="0"/>
                  </a:lnTo>
                  <a:lnTo>
                    <a:pt x="1831848" y="1831848"/>
                  </a:lnTo>
                  <a:lnTo>
                    <a:pt x="0" y="18318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43" y="638"/>
            <a:ext cx="18285714" cy="10285714"/>
            <a:chOff x="0" y="0"/>
            <a:chExt cx="24380952" cy="1371428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380952" cy="13714349"/>
            </a:xfrm>
            <a:custGeom>
              <a:avLst/>
              <a:gdLst/>
              <a:ahLst/>
              <a:cxnLst/>
              <a:rect l="l" t="t" r="r" b="b"/>
              <a:pathLst>
                <a:path w="24380952" h="13714349">
                  <a:moveTo>
                    <a:pt x="0" y="0"/>
                  </a:moveTo>
                  <a:lnTo>
                    <a:pt x="24380952" y="0"/>
                  </a:lnTo>
                  <a:lnTo>
                    <a:pt x="24380952" y="13714349"/>
                  </a:lnTo>
                  <a:lnTo>
                    <a:pt x="0" y="137143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341662" y="9605801"/>
            <a:ext cx="4084320" cy="42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D9D9D9"/>
                </a:solidFill>
                <a:latin typeface="Futura"/>
                <a:ea typeface="Futura"/>
                <a:cs typeface="Futura"/>
                <a:sym typeface="Futura"/>
              </a:rPr>
              <a:t>h-gac.com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045821" y="9605801"/>
            <a:ext cx="8180822" cy="362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n-US" sz="1800">
                <a:solidFill>
                  <a:srgbClr val="D9D9D9"/>
                </a:solidFill>
                <a:latin typeface="Futura"/>
                <a:ea typeface="Futura"/>
                <a:cs typeface="Futura"/>
                <a:sym typeface="Futura"/>
              </a:rPr>
              <a:t>Serving Today • Planning for Tomorrow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6663883" y="8578501"/>
            <a:ext cx="1373886" cy="1373886"/>
            <a:chOff x="0" y="0"/>
            <a:chExt cx="1831848" cy="1831848"/>
          </a:xfrm>
        </p:grpSpPr>
        <p:sp>
          <p:nvSpPr>
            <p:cNvPr id="13" name="Freeform 13" descr="Text  Description automatically generated"/>
            <p:cNvSpPr/>
            <p:nvPr/>
          </p:nvSpPr>
          <p:spPr>
            <a:xfrm>
              <a:off x="0" y="0"/>
              <a:ext cx="1831848" cy="1831848"/>
            </a:xfrm>
            <a:custGeom>
              <a:avLst/>
              <a:gdLst/>
              <a:ahLst/>
              <a:cxnLst/>
              <a:rect l="l" t="t" r="r" b="b"/>
              <a:pathLst>
                <a:path w="1831848" h="1831848">
                  <a:moveTo>
                    <a:pt x="0" y="0"/>
                  </a:moveTo>
                  <a:lnTo>
                    <a:pt x="1831848" y="0"/>
                  </a:lnTo>
                  <a:lnTo>
                    <a:pt x="1831848" y="1831848"/>
                  </a:lnTo>
                  <a:lnTo>
                    <a:pt x="0" y="18318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143" y="0"/>
            <a:ext cx="8585708" cy="9445016"/>
            <a:chOff x="0" y="0"/>
            <a:chExt cx="8585708" cy="9445016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585708" cy="9445017"/>
            </a:xfrm>
            <a:custGeom>
              <a:avLst/>
              <a:gdLst/>
              <a:ahLst/>
              <a:cxnLst/>
              <a:rect l="l" t="t" r="r" b="b"/>
              <a:pathLst>
                <a:path w="8585708" h="9445017">
                  <a:moveTo>
                    <a:pt x="8585708" y="700"/>
                  </a:moveTo>
                  <a:cubicBezTo>
                    <a:pt x="8581644" y="18773"/>
                    <a:pt x="8577961" y="36847"/>
                    <a:pt x="8573515" y="54804"/>
                  </a:cubicBezTo>
                  <a:cubicBezTo>
                    <a:pt x="8478139" y="445781"/>
                    <a:pt x="8382635" y="836642"/>
                    <a:pt x="8287258" y="1227619"/>
                  </a:cubicBezTo>
                  <a:cubicBezTo>
                    <a:pt x="8146288" y="1805747"/>
                    <a:pt x="8005699" y="2383875"/>
                    <a:pt x="7864601" y="2961887"/>
                  </a:cubicBezTo>
                  <a:cubicBezTo>
                    <a:pt x="7691247" y="3671779"/>
                    <a:pt x="7517384" y="4381555"/>
                    <a:pt x="7344028" y="5091447"/>
                  </a:cubicBezTo>
                  <a:cubicBezTo>
                    <a:pt x="7194676" y="5703041"/>
                    <a:pt x="7045578" y="6314634"/>
                    <a:pt x="6896353" y="6926345"/>
                  </a:cubicBezTo>
                  <a:cubicBezTo>
                    <a:pt x="6765289" y="7463662"/>
                    <a:pt x="6634480" y="8000862"/>
                    <a:pt x="6503162" y="8538062"/>
                  </a:cubicBezTo>
                  <a:cubicBezTo>
                    <a:pt x="6429375" y="8840185"/>
                    <a:pt x="6354953" y="9142193"/>
                    <a:pt x="6280785" y="9444317"/>
                  </a:cubicBezTo>
                  <a:cubicBezTo>
                    <a:pt x="4199382" y="9444317"/>
                    <a:pt x="2118106" y="9444200"/>
                    <a:pt x="36830" y="9445017"/>
                  </a:cubicBezTo>
                  <a:cubicBezTo>
                    <a:pt x="6731" y="9445017"/>
                    <a:pt x="0" y="9438836"/>
                    <a:pt x="0" y="9411084"/>
                  </a:cubicBezTo>
                  <a:cubicBezTo>
                    <a:pt x="762" y="6285367"/>
                    <a:pt x="762" y="3159649"/>
                    <a:pt x="0" y="33932"/>
                  </a:cubicBezTo>
                  <a:cubicBezTo>
                    <a:pt x="0" y="6180"/>
                    <a:pt x="6731" y="0"/>
                    <a:pt x="36830" y="0"/>
                  </a:cubicBezTo>
                  <a:cubicBezTo>
                    <a:pt x="2886456" y="700"/>
                    <a:pt x="5736082" y="700"/>
                    <a:pt x="8585708" y="700"/>
                  </a:cubicBezTo>
                  <a:close/>
                </a:path>
              </a:pathLst>
            </a:custGeom>
            <a:blipFill>
              <a:blip r:embed="rId5">
                <a:alphaModFix amt="72000"/>
              </a:blip>
              <a:stretch>
                <a:fillRect l="-80974" r="-1287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8628626" y="2074081"/>
            <a:ext cx="8278835" cy="4945476"/>
            <a:chOff x="0" y="0"/>
            <a:chExt cx="2599595" cy="155290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599595" cy="1552904"/>
            </a:xfrm>
            <a:custGeom>
              <a:avLst/>
              <a:gdLst/>
              <a:ahLst/>
              <a:cxnLst/>
              <a:rect l="l" t="t" r="r" b="b"/>
              <a:pathLst>
                <a:path w="2599595" h="1552904">
                  <a:moveTo>
                    <a:pt x="24314" y="0"/>
                  </a:moveTo>
                  <a:lnTo>
                    <a:pt x="2575281" y="0"/>
                  </a:lnTo>
                  <a:cubicBezTo>
                    <a:pt x="2581730" y="0"/>
                    <a:pt x="2587914" y="2562"/>
                    <a:pt x="2592474" y="7121"/>
                  </a:cubicBezTo>
                  <a:cubicBezTo>
                    <a:pt x="2597034" y="11681"/>
                    <a:pt x="2599595" y="17865"/>
                    <a:pt x="2599595" y="24314"/>
                  </a:cubicBezTo>
                  <a:lnTo>
                    <a:pt x="2599595" y="1528590"/>
                  </a:lnTo>
                  <a:cubicBezTo>
                    <a:pt x="2599595" y="1535038"/>
                    <a:pt x="2597034" y="1541223"/>
                    <a:pt x="2592474" y="1545782"/>
                  </a:cubicBezTo>
                  <a:cubicBezTo>
                    <a:pt x="2587914" y="1550342"/>
                    <a:pt x="2581730" y="1552904"/>
                    <a:pt x="2575281" y="1552904"/>
                  </a:cubicBezTo>
                  <a:lnTo>
                    <a:pt x="24314" y="1552904"/>
                  </a:lnTo>
                  <a:cubicBezTo>
                    <a:pt x="17865" y="1552904"/>
                    <a:pt x="11681" y="1550342"/>
                    <a:pt x="7121" y="1545782"/>
                  </a:cubicBezTo>
                  <a:cubicBezTo>
                    <a:pt x="2562" y="1541223"/>
                    <a:pt x="0" y="1535038"/>
                    <a:pt x="0" y="1528590"/>
                  </a:cubicBezTo>
                  <a:lnTo>
                    <a:pt x="0" y="24314"/>
                  </a:lnTo>
                  <a:cubicBezTo>
                    <a:pt x="0" y="17865"/>
                    <a:pt x="2562" y="11681"/>
                    <a:pt x="7121" y="7121"/>
                  </a:cubicBezTo>
                  <a:cubicBezTo>
                    <a:pt x="11681" y="2562"/>
                    <a:pt x="17865" y="0"/>
                    <a:pt x="24314" y="0"/>
                  </a:cubicBezTo>
                  <a:close/>
                </a:path>
              </a:pathLst>
            </a:custGeom>
            <a:solidFill>
              <a:srgbClr val="FFFFFF">
                <a:alpha val="58824"/>
              </a:srgbClr>
            </a:solidFill>
            <a:ln w="38100" cap="rnd">
              <a:solidFill>
                <a:srgbClr val="000000">
                  <a:alpha val="58824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2599595" cy="15719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9" name="Group 19"/>
          <p:cNvGrpSpPr>
            <a:grpSpLocks noChangeAspect="1"/>
          </p:cNvGrpSpPr>
          <p:nvPr/>
        </p:nvGrpSpPr>
        <p:grpSpPr>
          <a:xfrm>
            <a:off x="9216823" y="4002070"/>
            <a:ext cx="2270265" cy="2261397"/>
            <a:chOff x="0" y="0"/>
            <a:chExt cx="6502400" cy="6477000"/>
          </a:xfrm>
        </p:grpSpPr>
        <p:sp>
          <p:nvSpPr>
            <p:cNvPr id="20" name="Freeform 20"/>
            <p:cNvSpPr/>
            <p:nvPr/>
          </p:nvSpPr>
          <p:spPr>
            <a:xfrm>
              <a:off x="116940" y="124149"/>
              <a:ext cx="6262195" cy="6234315"/>
            </a:xfrm>
            <a:custGeom>
              <a:avLst/>
              <a:gdLst/>
              <a:ahLst/>
              <a:cxnLst/>
              <a:rect l="l" t="t" r="r" b="b"/>
              <a:pathLst>
                <a:path w="6262195" h="6234315">
                  <a:moveTo>
                    <a:pt x="3131098" y="32"/>
                  </a:moveTo>
                  <a:cubicBezTo>
                    <a:pt x="2014135" y="-4964"/>
                    <a:pt x="979875" y="588062"/>
                    <a:pt x="419947" y="1554557"/>
                  </a:cubicBezTo>
                  <a:cubicBezTo>
                    <a:pt x="-139982" y="2521051"/>
                    <a:pt x="-139982" y="3713264"/>
                    <a:pt x="419947" y="4679759"/>
                  </a:cubicBezTo>
                  <a:cubicBezTo>
                    <a:pt x="979875" y="5646253"/>
                    <a:pt x="2014135" y="6239279"/>
                    <a:pt x="3131098" y="6234284"/>
                  </a:cubicBezTo>
                  <a:cubicBezTo>
                    <a:pt x="4248061" y="6239279"/>
                    <a:pt x="5282321" y="5646253"/>
                    <a:pt x="5842249" y="4679759"/>
                  </a:cubicBezTo>
                  <a:cubicBezTo>
                    <a:pt x="6402178" y="3713265"/>
                    <a:pt x="6402178" y="2521051"/>
                    <a:pt x="5842249" y="1554557"/>
                  </a:cubicBezTo>
                  <a:cubicBezTo>
                    <a:pt x="5282321" y="588063"/>
                    <a:pt x="4248061" y="-4963"/>
                    <a:pt x="3131098" y="32"/>
                  </a:cubicBezTo>
                  <a:close/>
                </a:path>
              </a:pathLst>
            </a:custGeom>
            <a:blipFill>
              <a:blip r:embed="rId6">
                <a:alphaModFix amt="78000"/>
              </a:blip>
              <a:stretch>
                <a:fillRect l="-24665" r="-24665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040506">
                <a:alpha val="77647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9596578" y="2679164"/>
            <a:ext cx="6342930" cy="779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391"/>
              </a:lnSpc>
              <a:spcBef>
                <a:spcPct val="0"/>
              </a:spcBef>
            </a:pPr>
            <a:r>
              <a:rPr lang="en-US" sz="4631" b="1" spc="162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STAFF ACTIVITIES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1691832" y="4364006"/>
            <a:ext cx="4454671" cy="7044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97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Brandy will provide key updates on staff activities.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">
            <a:extLst>
              <a:ext uri="{FF2B5EF4-FFF2-40B4-BE49-F238E27FC236}">
                <a16:creationId xmlns:a16="http://schemas.microsoft.com/office/drawing/2014/main" id="{4C252EB4-539F-20E9-85C9-D858BCF461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-276998"/>
            <a:ext cx="277064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7160" tIns="68580" rIns="137160" bIns="68580" numCol="1" anchor="ctr" anchorCtr="0" compatLnSpc="1">
            <a:prstTxWarp prst="textNoShape">
              <a:avLst/>
            </a:prstTxWarp>
            <a:spAutoFit/>
          </a:bodyPr>
          <a:lstStyle/>
          <a:p>
            <a:pPr defTabSz="1371600"/>
            <a:endParaRPr lang="en-US" sz="2700">
              <a:solidFill>
                <a:srgbClr val="002F47"/>
              </a:solidFill>
              <a:latin typeface="Calibri" panose="020F0502020204030204"/>
            </a:endParaRP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FAE7DF3E-963D-09E9-70BC-A4FBB67A40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1" y="-48398"/>
            <a:ext cx="277064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7160" tIns="68580" rIns="137160" bIns="68580" numCol="1" anchor="ctr" anchorCtr="0" compatLnSpc="1">
            <a:prstTxWarp prst="textNoShape">
              <a:avLst/>
            </a:prstTxWarp>
            <a:spAutoFit/>
          </a:bodyPr>
          <a:lstStyle/>
          <a:p>
            <a:pPr defTabSz="1371600"/>
            <a:endParaRPr lang="en-US" sz="2700">
              <a:solidFill>
                <a:srgbClr val="002F47"/>
              </a:solidFill>
              <a:latin typeface="Calibri" panose="020F0502020204030204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622E131-1981-6A3A-C088-D6B9F611BD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0025" y="3248488"/>
            <a:ext cx="3337850" cy="3337850"/>
          </a:xfrm>
          <a:prstGeom prst="rect">
            <a:avLst/>
          </a:prstGeom>
        </p:spPr>
      </p:pic>
      <p:pic>
        <p:nvPicPr>
          <p:cNvPr id="20" name="Picture 19" descr="A group of people talking&#10;&#10;AI-generated content may be incorrect.">
            <a:extLst>
              <a:ext uri="{FF2B5EF4-FFF2-40B4-BE49-F238E27FC236}">
                <a16:creationId xmlns:a16="http://schemas.microsoft.com/office/drawing/2014/main" id="{94141CF9-8FAF-E322-6E03-3590CD33BB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-55893"/>
            <a:ext cx="10371909" cy="1011429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82A6C49-FD77-EB18-9229-14C753DA56F6}"/>
              </a:ext>
            </a:extLst>
          </p:cNvPr>
          <p:cNvSpPr txBox="1"/>
          <p:nvPr/>
        </p:nvSpPr>
        <p:spPr>
          <a:xfrm>
            <a:off x="10515602" y="1799303"/>
            <a:ext cx="1176373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371600"/>
            <a:r>
              <a:rPr lang="en-US" sz="3000" b="1" dirty="0">
                <a:solidFill>
                  <a:srgbClr val="002F47"/>
                </a:solidFill>
                <a:latin typeface="Calibri" panose="020F0502020204030204"/>
              </a:rPr>
              <a:t>Registration and Sponsorship Information</a:t>
            </a:r>
          </a:p>
          <a:p>
            <a:pPr defTabSz="1371600"/>
            <a:r>
              <a:rPr lang="en-US" sz="3000" dirty="0">
                <a:solidFill>
                  <a:srgbClr val="002F47"/>
                </a:solidFill>
                <a:latin typeface="Calibri" panose="020F0502020204030204"/>
                <a:hlinkClick r:id="rId4"/>
              </a:rPr>
              <a:t>2026 Economic Impact Summit | Houston-Galveston Area Council (H-GAC)</a:t>
            </a:r>
            <a:endParaRPr lang="en-US" sz="3000" b="1" dirty="0">
              <a:solidFill>
                <a:srgbClr val="002F47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80636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43" y="638"/>
            <a:ext cx="18285714" cy="10285714"/>
            <a:chOff x="0" y="0"/>
            <a:chExt cx="24380952" cy="137142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0952" cy="13714349"/>
            </a:xfrm>
            <a:custGeom>
              <a:avLst/>
              <a:gdLst/>
              <a:ahLst/>
              <a:cxnLst/>
              <a:rect l="l" t="t" r="r" b="b"/>
              <a:pathLst>
                <a:path w="24380952" h="13714349">
                  <a:moveTo>
                    <a:pt x="0" y="0"/>
                  </a:moveTo>
                  <a:lnTo>
                    <a:pt x="24380952" y="0"/>
                  </a:lnTo>
                  <a:lnTo>
                    <a:pt x="24380952" y="13714349"/>
                  </a:lnTo>
                  <a:lnTo>
                    <a:pt x="0" y="137143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341662" y="9586751"/>
            <a:ext cx="4084320" cy="4467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2700">
                <a:solidFill>
                  <a:srgbClr val="D9D9D9"/>
                </a:solidFill>
                <a:latin typeface="Calibri (MS)"/>
                <a:ea typeface="Calibri (MS)"/>
                <a:cs typeface="Calibri (MS)"/>
                <a:sym typeface="Calibri (MS)"/>
              </a:rPr>
              <a:t>h-gac.com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045821" y="9605801"/>
            <a:ext cx="8180822" cy="362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n-US" sz="1800">
                <a:solidFill>
                  <a:srgbClr val="D9D9D9"/>
                </a:solidFill>
                <a:latin typeface="Futura"/>
                <a:ea typeface="Futura"/>
                <a:cs typeface="Futura"/>
                <a:sym typeface="Futura"/>
              </a:rPr>
              <a:t>Serving Today • Planning for Tomorrow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6663883" y="8578501"/>
            <a:ext cx="1373886" cy="1373886"/>
            <a:chOff x="0" y="0"/>
            <a:chExt cx="1831848" cy="1831848"/>
          </a:xfrm>
        </p:grpSpPr>
        <p:sp>
          <p:nvSpPr>
            <p:cNvPr id="7" name="Freeform 7" descr="Text  Description automatically generated"/>
            <p:cNvSpPr/>
            <p:nvPr/>
          </p:nvSpPr>
          <p:spPr>
            <a:xfrm>
              <a:off x="0" y="0"/>
              <a:ext cx="1831848" cy="1831848"/>
            </a:xfrm>
            <a:custGeom>
              <a:avLst/>
              <a:gdLst/>
              <a:ahLst/>
              <a:cxnLst/>
              <a:rect l="l" t="t" r="r" b="b"/>
              <a:pathLst>
                <a:path w="1831848" h="1831848">
                  <a:moveTo>
                    <a:pt x="0" y="0"/>
                  </a:moveTo>
                  <a:lnTo>
                    <a:pt x="1831848" y="0"/>
                  </a:lnTo>
                  <a:lnTo>
                    <a:pt x="1831848" y="1831848"/>
                  </a:lnTo>
                  <a:lnTo>
                    <a:pt x="0" y="18318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341662" y="9605801"/>
            <a:ext cx="4084320" cy="42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D9D9D9"/>
                </a:solidFill>
                <a:latin typeface="Futura"/>
                <a:ea typeface="Futura"/>
                <a:cs typeface="Futura"/>
                <a:sym typeface="Futura"/>
              </a:rPr>
              <a:t>h-gac.com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045821" y="9605801"/>
            <a:ext cx="8180822" cy="362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n-US" sz="1800">
                <a:solidFill>
                  <a:srgbClr val="D9D9D9"/>
                </a:solidFill>
                <a:latin typeface="Futura"/>
                <a:ea typeface="Futura"/>
                <a:cs typeface="Futura"/>
                <a:sym typeface="Futura"/>
              </a:rPr>
              <a:t>Serving Today • Planning for Tomorrow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6663883" y="8578501"/>
            <a:ext cx="1373886" cy="1373886"/>
            <a:chOff x="0" y="0"/>
            <a:chExt cx="1831848" cy="1831848"/>
          </a:xfrm>
        </p:grpSpPr>
        <p:sp>
          <p:nvSpPr>
            <p:cNvPr id="11" name="Freeform 11" descr="Text  Description automatically generated"/>
            <p:cNvSpPr/>
            <p:nvPr/>
          </p:nvSpPr>
          <p:spPr>
            <a:xfrm>
              <a:off x="0" y="0"/>
              <a:ext cx="1831848" cy="1831848"/>
            </a:xfrm>
            <a:custGeom>
              <a:avLst/>
              <a:gdLst/>
              <a:ahLst/>
              <a:cxnLst/>
              <a:rect l="l" t="t" r="r" b="b"/>
              <a:pathLst>
                <a:path w="1831848" h="1831848">
                  <a:moveTo>
                    <a:pt x="0" y="0"/>
                  </a:moveTo>
                  <a:lnTo>
                    <a:pt x="1831848" y="0"/>
                  </a:lnTo>
                  <a:lnTo>
                    <a:pt x="1831848" y="1831848"/>
                  </a:lnTo>
                  <a:lnTo>
                    <a:pt x="0" y="18318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316956" y="1710549"/>
            <a:ext cx="8554681" cy="2402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37"/>
              </a:lnSpc>
            </a:pPr>
            <a:r>
              <a:rPr lang="en-US" sz="6983" b="1" spc="244">
                <a:solidFill>
                  <a:srgbClr val="002F4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LOAN PROGRAM</a:t>
            </a:r>
          </a:p>
          <a:p>
            <a:pPr marL="0" lvl="0" indent="0" algn="l">
              <a:lnSpc>
                <a:spcPts val="9637"/>
              </a:lnSpc>
              <a:spcBef>
                <a:spcPct val="0"/>
              </a:spcBef>
            </a:pPr>
            <a:r>
              <a:rPr lang="en-US" sz="6983" b="1" spc="244">
                <a:solidFill>
                  <a:srgbClr val="002F4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REPORT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9871638" y="3481341"/>
            <a:ext cx="2808047" cy="2808047"/>
            <a:chOff x="0" y="0"/>
            <a:chExt cx="4872604" cy="487260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872609" cy="4872609"/>
            </a:xfrm>
            <a:custGeom>
              <a:avLst/>
              <a:gdLst/>
              <a:ahLst/>
              <a:cxnLst/>
              <a:rect l="l" t="t" r="r" b="b"/>
              <a:pathLst>
                <a:path w="4872609" h="4872609">
                  <a:moveTo>
                    <a:pt x="1061593" y="2436241"/>
                  </a:moveTo>
                  <a:cubicBezTo>
                    <a:pt x="1061593" y="1687957"/>
                    <a:pt x="1688084" y="1061466"/>
                    <a:pt x="2436368" y="1061466"/>
                  </a:cubicBezTo>
                  <a:cubicBezTo>
                    <a:pt x="3202051" y="1061466"/>
                    <a:pt x="3811143" y="1687957"/>
                    <a:pt x="3811143" y="2436241"/>
                  </a:cubicBezTo>
                  <a:cubicBezTo>
                    <a:pt x="3811143" y="3201924"/>
                    <a:pt x="3202051" y="3811016"/>
                    <a:pt x="2436368" y="3811016"/>
                  </a:cubicBezTo>
                  <a:cubicBezTo>
                    <a:pt x="2436368" y="4872609"/>
                    <a:pt x="2436368" y="4872609"/>
                    <a:pt x="2436368" y="4872609"/>
                  </a:cubicBezTo>
                  <a:cubicBezTo>
                    <a:pt x="3776345" y="4872609"/>
                    <a:pt x="4872609" y="3776218"/>
                    <a:pt x="4872609" y="2436368"/>
                  </a:cubicBezTo>
                  <a:cubicBezTo>
                    <a:pt x="4872609" y="1096518"/>
                    <a:pt x="3776218" y="0"/>
                    <a:pt x="2436241" y="0"/>
                  </a:cubicBezTo>
                  <a:cubicBezTo>
                    <a:pt x="1096264" y="0"/>
                    <a:pt x="0" y="1096391"/>
                    <a:pt x="0" y="2436241"/>
                  </a:cubicBezTo>
                  <a:lnTo>
                    <a:pt x="1061593" y="2436241"/>
                  </a:lnTo>
                  <a:close/>
                </a:path>
              </a:pathLst>
            </a:custGeom>
            <a:solidFill>
              <a:srgbClr val="EF9014">
                <a:alpha val="16863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7675420" y="3501180"/>
            <a:ext cx="2808047" cy="2818033"/>
            <a:chOff x="0" y="0"/>
            <a:chExt cx="4872604" cy="4889931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872609" cy="4889881"/>
            </a:xfrm>
            <a:custGeom>
              <a:avLst/>
              <a:gdLst/>
              <a:ahLst/>
              <a:cxnLst/>
              <a:rect l="l" t="t" r="r" b="b"/>
              <a:pathLst>
                <a:path w="4872609" h="4889881">
                  <a:moveTo>
                    <a:pt x="3811016" y="2453640"/>
                  </a:moveTo>
                  <a:cubicBezTo>
                    <a:pt x="3811016" y="3201924"/>
                    <a:pt x="3201924" y="3828415"/>
                    <a:pt x="2436241" y="3828415"/>
                  </a:cubicBezTo>
                  <a:cubicBezTo>
                    <a:pt x="1687957" y="3828415"/>
                    <a:pt x="1061466" y="3201924"/>
                    <a:pt x="1061466" y="2453640"/>
                  </a:cubicBezTo>
                  <a:cubicBezTo>
                    <a:pt x="1061466" y="1687957"/>
                    <a:pt x="1687957" y="1078865"/>
                    <a:pt x="2436241" y="1078865"/>
                  </a:cubicBezTo>
                  <a:cubicBezTo>
                    <a:pt x="2436241" y="0"/>
                    <a:pt x="2436241" y="0"/>
                    <a:pt x="2436241" y="0"/>
                  </a:cubicBezTo>
                  <a:cubicBezTo>
                    <a:pt x="1096391" y="0"/>
                    <a:pt x="0" y="1096264"/>
                    <a:pt x="0" y="2453640"/>
                  </a:cubicBezTo>
                  <a:cubicBezTo>
                    <a:pt x="0" y="3793617"/>
                    <a:pt x="1096391" y="4889881"/>
                    <a:pt x="2436241" y="4889881"/>
                  </a:cubicBezTo>
                  <a:cubicBezTo>
                    <a:pt x="3776091" y="4889881"/>
                    <a:pt x="4872609" y="3793617"/>
                    <a:pt x="4872609" y="2453640"/>
                  </a:cubicBezTo>
                  <a:lnTo>
                    <a:pt x="3811016" y="2453640"/>
                  </a:lnTo>
                  <a:close/>
                </a:path>
              </a:pathLst>
            </a:custGeom>
            <a:solidFill>
              <a:srgbClr val="EF9014">
                <a:alpha val="16863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9850549" y="5678714"/>
            <a:ext cx="2808047" cy="2808879"/>
            <a:chOff x="0" y="0"/>
            <a:chExt cx="4872604" cy="4874047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872482" cy="4874006"/>
            </a:xfrm>
            <a:custGeom>
              <a:avLst/>
              <a:gdLst/>
              <a:ahLst/>
              <a:cxnLst/>
              <a:rect l="l" t="t" r="r" b="b"/>
              <a:pathLst>
                <a:path w="4872482" h="4874006">
                  <a:moveTo>
                    <a:pt x="3811016" y="2437003"/>
                  </a:moveTo>
                  <a:cubicBezTo>
                    <a:pt x="3811016" y="3202940"/>
                    <a:pt x="3201924" y="3812159"/>
                    <a:pt x="2436241" y="3812159"/>
                  </a:cubicBezTo>
                  <a:cubicBezTo>
                    <a:pt x="1687957" y="3812159"/>
                    <a:pt x="1061466" y="3202940"/>
                    <a:pt x="1061466" y="2437003"/>
                  </a:cubicBezTo>
                  <a:cubicBezTo>
                    <a:pt x="1061466" y="1688465"/>
                    <a:pt x="1687957" y="1061847"/>
                    <a:pt x="2436241" y="1061847"/>
                  </a:cubicBezTo>
                  <a:cubicBezTo>
                    <a:pt x="2436241" y="0"/>
                    <a:pt x="2436241" y="0"/>
                    <a:pt x="2436241" y="0"/>
                  </a:cubicBezTo>
                  <a:cubicBezTo>
                    <a:pt x="1096391" y="0"/>
                    <a:pt x="0" y="1096645"/>
                    <a:pt x="0" y="2437003"/>
                  </a:cubicBezTo>
                  <a:cubicBezTo>
                    <a:pt x="0" y="3777361"/>
                    <a:pt x="1096391" y="4874006"/>
                    <a:pt x="2436241" y="4874006"/>
                  </a:cubicBezTo>
                  <a:cubicBezTo>
                    <a:pt x="3776091" y="4874006"/>
                    <a:pt x="4872482" y="3777361"/>
                    <a:pt x="4872482" y="2437003"/>
                  </a:cubicBezTo>
                  <a:lnTo>
                    <a:pt x="3811016" y="2437003"/>
                  </a:lnTo>
                  <a:close/>
                </a:path>
              </a:pathLst>
            </a:custGeom>
            <a:solidFill>
              <a:srgbClr val="EF9014">
                <a:alpha val="16863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8435414" y="4221752"/>
            <a:ext cx="1288059" cy="1288059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2F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0630758" y="6447289"/>
            <a:ext cx="1289807" cy="1289807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2F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0612049" y="4221752"/>
            <a:ext cx="1327224" cy="1327224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2F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28" name="Freeform 28"/>
          <p:cNvSpPr/>
          <p:nvPr/>
        </p:nvSpPr>
        <p:spPr>
          <a:xfrm>
            <a:off x="10893199" y="4466130"/>
            <a:ext cx="764925" cy="776216"/>
          </a:xfrm>
          <a:custGeom>
            <a:avLst/>
            <a:gdLst/>
            <a:ahLst/>
            <a:cxnLst/>
            <a:rect l="l" t="t" r="r" b="b"/>
            <a:pathLst>
              <a:path w="764925" h="776216">
                <a:moveTo>
                  <a:pt x="0" y="0"/>
                </a:moveTo>
                <a:lnTo>
                  <a:pt x="764925" y="0"/>
                </a:lnTo>
                <a:lnTo>
                  <a:pt x="764925" y="776216"/>
                </a:lnTo>
                <a:lnTo>
                  <a:pt x="0" y="77621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29"/>
          <p:cNvSpPr/>
          <p:nvPr/>
        </p:nvSpPr>
        <p:spPr>
          <a:xfrm>
            <a:off x="10893199" y="6691521"/>
            <a:ext cx="764925" cy="764925"/>
          </a:xfrm>
          <a:custGeom>
            <a:avLst/>
            <a:gdLst/>
            <a:ahLst/>
            <a:cxnLst/>
            <a:rect l="l" t="t" r="r" b="b"/>
            <a:pathLst>
              <a:path w="764925" h="764925">
                <a:moveTo>
                  <a:pt x="0" y="0"/>
                </a:moveTo>
                <a:lnTo>
                  <a:pt x="764925" y="0"/>
                </a:lnTo>
                <a:lnTo>
                  <a:pt x="764925" y="764925"/>
                </a:lnTo>
                <a:lnTo>
                  <a:pt x="0" y="76492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Freeform 30"/>
          <p:cNvSpPr/>
          <p:nvPr/>
        </p:nvSpPr>
        <p:spPr>
          <a:xfrm>
            <a:off x="8692488" y="4488677"/>
            <a:ext cx="773910" cy="754211"/>
          </a:xfrm>
          <a:custGeom>
            <a:avLst/>
            <a:gdLst/>
            <a:ahLst/>
            <a:cxnLst/>
            <a:rect l="l" t="t" r="r" b="b"/>
            <a:pathLst>
              <a:path w="773910" h="754211">
                <a:moveTo>
                  <a:pt x="0" y="0"/>
                </a:moveTo>
                <a:lnTo>
                  <a:pt x="773910" y="0"/>
                </a:lnTo>
                <a:lnTo>
                  <a:pt x="773910" y="754210"/>
                </a:lnTo>
                <a:lnTo>
                  <a:pt x="0" y="7542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1" name="Group 31"/>
          <p:cNvGrpSpPr/>
          <p:nvPr/>
        </p:nvGrpSpPr>
        <p:grpSpPr>
          <a:xfrm>
            <a:off x="1316956" y="4724780"/>
            <a:ext cx="4595005" cy="2607615"/>
            <a:chOff x="0" y="0"/>
            <a:chExt cx="1210207" cy="686779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1210207" cy="686779"/>
            </a:xfrm>
            <a:custGeom>
              <a:avLst/>
              <a:gdLst/>
              <a:ahLst/>
              <a:cxnLst/>
              <a:rect l="l" t="t" r="r" b="b"/>
              <a:pathLst>
                <a:path w="1210207" h="686779">
                  <a:moveTo>
                    <a:pt x="33697" y="0"/>
                  </a:moveTo>
                  <a:lnTo>
                    <a:pt x="1176510" y="0"/>
                  </a:lnTo>
                  <a:cubicBezTo>
                    <a:pt x="1195120" y="0"/>
                    <a:pt x="1210207" y="15087"/>
                    <a:pt x="1210207" y="33697"/>
                  </a:cubicBezTo>
                  <a:lnTo>
                    <a:pt x="1210207" y="653082"/>
                  </a:lnTo>
                  <a:cubicBezTo>
                    <a:pt x="1210207" y="662019"/>
                    <a:pt x="1206657" y="670590"/>
                    <a:pt x="1200337" y="676910"/>
                  </a:cubicBezTo>
                  <a:cubicBezTo>
                    <a:pt x="1194018" y="683229"/>
                    <a:pt x="1185447" y="686779"/>
                    <a:pt x="1176510" y="686779"/>
                  </a:cubicBezTo>
                  <a:lnTo>
                    <a:pt x="33697" y="686779"/>
                  </a:lnTo>
                  <a:cubicBezTo>
                    <a:pt x="24760" y="686779"/>
                    <a:pt x="16189" y="683229"/>
                    <a:pt x="9870" y="676910"/>
                  </a:cubicBezTo>
                  <a:cubicBezTo>
                    <a:pt x="3550" y="670590"/>
                    <a:pt x="0" y="662019"/>
                    <a:pt x="0" y="653082"/>
                  </a:cubicBezTo>
                  <a:lnTo>
                    <a:pt x="0" y="33697"/>
                  </a:lnTo>
                  <a:cubicBezTo>
                    <a:pt x="0" y="24760"/>
                    <a:pt x="3550" y="16189"/>
                    <a:pt x="9870" y="9870"/>
                  </a:cubicBezTo>
                  <a:cubicBezTo>
                    <a:pt x="16189" y="3550"/>
                    <a:pt x="24760" y="0"/>
                    <a:pt x="33697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363636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-19050"/>
              <a:ext cx="1210207" cy="7058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1785624" y="5111519"/>
            <a:ext cx="3657670" cy="1842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2F47"/>
                </a:solidFill>
                <a:latin typeface="Montserrat"/>
                <a:ea typeface="Montserrat"/>
                <a:cs typeface="Montserrat"/>
                <a:sym typeface="Montserrat"/>
              </a:rPr>
              <a:t>Christina Cornelius will provide a comprehensive update on current loan program status and performance.</a:t>
            </a:r>
          </a:p>
        </p:txBody>
      </p:sp>
      <p:grpSp>
        <p:nvGrpSpPr>
          <p:cNvPr id="35" name="Group 35"/>
          <p:cNvGrpSpPr>
            <a:grpSpLocks noChangeAspect="1"/>
          </p:cNvGrpSpPr>
          <p:nvPr/>
        </p:nvGrpSpPr>
        <p:grpSpPr>
          <a:xfrm>
            <a:off x="7612132" y="47103"/>
            <a:ext cx="10674725" cy="6004533"/>
            <a:chOff x="0" y="0"/>
            <a:chExt cx="6089457" cy="342532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solidFill>
              <a:srgbClr val="539BE0">
                <a:alpha val="68627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7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blipFill>
              <a:blip r:embed="rId7">
                <a:alphaModFix amt="69000"/>
              </a:blip>
              <a:stretch>
                <a:fillRect t="-1851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1111" b="-61111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143" y="638"/>
            <a:ext cx="18285714" cy="10285714"/>
            <a:chOff x="0" y="0"/>
            <a:chExt cx="24380952" cy="1371428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380952" cy="13714349"/>
            </a:xfrm>
            <a:custGeom>
              <a:avLst/>
              <a:gdLst/>
              <a:ahLst/>
              <a:cxnLst/>
              <a:rect l="l" t="t" r="r" b="b"/>
              <a:pathLst>
                <a:path w="24380952" h="13714349">
                  <a:moveTo>
                    <a:pt x="0" y="0"/>
                  </a:moveTo>
                  <a:lnTo>
                    <a:pt x="24380952" y="0"/>
                  </a:lnTo>
                  <a:lnTo>
                    <a:pt x="24380952" y="13714349"/>
                  </a:lnTo>
                  <a:lnTo>
                    <a:pt x="0" y="137143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0"/>
            <a:ext cx="18286857" cy="9437934"/>
          </a:xfrm>
          <a:custGeom>
            <a:avLst/>
            <a:gdLst/>
            <a:ahLst/>
            <a:cxnLst/>
            <a:rect l="l" t="t" r="r" b="b"/>
            <a:pathLst>
              <a:path w="18286857" h="9437934">
                <a:moveTo>
                  <a:pt x="0" y="0"/>
                </a:moveTo>
                <a:lnTo>
                  <a:pt x="18286857" y="0"/>
                </a:lnTo>
                <a:lnTo>
                  <a:pt x="18286857" y="9437934"/>
                </a:lnTo>
                <a:lnTo>
                  <a:pt x="0" y="94379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39000"/>
            </a:blip>
            <a:stretch>
              <a:fillRect t="-14586" b="-14586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16663883" y="8578501"/>
            <a:ext cx="1373886" cy="1373886"/>
            <a:chOff x="0" y="0"/>
            <a:chExt cx="1831848" cy="1831848"/>
          </a:xfrm>
        </p:grpSpPr>
        <p:sp>
          <p:nvSpPr>
            <p:cNvPr id="7" name="Freeform 7" descr="Text  Description automatically generated"/>
            <p:cNvSpPr/>
            <p:nvPr/>
          </p:nvSpPr>
          <p:spPr>
            <a:xfrm>
              <a:off x="0" y="0"/>
              <a:ext cx="1831848" cy="1831848"/>
            </a:xfrm>
            <a:custGeom>
              <a:avLst/>
              <a:gdLst/>
              <a:ahLst/>
              <a:cxnLst/>
              <a:rect l="l" t="t" r="r" b="b"/>
              <a:pathLst>
                <a:path w="1831848" h="1831848">
                  <a:moveTo>
                    <a:pt x="0" y="0"/>
                  </a:moveTo>
                  <a:lnTo>
                    <a:pt x="1831848" y="0"/>
                  </a:lnTo>
                  <a:lnTo>
                    <a:pt x="1831848" y="1831848"/>
                  </a:lnTo>
                  <a:lnTo>
                    <a:pt x="0" y="18318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311031" y="4993943"/>
            <a:ext cx="3189627" cy="4443990"/>
            <a:chOff x="0" y="0"/>
            <a:chExt cx="840066" cy="117043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40066" cy="1170434"/>
            </a:xfrm>
            <a:custGeom>
              <a:avLst/>
              <a:gdLst/>
              <a:ahLst/>
              <a:cxnLst/>
              <a:rect l="l" t="t" r="r" b="b"/>
              <a:pathLst>
                <a:path w="840066" h="1170434">
                  <a:moveTo>
                    <a:pt x="60680" y="0"/>
                  </a:moveTo>
                  <a:lnTo>
                    <a:pt x="779386" y="0"/>
                  </a:lnTo>
                  <a:cubicBezTo>
                    <a:pt x="795479" y="0"/>
                    <a:pt x="810914" y="6393"/>
                    <a:pt x="822294" y="17773"/>
                  </a:cubicBezTo>
                  <a:cubicBezTo>
                    <a:pt x="833673" y="29153"/>
                    <a:pt x="840066" y="44587"/>
                    <a:pt x="840066" y="60680"/>
                  </a:cubicBezTo>
                  <a:lnTo>
                    <a:pt x="840066" y="1109753"/>
                  </a:lnTo>
                  <a:cubicBezTo>
                    <a:pt x="840066" y="1143266"/>
                    <a:pt x="812899" y="1170434"/>
                    <a:pt x="779386" y="1170434"/>
                  </a:cubicBezTo>
                  <a:lnTo>
                    <a:pt x="60680" y="1170434"/>
                  </a:lnTo>
                  <a:cubicBezTo>
                    <a:pt x="27168" y="1170434"/>
                    <a:pt x="0" y="1143266"/>
                    <a:pt x="0" y="1109753"/>
                  </a:cubicBezTo>
                  <a:lnTo>
                    <a:pt x="0" y="60680"/>
                  </a:lnTo>
                  <a:cubicBezTo>
                    <a:pt x="0" y="27168"/>
                    <a:pt x="27168" y="0"/>
                    <a:pt x="60680" y="0"/>
                  </a:cubicBezTo>
                  <a:close/>
                </a:path>
              </a:pathLst>
            </a:custGeom>
            <a:solidFill>
              <a:srgbClr val="FFFFFF">
                <a:alpha val="86667"/>
              </a:srgbClr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840066" cy="11894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3118004" y="4993943"/>
            <a:ext cx="3189627" cy="4443990"/>
            <a:chOff x="0" y="0"/>
            <a:chExt cx="840066" cy="117043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40066" cy="1170434"/>
            </a:xfrm>
            <a:custGeom>
              <a:avLst/>
              <a:gdLst/>
              <a:ahLst/>
              <a:cxnLst/>
              <a:rect l="l" t="t" r="r" b="b"/>
              <a:pathLst>
                <a:path w="840066" h="1170434">
                  <a:moveTo>
                    <a:pt x="60680" y="0"/>
                  </a:moveTo>
                  <a:lnTo>
                    <a:pt x="779386" y="0"/>
                  </a:lnTo>
                  <a:cubicBezTo>
                    <a:pt x="795479" y="0"/>
                    <a:pt x="810914" y="6393"/>
                    <a:pt x="822294" y="17773"/>
                  </a:cubicBezTo>
                  <a:cubicBezTo>
                    <a:pt x="833673" y="29153"/>
                    <a:pt x="840066" y="44587"/>
                    <a:pt x="840066" y="60680"/>
                  </a:cubicBezTo>
                  <a:lnTo>
                    <a:pt x="840066" y="1109753"/>
                  </a:lnTo>
                  <a:cubicBezTo>
                    <a:pt x="840066" y="1143266"/>
                    <a:pt x="812899" y="1170434"/>
                    <a:pt x="779386" y="1170434"/>
                  </a:cubicBezTo>
                  <a:lnTo>
                    <a:pt x="60680" y="1170434"/>
                  </a:lnTo>
                  <a:cubicBezTo>
                    <a:pt x="27168" y="1170434"/>
                    <a:pt x="0" y="1143266"/>
                    <a:pt x="0" y="1109753"/>
                  </a:cubicBezTo>
                  <a:lnTo>
                    <a:pt x="0" y="60680"/>
                  </a:lnTo>
                  <a:cubicBezTo>
                    <a:pt x="0" y="27168"/>
                    <a:pt x="27168" y="0"/>
                    <a:pt x="60680" y="0"/>
                  </a:cubicBezTo>
                  <a:close/>
                </a:path>
              </a:pathLst>
            </a:custGeom>
            <a:solidFill>
              <a:srgbClr val="FFFFFF">
                <a:alpha val="86667"/>
              </a:srgbClr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19050"/>
              <a:ext cx="840066" cy="11894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556021" y="1157420"/>
            <a:ext cx="9035111" cy="2607615"/>
            <a:chOff x="0" y="0"/>
            <a:chExt cx="2379618" cy="68677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79618" cy="686779"/>
            </a:xfrm>
            <a:custGeom>
              <a:avLst/>
              <a:gdLst/>
              <a:ahLst/>
              <a:cxnLst/>
              <a:rect l="l" t="t" r="r" b="b"/>
              <a:pathLst>
                <a:path w="2379618" h="686779">
                  <a:moveTo>
                    <a:pt x="17137" y="0"/>
                  </a:moveTo>
                  <a:lnTo>
                    <a:pt x="2362480" y="0"/>
                  </a:lnTo>
                  <a:cubicBezTo>
                    <a:pt x="2371945" y="0"/>
                    <a:pt x="2379618" y="7673"/>
                    <a:pt x="2379618" y="17137"/>
                  </a:cubicBezTo>
                  <a:lnTo>
                    <a:pt x="2379618" y="669642"/>
                  </a:lnTo>
                  <a:cubicBezTo>
                    <a:pt x="2379618" y="679107"/>
                    <a:pt x="2371945" y="686779"/>
                    <a:pt x="2362480" y="686779"/>
                  </a:cubicBezTo>
                  <a:lnTo>
                    <a:pt x="17137" y="686779"/>
                  </a:lnTo>
                  <a:cubicBezTo>
                    <a:pt x="7673" y="686779"/>
                    <a:pt x="0" y="679107"/>
                    <a:pt x="0" y="669642"/>
                  </a:cubicBezTo>
                  <a:lnTo>
                    <a:pt x="0" y="17137"/>
                  </a:lnTo>
                  <a:cubicBezTo>
                    <a:pt x="0" y="7673"/>
                    <a:pt x="7673" y="0"/>
                    <a:pt x="17137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363636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19050"/>
              <a:ext cx="2379618" cy="7058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10195989" y="6881995"/>
            <a:ext cx="1419712" cy="1419712"/>
          </a:xfrm>
          <a:custGeom>
            <a:avLst/>
            <a:gdLst/>
            <a:ahLst/>
            <a:cxnLst/>
            <a:rect l="l" t="t" r="r" b="b"/>
            <a:pathLst>
              <a:path w="1419712" h="1419712">
                <a:moveTo>
                  <a:pt x="0" y="0"/>
                </a:moveTo>
                <a:lnTo>
                  <a:pt x="1419712" y="0"/>
                </a:lnTo>
                <a:lnTo>
                  <a:pt x="1419712" y="1419712"/>
                </a:lnTo>
                <a:lnTo>
                  <a:pt x="0" y="141971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>
            <a:off x="13995157" y="6881995"/>
            <a:ext cx="1435321" cy="1526937"/>
          </a:xfrm>
          <a:custGeom>
            <a:avLst/>
            <a:gdLst/>
            <a:ahLst/>
            <a:cxnLst/>
            <a:rect l="l" t="t" r="r" b="b"/>
            <a:pathLst>
              <a:path w="1435321" h="1526937">
                <a:moveTo>
                  <a:pt x="0" y="0"/>
                </a:moveTo>
                <a:lnTo>
                  <a:pt x="1435321" y="0"/>
                </a:lnTo>
                <a:lnTo>
                  <a:pt x="1435321" y="1526937"/>
                </a:lnTo>
                <a:lnTo>
                  <a:pt x="0" y="152693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TextBox 19"/>
          <p:cNvSpPr txBox="1"/>
          <p:nvPr/>
        </p:nvSpPr>
        <p:spPr>
          <a:xfrm>
            <a:off x="5045821" y="9605801"/>
            <a:ext cx="8180822" cy="362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n-US" sz="1800">
                <a:solidFill>
                  <a:srgbClr val="D9D9D9"/>
                </a:solidFill>
                <a:latin typeface="Futura"/>
                <a:ea typeface="Futura"/>
                <a:cs typeface="Futura"/>
                <a:sym typeface="Futura"/>
              </a:rPr>
              <a:t>Serving Today • Planning for Tomorrow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9591131" y="5876473"/>
            <a:ext cx="2629427" cy="3602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80"/>
              </a:lnSpc>
              <a:spcBef>
                <a:spcPct val="0"/>
              </a:spcBef>
            </a:pPr>
            <a:r>
              <a:rPr lang="en-US" sz="2159" spc="30">
                <a:solidFill>
                  <a:srgbClr val="002F47"/>
                </a:solidFill>
                <a:latin typeface="Montserrat"/>
                <a:ea typeface="Montserrat"/>
                <a:cs typeface="Montserrat"/>
                <a:sym typeface="Montserrat"/>
              </a:rPr>
              <a:t>Workforce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3398104" y="5876473"/>
            <a:ext cx="2629427" cy="3602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80"/>
              </a:lnSpc>
              <a:spcBef>
                <a:spcPct val="0"/>
              </a:spcBef>
            </a:pPr>
            <a:r>
              <a:rPr lang="en-US" sz="2159" spc="30">
                <a:solidFill>
                  <a:srgbClr val="002F47"/>
                </a:solidFill>
                <a:latin typeface="Montserrat"/>
                <a:ea typeface="Montserrat"/>
                <a:cs typeface="Montserrat"/>
                <a:sym typeface="Montserrat"/>
              </a:rPr>
              <a:t>HREDA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789849" y="2432653"/>
            <a:ext cx="6425709" cy="7044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97"/>
              </a:lnSpc>
            </a:pPr>
            <a:r>
              <a:rPr lang="en-US" sz="2100" spc="205">
                <a:solidFill>
                  <a:srgbClr val="002F47"/>
                </a:solidFill>
                <a:latin typeface="Montserrat"/>
                <a:ea typeface="Montserrat"/>
                <a:cs typeface="Montserrat"/>
                <a:sym typeface="Montserrat"/>
              </a:rPr>
              <a:t>At this time we will discuss two different topics for our workshop.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43043" y="1429304"/>
            <a:ext cx="7919322" cy="829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845"/>
              </a:lnSpc>
              <a:spcBef>
                <a:spcPct val="0"/>
              </a:spcBef>
            </a:pPr>
            <a:r>
              <a:rPr lang="en-US" sz="4960" b="1" spc="173">
                <a:solidFill>
                  <a:srgbClr val="002F4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BOARD WORKSHOP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41662" y="9605801"/>
            <a:ext cx="4084320" cy="42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D9D9D9"/>
                </a:solidFill>
                <a:latin typeface="Futura"/>
                <a:ea typeface="Futura"/>
                <a:cs typeface="Futura"/>
                <a:sym typeface="Futura"/>
              </a:rPr>
              <a:t>h-gac.com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43" y="638"/>
            <a:ext cx="18285714" cy="10285714"/>
            <a:chOff x="0" y="0"/>
            <a:chExt cx="24380952" cy="137142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0952" cy="13714349"/>
            </a:xfrm>
            <a:custGeom>
              <a:avLst/>
              <a:gdLst/>
              <a:ahLst/>
              <a:cxnLst/>
              <a:rect l="l" t="t" r="r" b="b"/>
              <a:pathLst>
                <a:path w="24380952" h="13714349">
                  <a:moveTo>
                    <a:pt x="0" y="0"/>
                  </a:moveTo>
                  <a:lnTo>
                    <a:pt x="24380952" y="0"/>
                  </a:lnTo>
                  <a:lnTo>
                    <a:pt x="24380952" y="13714349"/>
                  </a:lnTo>
                  <a:lnTo>
                    <a:pt x="0" y="137143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341662" y="9586751"/>
            <a:ext cx="4084320" cy="4467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2700">
                <a:solidFill>
                  <a:srgbClr val="D9D9D9"/>
                </a:solidFill>
                <a:latin typeface="Calibri (MS)"/>
                <a:ea typeface="Calibri (MS)"/>
                <a:cs typeface="Calibri (MS)"/>
                <a:sym typeface="Calibri (MS)"/>
              </a:rPr>
              <a:t>h-gac.com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045821" y="9605801"/>
            <a:ext cx="8180822" cy="362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n-US" sz="1800">
                <a:solidFill>
                  <a:srgbClr val="D9D9D9"/>
                </a:solidFill>
                <a:latin typeface="Futura"/>
                <a:ea typeface="Futura"/>
                <a:cs typeface="Futura"/>
                <a:sym typeface="Futura"/>
              </a:rPr>
              <a:t>Serving Today • Planning for Tomorrow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6663883" y="8578501"/>
            <a:ext cx="1373886" cy="1373886"/>
            <a:chOff x="0" y="0"/>
            <a:chExt cx="1831848" cy="1831848"/>
          </a:xfrm>
        </p:grpSpPr>
        <p:sp>
          <p:nvSpPr>
            <p:cNvPr id="7" name="Freeform 7" descr="Text  Description automatically generated"/>
            <p:cNvSpPr/>
            <p:nvPr/>
          </p:nvSpPr>
          <p:spPr>
            <a:xfrm>
              <a:off x="0" y="0"/>
              <a:ext cx="1831848" cy="1831848"/>
            </a:xfrm>
            <a:custGeom>
              <a:avLst/>
              <a:gdLst/>
              <a:ahLst/>
              <a:cxnLst/>
              <a:rect l="l" t="t" r="r" b="b"/>
              <a:pathLst>
                <a:path w="1831848" h="1831848">
                  <a:moveTo>
                    <a:pt x="0" y="0"/>
                  </a:moveTo>
                  <a:lnTo>
                    <a:pt x="1831848" y="0"/>
                  </a:lnTo>
                  <a:lnTo>
                    <a:pt x="1831848" y="1831848"/>
                  </a:lnTo>
                  <a:lnTo>
                    <a:pt x="0" y="18318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43" y="638"/>
            <a:ext cx="18285714" cy="10285714"/>
            <a:chOff x="0" y="0"/>
            <a:chExt cx="24380952" cy="1371428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380952" cy="13714349"/>
            </a:xfrm>
            <a:custGeom>
              <a:avLst/>
              <a:gdLst/>
              <a:ahLst/>
              <a:cxnLst/>
              <a:rect l="l" t="t" r="r" b="b"/>
              <a:pathLst>
                <a:path w="24380952" h="13714349">
                  <a:moveTo>
                    <a:pt x="0" y="0"/>
                  </a:moveTo>
                  <a:lnTo>
                    <a:pt x="24380952" y="0"/>
                  </a:lnTo>
                  <a:lnTo>
                    <a:pt x="24380952" y="13714349"/>
                  </a:lnTo>
                  <a:lnTo>
                    <a:pt x="0" y="137143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341662" y="9605801"/>
            <a:ext cx="4084320" cy="42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D9D9D9"/>
                </a:solidFill>
                <a:latin typeface="Futura"/>
                <a:ea typeface="Futura"/>
                <a:cs typeface="Futura"/>
                <a:sym typeface="Futura"/>
              </a:rPr>
              <a:t>h-gac.com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045821" y="9605801"/>
            <a:ext cx="8180822" cy="362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n-US" sz="1800">
                <a:solidFill>
                  <a:srgbClr val="D9D9D9"/>
                </a:solidFill>
                <a:latin typeface="Futura"/>
                <a:ea typeface="Futura"/>
                <a:cs typeface="Futura"/>
                <a:sym typeface="Futura"/>
              </a:rPr>
              <a:t>Serving Today • Planning for Tomorrow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6663883" y="8578501"/>
            <a:ext cx="1373886" cy="1373886"/>
            <a:chOff x="0" y="0"/>
            <a:chExt cx="1831848" cy="1831848"/>
          </a:xfrm>
        </p:grpSpPr>
        <p:sp>
          <p:nvSpPr>
            <p:cNvPr id="13" name="Freeform 13" descr="Text  Description automatically generated"/>
            <p:cNvSpPr/>
            <p:nvPr/>
          </p:nvSpPr>
          <p:spPr>
            <a:xfrm>
              <a:off x="0" y="0"/>
              <a:ext cx="1831848" cy="1831848"/>
            </a:xfrm>
            <a:custGeom>
              <a:avLst/>
              <a:gdLst/>
              <a:ahLst/>
              <a:cxnLst/>
              <a:rect l="l" t="t" r="r" b="b"/>
              <a:pathLst>
                <a:path w="1831848" h="1831848">
                  <a:moveTo>
                    <a:pt x="0" y="0"/>
                  </a:moveTo>
                  <a:lnTo>
                    <a:pt x="1831848" y="0"/>
                  </a:lnTo>
                  <a:lnTo>
                    <a:pt x="1831848" y="1831848"/>
                  </a:lnTo>
                  <a:lnTo>
                    <a:pt x="0" y="18318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143" y="0"/>
            <a:ext cx="8585708" cy="9445016"/>
            <a:chOff x="0" y="0"/>
            <a:chExt cx="8585708" cy="9445016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585708" cy="9445017"/>
            </a:xfrm>
            <a:custGeom>
              <a:avLst/>
              <a:gdLst/>
              <a:ahLst/>
              <a:cxnLst/>
              <a:rect l="l" t="t" r="r" b="b"/>
              <a:pathLst>
                <a:path w="8585708" h="9445017">
                  <a:moveTo>
                    <a:pt x="8585708" y="700"/>
                  </a:moveTo>
                  <a:cubicBezTo>
                    <a:pt x="8581644" y="18773"/>
                    <a:pt x="8577961" y="36847"/>
                    <a:pt x="8573515" y="54804"/>
                  </a:cubicBezTo>
                  <a:cubicBezTo>
                    <a:pt x="8478139" y="445781"/>
                    <a:pt x="8382635" y="836642"/>
                    <a:pt x="8287258" y="1227619"/>
                  </a:cubicBezTo>
                  <a:cubicBezTo>
                    <a:pt x="8146288" y="1805747"/>
                    <a:pt x="8005699" y="2383875"/>
                    <a:pt x="7864601" y="2961887"/>
                  </a:cubicBezTo>
                  <a:cubicBezTo>
                    <a:pt x="7691247" y="3671779"/>
                    <a:pt x="7517384" y="4381555"/>
                    <a:pt x="7344028" y="5091447"/>
                  </a:cubicBezTo>
                  <a:cubicBezTo>
                    <a:pt x="7194676" y="5703041"/>
                    <a:pt x="7045578" y="6314634"/>
                    <a:pt x="6896353" y="6926345"/>
                  </a:cubicBezTo>
                  <a:cubicBezTo>
                    <a:pt x="6765289" y="7463662"/>
                    <a:pt x="6634480" y="8000862"/>
                    <a:pt x="6503162" y="8538062"/>
                  </a:cubicBezTo>
                  <a:cubicBezTo>
                    <a:pt x="6429375" y="8840185"/>
                    <a:pt x="6354953" y="9142193"/>
                    <a:pt x="6280785" y="9444317"/>
                  </a:cubicBezTo>
                  <a:cubicBezTo>
                    <a:pt x="4199382" y="9444317"/>
                    <a:pt x="2118106" y="9444200"/>
                    <a:pt x="36830" y="9445017"/>
                  </a:cubicBezTo>
                  <a:cubicBezTo>
                    <a:pt x="6731" y="9445017"/>
                    <a:pt x="0" y="9438836"/>
                    <a:pt x="0" y="9411084"/>
                  </a:cubicBezTo>
                  <a:cubicBezTo>
                    <a:pt x="762" y="6285367"/>
                    <a:pt x="762" y="3159649"/>
                    <a:pt x="0" y="33932"/>
                  </a:cubicBezTo>
                  <a:cubicBezTo>
                    <a:pt x="0" y="6180"/>
                    <a:pt x="6731" y="0"/>
                    <a:pt x="36830" y="0"/>
                  </a:cubicBezTo>
                  <a:cubicBezTo>
                    <a:pt x="2886456" y="700"/>
                    <a:pt x="5736082" y="700"/>
                    <a:pt x="8585708" y="700"/>
                  </a:cubicBezTo>
                  <a:close/>
                </a:path>
              </a:pathLst>
            </a:custGeom>
            <a:blipFill>
              <a:blip r:embed="rId5">
                <a:alphaModFix amt="72000"/>
              </a:blip>
              <a:stretch>
                <a:fillRect l="-54903" r="-990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8628626" y="2074081"/>
            <a:ext cx="8278835" cy="4945476"/>
            <a:chOff x="0" y="0"/>
            <a:chExt cx="2599595" cy="155290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599595" cy="1552904"/>
            </a:xfrm>
            <a:custGeom>
              <a:avLst/>
              <a:gdLst/>
              <a:ahLst/>
              <a:cxnLst/>
              <a:rect l="l" t="t" r="r" b="b"/>
              <a:pathLst>
                <a:path w="2599595" h="1552904">
                  <a:moveTo>
                    <a:pt x="24314" y="0"/>
                  </a:moveTo>
                  <a:lnTo>
                    <a:pt x="2575281" y="0"/>
                  </a:lnTo>
                  <a:cubicBezTo>
                    <a:pt x="2581730" y="0"/>
                    <a:pt x="2587914" y="2562"/>
                    <a:pt x="2592474" y="7121"/>
                  </a:cubicBezTo>
                  <a:cubicBezTo>
                    <a:pt x="2597034" y="11681"/>
                    <a:pt x="2599595" y="17865"/>
                    <a:pt x="2599595" y="24314"/>
                  </a:cubicBezTo>
                  <a:lnTo>
                    <a:pt x="2599595" y="1528590"/>
                  </a:lnTo>
                  <a:cubicBezTo>
                    <a:pt x="2599595" y="1535038"/>
                    <a:pt x="2597034" y="1541223"/>
                    <a:pt x="2592474" y="1545782"/>
                  </a:cubicBezTo>
                  <a:cubicBezTo>
                    <a:pt x="2587914" y="1550342"/>
                    <a:pt x="2581730" y="1552904"/>
                    <a:pt x="2575281" y="1552904"/>
                  </a:cubicBezTo>
                  <a:lnTo>
                    <a:pt x="24314" y="1552904"/>
                  </a:lnTo>
                  <a:cubicBezTo>
                    <a:pt x="17865" y="1552904"/>
                    <a:pt x="11681" y="1550342"/>
                    <a:pt x="7121" y="1545782"/>
                  </a:cubicBezTo>
                  <a:cubicBezTo>
                    <a:pt x="2562" y="1541223"/>
                    <a:pt x="0" y="1535038"/>
                    <a:pt x="0" y="1528590"/>
                  </a:cubicBezTo>
                  <a:lnTo>
                    <a:pt x="0" y="24314"/>
                  </a:lnTo>
                  <a:cubicBezTo>
                    <a:pt x="0" y="17865"/>
                    <a:pt x="2562" y="11681"/>
                    <a:pt x="7121" y="7121"/>
                  </a:cubicBezTo>
                  <a:cubicBezTo>
                    <a:pt x="11681" y="2562"/>
                    <a:pt x="17865" y="0"/>
                    <a:pt x="24314" y="0"/>
                  </a:cubicBezTo>
                  <a:close/>
                </a:path>
              </a:pathLst>
            </a:custGeom>
            <a:solidFill>
              <a:srgbClr val="FFFFFF">
                <a:alpha val="58824"/>
              </a:srgbClr>
            </a:solidFill>
            <a:ln w="38100" cap="rnd">
              <a:solidFill>
                <a:srgbClr val="000000">
                  <a:alpha val="58824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2599595" cy="15719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9" name="Group 19"/>
          <p:cNvGrpSpPr>
            <a:grpSpLocks noChangeAspect="1"/>
          </p:cNvGrpSpPr>
          <p:nvPr/>
        </p:nvGrpSpPr>
        <p:grpSpPr>
          <a:xfrm>
            <a:off x="11632911" y="2285422"/>
            <a:ext cx="2270265" cy="2261397"/>
            <a:chOff x="0" y="0"/>
            <a:chExt cx="6502400" cy="6477000"/>
          </a:xfrm>
        </p:grpSpPr>
        <p:sp>
          <p:nvSpPr>
            <p:cNvPr id="20" name="Freeform 20"/>
            <p:cNvSpPr/>
            <p:nvPr/>
          </p:nvSpPr>
          <p:spPr>
            <a:xfrm>
              <a:off x="116940" y="124149"/>
              <a:ext cx="6262195" cy="6234315"/>
            </a:xfrm>
            <a:custGeom>
              <a:avLst/>
              <a:gdLst/>
              <a:ahLst/>
              <a:cxnLst/>
              <a:rect l="l" t="t" r="r" b="b"/>
              <a:pathLst>
                <a:path w="6262195" h="6234315">
                  <a:moveTo>
                    <a:pt x="3131098" y="32"/>
                  </a:moveTo>
                  <a:cubicBezTo>
                    <a:pt x="2014135" y="-4964"/>
                    <a:pt x="979875" y="588062"/>
                    <a:pt x="419947" y="1554557"/>
                  </a:cubicBezTo>
                  <a:cubicBezTo>
                    <a:pt x="-139982" y="2521051"/>
                    <a:pt x="-139982" y="3713264"/>
                    <a:pt x="419947" y="4679759"/>
                  </a:cubicBezTo>
                  <a:cubicBezTo>
                    <a:pt x="979875" y="5646253"/>
                    <a:pt x="2014135" y="6239279"/>
                    <a:pt x="3131098" y="6234284"/>
                  </a:cubicBezTo>
                  <a:cubicBezTo>
                    <a:pt x="4248061" y="6239279"/>
                    <a:pt x="5282321" y="5646253"/>
                    <a:pt x="5842249" y="4679759"/>
                  </a:cubicBezTo>
                  <a:cubicBezTo>
                    <a:pt x="6402178" y="3713265"/>
                    <a:pt x="6402178" y="2521051"/>
                    <a:pt x="5842249" y="1554557"/>
                  </a:cubicBezTo>
                  <a:cubicBezTo>
                    <a:pt x="5282321" y="588063"/>
                    <a:pt x="4248061" y="-4963"/>
                    <a:pt x="3131098" y="32"/>
                  </a:cubicBezTo>
                  <a:close/>
                </a:path>
              </a:pathLst>
            </a:custGeom>
            <a:blipFill>
              <a:blip r:embed="rId6">
                <a:alphaModFix amt="78000"/>
              </a:blip>
              <a:stretch>
                <a:fillRect l="-66225" r="-18847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040506">
                <a:alpha val="77647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9238586" y="4627258"/>
            <a:ext cx="7058915" cy="17794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113"/>
              </a:lnSpc>
              <a:spcBef>
                <a:spcPct val="0"/>
              </a:spcBef>
            </a:pPr>
            <a:r>
              <a:rPr lang="en-US" sz="5154" b="1" spc="180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WORKFORCE SOLUTIONS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577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3157835" y="9175910"/>
            <a:ext cx="4438650" cy="247650"/>
          </a:xfrm>
          <a:custGeom>
            <a:avLst/>
            <a:gdLst/>
            <a:ahLst/>
            <a:cxnLst/>
            <a:rect l="l" t="t" r="r" b="b"/>
            <a:pathLst>
              <a:path w="4438650" h="247650">
                <a:moveTo>
                  <a:pt x="0" y="0"/>
                </a:moveTo>
                <a:lnTo>
                  <a:pt x="4438650" y="0"/>
                </a:lnTo>
                <a:lnTo>
                  <a:pt x="4438650" y="247650"/>
                </a:lnTo>
                <a:lnTo>
                  <a:pt x="0" y="24765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760" b="-76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691517" y="9114679"/>
            <a:ext cx="7211514" cy="1172324"/>
            <a:chOff x="0" y="-38100"/>
            <a:chExt cx="9615352" cy="156309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9615352" cy="1524998"/>
            </a:xfrm>
            <a:custGeom>
              <a:avLst/>
              <a:gdLst/>
              <a:ahLst/>
              <a:cxnLst/>
              <a:rect l="l" t="t" r="r" b="b"/>
              <a:pathLst>
                <a:path w="9615352" h="1524998">
                  <a:moveTo>
                    <a:pt x="0" y="0"/>
                  </a:moveTo>
                  <a:lnTo>
                    <a:pt x="9615352" y="0"/>
                  </a:lnTo>
                  <a:lnTo>
                    <a:pt x="9615352" y="1524998"/>
                  </a:lnTo>
                  <a:lnTo>
                    <a:pt x="0" y="1524998"/>
                  </a:lnTo>
                  <a:close/>
                </a:path>
              </a:pathLst>
            </a:custGeom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9615352" cy="1563098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>
                <a:lnSpc>
                  <a:spcPts val="2160"/>
                </a:lnSpc>
              </a:pPr>
              <a:r>
                <a:rPr lang="en-US">
                  <a:solidFill>
                    <a:srgbClr val="000000"/>
                  </a:solidFill>
                  <a:latin typeface="Univers"/>
                  <a:ea typeface="Univers"/>
                  <a:cs typeface="Univers"/>
                  <a:sym typeface="Univers"/>
                </a:rPr>
                <a:t>www.wrksolutions.com  1.888.469.JOBS (5627)</a:t>
              </a:r>
            </a:p>
            <a:p>
              <a:pPr>
                <a:lnSpc>
                  <a:spcPts val="1440"/>
                </a:lnSpc>
              </a:pPr>
              <a:r>
                <a:rPr lang="en-US" sz="1080">
                  <a:solidFill>
                    <a:srgbClr val="000000"/>
                  </a:solidFill>
                  <a:latin typeface="Univers"/>
                  <a:ea typeface="Univers"/>
                  <a:cs typeface="Univers"/>
                  <a:sym typeface="Univers"/>
                </a:rPr>
                <a:t>Workforce Solutions is an equal opportunity employer/program. Auxiliary aids and services are available upon </a:t>
              </a:r>
            </a:p>
            <a:p>
              <a:pPr>
                <a:lnSpc>
                  <a:spcPts val="1440"/>
                </a:lnSpc>
              </a:pPr>
              <a:r>
                <a:rPr lang="en-US" sz="1080">
                  <a:solidFill>
                    <a:srgbClr val="000000"/>
                  </a:solidFill>
                  <a:latin typeface="Univers"/>
                  <a:ea typeface="Univers"/>
                  <a:cs typeface="Univers"/>
                  <a:sym typeface="Univers"/>
                </a:rPr>
                <a:t>request to individuals with disabilities. (Please request reasonable accommodations a minimum of two business </a:t>
              </a:r>
            </a:p>
            <a:p>
              <a:pPr>
                <a:lnSpc>
                  <a:spcPts val="1440"/>
                </a:lnSpc>
              </a:pPr>
              <a:r>
                <a:rPr lang="en-US" sz="1080">
                  <a:solidFill>
                    <a:srgbClr val="000000"/>
                  </a:solidFill>
                  <a:latin typeface="Univers"/>
                  <a:ea typeface="Univers"/>
                  <a:cs typeface="Univers"/>
                  <a:sym typeface="Univers"/>
                </a:rPr>
                <a:t>days in advance.) Relay Texas: 1.800.735.2989 (TDD) 1.800.735.2988 (voice) or 711</a:t>
              </a:r>
            </a:p>
          </p:txBody>
        </p:sp>
      </p:grpSp>
      <p:sp>
        <p:nvSpPr>
          <p:cNvPr id="8" name="Freeform 8"/>
          <p:cNvSpPr/>
          <p:nvPr/>
        </p:nvSpPr>
        <p:spPr>
          <a:xfrm>
            <a:off x="1017270" y="2756061"/>
            <a:ext cx="14055090" cy="2926557"/>
          </a:xfrm>
          <a:custGeom>
            <a:avLst/>
            <a:gdLst/>
            <a:ahLst/>
            <a:cxnLst/>
            <a:rect l="l" t="t" r="r" b="b"/>
            <a:pathLst>
              <a:path w="18740120" h="3902076">
                <a:moveTo>
                  <a:pt x="0" y="0"/>
                </a:moveTo>
                <a:lnTo>
                  <a:pt x="18740120" y="0"/>
                </a:lnTo>
                <a:lnTo>
                  <a:pt x="18740120" y="3902076"/>
                </a:lnTo>
                <a:lnTo>
                  <a:pt x="0" y="3902076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1017270" y="6148862"/>
            <a:ext cx="14055090" cy="1724028"/>
            <a:chOff x="0" y="0"/>
            <a:chExt cx="18740120" cy="229870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8740120" cy="2298704"/>
            </a:xfrm>
            <a:custGeom>
              <a:avLst/>
              <a:gdLst/>
              <a:ahLst/>
              <a:cxnLst/>
              <a:rect l="l" t="t" r="r" b="b"/>
              <a:pathLst>
                <a:path w="18740120" h="2298704">
                  <a:moveTo>
                    <a:pt x="0" y="0"/>
                  </a:moveTo>
                  <a:lnTo>
                    <a:pt x="18740120" y="0"/>
                  </a:lnTo>
                  <a:lnTo>
                    <a:pt x="18740120" y="2298704"/>
                  </a:lnTo>
                  <a:lnTo>
                    <a:pt x="0" y="2298704"/>
                  </a:lnTo>
                  <a:close/>
                </a:path>
              </a:pathLst>
            </a:custGeom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9050"/>
              <a:ext cx="18740120" cy="2279654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>
                <a:lnSpc>
                  <a:spcPts val="3300"/>
                </a:lnSpc>
                <a:spcBef>
                  <a:spcPts val="900"/>
                </a:spcBef>
                <a:spcAft>
                  <a:spcPts val="450"/>
                </a:spcAft>
                <a:defRPr/>
              </a:pPr>
              <a:r>
                <a:rPr lang="en-US" sz="3600" b="1" cap="all" dirty="0">
                  <a:solidFill>
                    <a:srgbClr val="FFFFFF"/>
                  </a:solidFill>
                  <a:latin typeface="Univers"/>
                  <a:cs typeface="Arial"/>
                </a:rPr>
                <a:t>July  29, 2026</a:t>
              </a:r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04DF6029-E69C-0B20-CBD4-E2F085E828D6}"/>
              </a:ext>
            </a:extLst>
          </p:cNvPr>
          <p:cNvSpPr txBox="1">
            <a:spLocks/>
          </p:cNvSpPr>
          <p:nvPr/>
        </p:nvSpPr>
        <p:spPr>
          <a:xfrm>
            <a:off x="560071" y="798910"/>
            <a:ext cx="10057130" cy="17240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ts val="3100"/>
              </a:lnSpc>
              <a:spcBef>
                <a:spcPct val="0"/>
              </a:spcBef>
              <a:buNone/>
              <a:defRPr sz="26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tabLst>
                <a:tab pos="854870" algn="l"/>
              </a:tabLst>
            </a:pPr>
            <a:r>
              <a:rPr lang="en-US" sz="4800" dirty="0">
                <a:latin typeface="Univers"/>
                <a:cs typeface="Arial"/>
              </a:rPr>
              <a:t>Look At The Economy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815FCD-F829-E700-2D95-E8DF71977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3E18DEBB-73FD-CE57-6424-27725B73892C}"/>
              </a:ext>
            </a:extLst>
          </p:cNvPr>
          <p:cNvGrpSpPr/>
          <p:nvPr/>
        </p:nvGrpSpPr>
        <p:grpSpPr>
          <a:xfrm>
            <a:off x="-2" y="0"/>
            <a:ext cx="18288000" cy="1536192"/>
            <a:chOff x="0" y="0"/>
            <a:chExt cx="24384000" cy="2048256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BAE38806-E8AE-9744-64CE-A0C4F2C01D87}"/>
                </a:ext>
              </a:extLst>
            </p:cNvPr>
            <p:cNvSpPr/>
            <p:nvPr/>
          </p:nvSpPr>
          <p:spPr>
            <a:xfrm>
              <a:off x="0" y="0"/>
              <a:ext cx="24384000" cy="2048256"/>
            </a:xfrm>
            <a:custGeom>
              <a:avLst/>
              <a:gdLst/>
              <a:ahLst/>
              <a:cxnLst/>
              <a:rect l="l" t="t" r="r" b="b"/>
              <a:pathLst>
                <a:path w="24384000" h="2048256">
                  <a:moveTo>
                    <a:pt x="0" y="0"/>
                  </a:moveTo>
                  <a:lnTo>
                    <a:pt x="24384000" y="0"/>
                  </a:lnTo>
                  <a:lnTo>
                    <a:pt x="24384000" y="2048256"/>
                  </a:lnTo>
                  <a:lnTo>
                    <a:pt x="0" y="2048256"/>
                  </a:lnTo>
                  <a:close/>
                </a:path>
              </a:pathLst>
            </a:custGeom>
            <a:solidFill>
              <a:srgbClr val="6E6E6E"/>
            </a:solid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2" name="Picture 11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310E95DB-1287-D5D0-99FC-9099C7618F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9659" y="9070259"/>
            <a:ext cx="3788342" cy="121674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DC946CD4-0FA6-84CA-FEC9-B0A6909E02D6}"/>
              </a:ext>
            </a:extLst>
          </p:cNvPr>
          <p:cNvSpPr txBox="1">
            <a:spLocks/>
          </p:cNvSpPr>
          <p:nvPr/>
        </p:nvSpPr>
        <p:spPr>
          <a:xfrm>
            <a:off x="329184" y="397883"/>
            <a:ext cx="13716000" cy="88696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ts val="3100"/>
              </a:lnSpc>
              <a:spcBef>
                <a:spcPct val="0"/>
              </a:spcBef>
              <a:buNone/>
              <a:defRPr sz="26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4200" dirty="0">
                <a:latin typeface="Tw Cen MT" panose="020B0602020104020603" pitchFamily="34" charset="0"/>
              </a:rPr>
              <a:t>Actual Unemployment Rates – June 2026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33BC944A-7A13-4C04-8978-266DF1D96DAB}"/>
              </a:ext>
            </a:extLst>
          </p:cNvPr>
          <p:cNvGraphicFramePr>
            <a:graphicFrameLocks noGrp="1"/>
          </p:cNvGraphicFramePr>
          <p:nvPr/>
        </p:nvGraphicFramePr>
        <p:xfrm>
          <a:off x="721217" y="2128838"/>
          <a:ext cx="9094295" cy="6029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21D9504D-AF8F-0788-9FF9-619759128E90}"/>
              </a:ext>
            </a:extLst>
          </p:cNvPr>
          <p:cNvSpPr txBox="1"/>
          <p:nvPr/>
        </p:nvSpPr>
        <p:spPr>
          <a:xfrm>
            <a:off x="378317" y="9507530"/>
            <a:ext cx="977663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latin typeface="Tw Cen MT" panose="020B0602020104020603" pitchFamily="34" charset="0"/>
              </a:rPr>
              <a:t>Source: Texas Workforce Commission and the Bureau of Labor Statistics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287A4DD-AA57-CEB1-55CC-327C448E70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21767" y="2128838"/>
            <a:ext cx="5072063" cy="6529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999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43" y="638"/>
            <a:ext cx="18285714" cy="10285714"/>
            <a:chOff x="0" y="0"/>
            <a:chExt cx="24380952" cy="137142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0952" cy="13714349"/>
            </a:xfrm>
            <a:custGeom>
              <a:avLst/>
              <a:gdLst/>
              <a:ahLst/>
              <a:cxnLst/>
              <a:rect l="l" t="t" r="r" b="b"/>
              <a:pathLst>
                <a:path w="24380952" h="13714349">
                  <a:moveTo>
                    <a:pt x="0" y="0"/>
                  </a:moveTo>
                  <a:lnTo>
                    <a:pt x="24380952" y="0"/>
                  </a:lnTo>
                  <a:lnTo>
                    <a:pt x="24380952" y="13714349"/>
                  </a:lnTo>
                  <a:lnTo>
                    <a:pt x="0" y="137143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5045821" y="9605801"/>
            <a:ext cx="8180822" cy="362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n-US" sz="1800">
                <a:solidFill>
                  <a:srgbClr val="D9D9D9"/>
                </a:solidFill>
                <a:latin typeface="Futura"/>
                <a:ea typeface="Futura"/>
                <a:cs typeface="Futura"/>
                <a:sym typeface="Futura"/>
              </a:rPr>
              <a:t>Serving Today • Planning for Tomorrow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6663883" y="8578501"/>
            <a:ext cx="1373886" cy="1373886"/>
            <a:chOff x="0" y="0"/>
            <a:chExt cx="1831848" cy="1831848"/>
          </a:xfrm>
        </p:grpSpPr>
        <p:sp>
          <p:nvSpPr>
            <p:cNvPr id="6" name="Freeform 6" descr="Text  Description automatically generated"/>
            <p:cNvSpPr/>
            <p:nvPr/>
          </p:nvSpPr>
          <p:spPr>
            <a:xfrm>
              <a:off x="0" y="0"/>
              <a:ext cx="1831848" cy="1831848"/>
            </a:xfrm>
            <a:custGeom>
              <a:avLst/>
              <a:gdLst/>
              <a:ahLst/>
              <a:cxnLst/>
              <a:rect l="l" t="t" r="r" b="b"/>
              <a:pathLst>
                <a:path w="1831848" h="1831848">
                  <a:moveTo>
                    <a:pt x="0" y="0"/>
                  </a:moveTo>
                  <a:lnTo>
                    <a:pt x="1831848" y="0"/>
                  </a:lnTo>
                  <a:lnTo>
                    <a:pt x="1831848" y="1831848"/>
                  </a:lnTo>
                  <a:lnTo>
                    <a:pt x="0" y="18318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Freeform 7"/>
          <p:cNvSpPr/>
          <p:nvPr/>
        </p:nvSpPr>
        <p:spPr>
          <a:xfrm>
            <a:off x="17900" y="0"/>
            <a:ext cx="18270100" cy="3175166"/>
          </a:xfrm>
          <a:custGeom>
            <a:avLst/>
            <a:gdLst/>
            <a:ahLst/>
            <a:cxnLst/>
            <a:rect l="l" t="t" r="r" b="b"/>
            <a:pathLst>
              <a:path w="18270100" h="3175166">
                <a:moveTo>
                  <a:pt x="0" y="0"/>
                </a:moveTo>
                <a:lnTo>
                  <a:pt x="18270100" y="0"/>
                </a:lnTo>
                <a:lnTo>
                  <a:pt x="18270100" y="3175166"/>
                </a:lnTo>
                <a:lnTo>
                  <a:pt x="0" y="31751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7000"/>
            </a:blip>
            <a:stretch>
              <a:fillRect t="-163953" b="-9567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1436012" y="4453504"/>
            <a:ext cx="15014328" cy="16768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774"/>
              </a:lnSpc>
            </a:pPr>
            <a:r>
              <a:rPr lang="en-US" sz="9981" b="1" spc="79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CALL TO ORDER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41662" y="9605801"/>
            <a:ext cx="4084320" cy="42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D9D9D9"/>
                </a:solidFill>
                <a:latin typeface="Futura"/>
                <a:ea typeface="Futura"/>
                <a:cs typeface="Futura"/>
                <a:sym typeface="Futura"/>
              </a:rPr>
              <a:t>h-gac.com</a:t>
            </a:r>
          </a:p>
        </p:txBody>
      </p:sp>
      <p:sp>
        <p:nvSpPr>
          <p:cNvPr id="10" name="Freeform 10"/>
          <p:cNvSpPr/>
          <p:nvPr/>
        </p:nvSpPr>
        <p:spPr>
          <a:xfrm>
            <a:off x="14186037" y="480034"/>
            <a:ext cx="2729233" cy="2390569"/>
          </a:xfrm>
          <a:custGeom>
            <a:avLst/>
            <a:gdLst/>
            <a:ahLst/>
            <a:cxnLst/>
            <a:rect l="l" t="t" r="r" b="b"/>
            <a:pathLst>
              <a:path w="2729233" h="2390569">
                <a:moveTo>
                  <a:pt x="0" y="0"/>
                </a:moveTo>
                <a:lnTo>
                  <a:pt x="2729233" y="0"/>
                </a:lnTo>
                <a:lnTo>
                  <a:pt x="2729233" y="2390570"/>
                </a:lnTo>
                <a:lnTo>
                  <a:pt x="0" y="239057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D2C173-5969-25E0-FEF9-336D302479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29FECF6F-825F-C529-702B-EA0190FD849A}"/>
              </a:ext>
            </a:extLst>
          </p:cNvPr>
          <p:cNvGrpSpPr/>
          <p:nvPr/>
        </p:nvGrpSpPr>
        <p:grpSpPr>
          <a:xfrm>
            <a:off x="0" y="0"/>
            <a:ext cx="18288000" cy="1536192"/>
            <a:chOff x="0" y="0"/>
            <a:chExt cx="24384000" cy="2048256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AD8A2FE5-272B-3617-EDFE-63E1D4A4441A}"/>
                </a:ext>
              </a:extLst>
            </p:cNvPr>
            <p:cNvSpPr/>
            <p:nvPr/>
          </p:nvSpPr>
          <p:spPr>
            <a:xfrm>
              <a:off x="0" y="0"/>
              <a:ext cx="24384000" cy="2048256"/>
            </a:xfrm>
            <a:custGeom>
              <a:avLst/>
              <a:gdLst/>
              <a:ahLst/>
              <a:cxnLst/>
              <a:rect l="l" t="t" r="r" b="b"/>
              <a:pathLst>
                <a:path w="24384000" h="2048256">
                  <a:moveTo>
                    <a:pt x="0" y="0"/>
                  </a:moveTo>
                  <a:lnTo>
                    <a:pt x="24384000" y="0"/>
                  </a:lnTo>
                  <a:lnTo>
                    <a:pt x="24384000" y="2048256"/>
                  </a:lnTo>
                  <a:lnTo>
                    <a:pt x="0" y="2048256"/>
                  </a:lnTo>
                  <a:close/>
                </a:path>
              </a:pathLst>
            </a:custGeom>
            <a:solidFill>
              <a:srgbClr val="6E6E6E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TextBox 5">
            <a:extLst>
              <a:ext uri="{FF2B5EF4-FFF2-40B4-BE49-F238E27FC236}">
                <a16:creationId xmlns:a16="http://schemas.microsoft.com/office/drawing/2014/main" id="{6A50306F-C1BA-7108-C29F-14E538A39E16}"/>
              </a:ext>
            </a:extLst>
          </p:cNvPr>
          <p:cNvSpPr txBox="1"/>
          <p:nvPr/>
        </p:nvSpPr>
        <p:spPr>
          <a:xfrm>
            <a:off x="830580" y="311599"/>
            <a:ext cx="16989552" cy="6027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>
              <a:defRPr lang="en-US"/>
            </a:defPPr>
            <a:lvl1pPr>
              <a:lnSpc>
                <a:spcPts val="4650"/>
              </a:lnSpc>
              <a:defRPr sz="4200">
                <a:solidFill>
                  <a:srgbClr val="FFFFFF"/>
                </a:solidFill>
                <a:latin typeface="Univers Bold"/>
                <a:ea typeface="Univers Bold"/>
                <a:cs typeface="Univers Bold"/>
              </a:defRPr>
            </a:lvl1pPr>
          </a:lstStyle>
          <a:p>
            <a:r>
              <a:rPr lang="en-US" dirty="0"/>
              <a:t>Houston MSA Over-the-Month Change</a:t>
            </a:r>
          </a:p>
        </p:txBody>
      </p:sp>
      <p:pic>
        <p:nvPicPr>
          <p:cNvPr id="12" name="Picture 11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22517F5D-B873-1C57-85CC-173D39DADA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9659" y="9070259"/>
            <a:ext cx="3788342" cy="1216742"/>
          </a:xfrm>
          <a:prstGeom prst="rect">
            <a:avLst/>
          </a:prstGeom>
          <a:solidFill>
            <a:schemeClr val="bg1"/>
          </a:solidFill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13ECB619-24AD-9CA1-EB2E-D28543914A0B}"/>
              </a:ext>
            </a:extLst>
          </p:cNvPr>
          <p:cNvGraphicFramePr>
            <a:graphicFrameLocks noGrp="1"/>
          </p:cNvGraphicFramePr>
          <p:nvPr/>
        </p:nvGraphicFramePr>
        <p:xfrm>
          <a:off x="1192321" y="1655780"/>
          <a:ext cx="16266071" cy="7294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770208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0BDA98-4C20-AC16-6BDF-9627830D6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61E889B7-9AEB-B0DD-03F0-5B9F2E81ACF6}"/>
              </a:ext>
            </a:extLst>
          </p:cNvPr>
          <p:cNvGrpSpPr/>
          <p:nvPr/>
        </p:nvGrpSpPr>
        <p:grpSpPr>
          <a:xfrm>
            <a:off x="0" y="0"/>
            <a:ext cx="18288000" cy="1536192"/>
            <a:chOff x="0" y="0"/>
            <a:chExt cx="24384000" cy="2048256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47146C86-D398-98B5-03F3-283B1FBB58FA}"/>
                </a:ext>
              </a:extLst>
            </p:cNvPr>
            <p:cNvSpPr/>
            <p:nvPr/>
          </p:nvSpPr>
          <p:spPr>
            <a:xfrm>
              <a:off x="0" y="0"/>
              <a:ext cx="24384000" cy="2048256"/>
            </a:xfrm>
            <a:custGeom>
              <a:avLst/>
              <a:gdLst/>
              <a:ahLst/>
              <a:cxnLst/>
              <a:rect l="l" t="t" r="r" b="b"/>
              <a:pathLst>
                <a:path w="24384000" h="2048256">
                  <a:moveTo>
                    <a:pt x="0" y="0"/>
                  </a:moveTo>
                  <a:lnTo>
                    <a:pt x="24384000" y="0"/>
                  </a:lnTo>
                  <a:lnTo>
                    <a:pt x="24384000" y="2048256"/>
                  </a:lnTo>
                  <a:lnTo>
                    <a:pt x="0" y="2048256"/>
                  </a:lnTo>
                  <a:close/>
                </a:path>
              </a:pathLst>
            </a:custGeom>
            <a:solidFill>
              <a:srgbClr val="6E6E6E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TextBox 5">
            <a:extLst>
              <a:ext uri="{FF2B5EF4-FFF2-40B4-BE49-F238E27FC236}">
                <a16:creationId xmlns:a16="http://schemas.microsoft.com/office/drawing/2014/main" id="{1596031F-0AFE-DBFA-DAAA-C9E8DE7272E1}"/>
              </a:ext>
            </a:extLst>
          </p:cNvPr>
          <p:cNvSpPr txBox="1"/>
          <p:nvPr/>
        </p:nvSpPr>
        <p:spPr>
          <a:xfrm>
            <a:off x="830581" y="316052"/>
            <a:ext cx="16991753" cy="6027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>
              <a:lnSpc>
                <a:spcPts val="4650"/>
              </a:lnSpc>
              <a:defRPr sz="4200">
                <a:solidFill>
                  <a:srgbClr val="FFFFFF"/>
                </a:solidFill>
                <a:latin typeface="Univers Bold"/>
                <a:ea typeface="Univers Bold"/>
                <a:cs typeface="Univers Bold"/>
              </a:defRPr>
            </a:lvl1pPr>
          </a:lstStyle>
          <a:p>
            <a:r>
              <a:rPr lang="en-US" dirty="0"/>
              <a:t>Houston MSA Total Nonfarm Payroll Employment</a:t>
            </a:r>
          </a:p>
        </p:txBody>
      </p:sp>
      <p:pic>
        <p:nvPicPr>
          <p:cNvPr id="12" name="Picture 11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8095D5BF-5F56-181A-69B9-4722D77E0D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9659" y="9070259"/>
            <a:ext cx="3788342" cy="121674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095554-EDEB-4630-3BB7-A6E0F2A04E23}"/>
              </a:ext>
            </a:extLst>
          </p:cNvPr>
          <p:cNvSpPr txBox="1">
            <a:spLocks/>
          </p:cNvSpPr>
          <p:nvPr/>
        </p:nvSpPr>
        <p:spPr bwMode="auto">
          <a:xfrm>
            <a:off x="1529669" y="3507476"/>
            <a:ext cx="4504163" cy="4572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Clr>
                <a:srgbClr val="BC682B"/>
              </a:buClr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Clr>
                <a:srgbClr val="BC682B"/>
              </a:buClr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Clr>
                <a:srgbClr val="BC682B"/>
              </a:buClr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Clr>
                <a:srgbClr val="BC682B"/>
              </a:buClr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Clr>
                <a:srgbClr val="BC682B"/>
              </a:buClr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nivers" panose="020B0503020202020204" pitchFamily="34" charset="0"/>
              </a:rPr>
              <a:t>April</a:t>
            </a:r>
          </a:p>
          <a:p>
            <a:pPr marL="0" indent="0" algn="ctr">
              <a:buNone/>
            </a:pPr>
            <a:r>
              <a:rPr lang="en-US" sz="1650" dirty="0">
                <a:latin typeface="Univers" panose="020B0503020202020204" pitchFamily="34" charset="0"/>
              </a:rPr>
              <a:t>Not-seasonally-adjusted</a:t>
            </a:r>
          </a:p>
          <a:p>
            <a:pPr marL="0" indent="0" algn="ctr">
              <a:buNone/>
            </a:pPr>
            <a:endParaRPr lang="en-US" sz="1650" dirty="0">
              <a:solidFill>
                <a:schemeClr val="tx1">
                  <a:lumMod val="75000"/>
                  <a:lumOff val="25000"/>
                </a:schemeClr>
              </a:solidFill>
              <a:latin typeface="Univers" panose="020B0503020202020204" pitchFamily="34" charset="0"/>
            </a:endParaRPr>
          </a:p>
          <a:p>
            <a:pPr marL="0" indent="0" algn="ctr">
              <a:buNone/>
            </a:pPr>
            <a:endParaRPr lang="en-US" sz="1650" dirty="0">
              <a:solidFill>
                <a:schemeClr val="tx1">
                  <a:lumMod val="75000"/>
                  <a:lumOff val="25000"/>
                </a:schemeClr>
              </a:solidFill>
              <a:latin typeface="Univers" panose="020B050302020202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6000" b="1" dirty="0">
                <a:solidFill>
                  <a:srgbClr val="245590"/>
                </a:solidFill>
                <a:latin typeface="Univers" panose="020B0503020202020204" pitchFamily="34" charset="0"/>
              </a:rPr>
              <a:t>+5,900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3000" b="1" dirty="0">
                <a:solidFill>
                  <a:srgbClr val="245590"/>
                </a:solidFill>
                <a:latin typeface="Univers" panose="020B0503020202020204" pitchFamily="34" charset="0"/>
              </a:rPr>
              <a:t>jobs</a:t>
            </a:r>
            <a:endParaRPr lang="en-US" sz="4800" b="1" dirty="0">
              <a:solidFill>
                <a:srgbClr val="245590"/>
              </a:solidFill>
              <a:latin typeface="Univers" panose="020B050302020202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3600" dirty="0">
                <a:latin typeface="Univers" panose="020B0503020202020204" pitchFamily="34" charset="0"/>
              </a:rPr>
              <a:t>+0.2%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sz="3000" dirty="0">
              <a:solidFill>
                <a:schemeClr val="tx1">
                  <a:lumMod val="75000"/>
                  <a:lumOff val="25000"/>
                </a:schemeClr>
              </a:solidFill>
              <a:latin typeface="Univers" panose="020B050302020202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3000" dirty="0">
                <a:latin typeface="Univers" panose="020B0503020202020204" pitchFamily="34" charset="0"/>
              </a:rPr>
              <a:t>Avg April: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3000" dirty="0">
                <a:latin typeface="Univers" panose="020B0503020202020204" pitchFamily="34" charset="0"/>
              </a:rPr>
              <a:t>0.0%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Univers" panose="020B0503020202020204" pitchFamily="34" charset="0"/>
            </a:endParaRP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92EF0DBE-5843-B321-365F-C45BA0970F46}"/>
              </a:ext>
            </a:extLst>
          </p:cNvPr>
          <p:cNvSpPr txBox="1">
            <a:spLocks/>
          </p:cNvSpPr>
          <p:nvPr/>
        </p:nvSpPr>
        <p:spPr bwMode="auto">
          <a:xfrm>
            <a:off x="7051033" y="3541117"/>
            <a:ext cx="3898670" cy="3595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Clr>
                <a:srgbClr val="BC682B"/>
              </a:buClr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Clr>
                <a:srgbClr val="BC682B"/>
              </a:buClr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Clr>
                <a:srgbClr val="BC682B"/>
              </a:buClr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Clr>
                <a:srgbClr val="BC682B"/>
              </a:buClr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Clr>
                <a:srgbClr val="BC682B"/>
              </a:buClr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nivers" panose="020B0503020202020204" pitchFamily="34" charset="0"/>
              </a:rPr>
              <a:t>May</a:t>
            </a:r>
          </a:p>
          <a:p>
            <a:pPr marL="0" indent="0" algn="ctr">
              <a:buNone/>
            </a:pPr>
            <a:r>
              <a:rPr lang="en-US" sz="1650" dirty="0">
                <a:latin typeface="Univers" panose="020B0503020202020204" pitchFamily="34" charset="0"/>
              </a:rPr>
              <a:t>Not-seasonally-adjusted</a:t>
            </a:r>
          </a:p>
          <a:p>
            <a:pPr marL="0" indent="0" algn="ctr">
              <a:buNone/>
            </a:pPr>
            <a:endParaRPr lang="en-US" sz="1650" dirty="0">
              <a:solidFill>
                <a:schemeClr val="tx1">
                  <a:lumMod val="75000"/>
                  <a:lumOff val="25000"/>
                </a:schemeClr>
              </a:solidFill>
              <a:latin typeface="Univers" panose="020B0503020202020204" pitchFamily="34" charset="0"/>
            </a:endParaRPr>
          </a:p>
          <a:p>
            <a:pPr marL="0" indent="0" algn="ctr">
              <a:buNone/>
            </a:pPr>
            <a:endParaRPr lang="en-US" sz="1650" dirty="0">
              <a:solidFill>
                <a:schemeClr val="tx1">
                  <a:lumMod val="75000"/>
                  <a:lumOff val="25000"/>
                </a:schemeClr>
              </a:solidFill>
              <a:latin typeface="Univers" panose="020B050302020202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6000" b="1" dirty="0">
                <a:solidFill>
                  <a:srgbClr val="245590"/>
                </a:solidFill>
                <a:latin typeface="Univers" panose="020B0503020202020204" pitchFamily="34" charset="0"/>
              </a:rPr>
              <a:t>+16,200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3000" b="1" dirty="0">
                <a:solidFill>
                  <a:srgbClr val="245590"/>
                </a:solidFill>
                <a:latin typeface="Univers" panose="020B0503020202020204" pitchFamily="34" charset="0"/>
              </a:rPr>
              <a:t>jobs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3600" dirty="0">
                <a:latin typeface="Univers" panose="020B0503020202020204" pitchFamily="34" charset="0"/>
              </a:rPr>
              <a:t>+0.5%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  <a:latin typeface="Univers" panose="020B050302020202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3000" dirty="0">
                <a:latin typeface="Univers" panose="020B0503020202020204" pitchFamily="34" charset="0"/>
              </a:rPr>
              <a:t>Avg May: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3000" dirty="0">
                <a:latin typeface="Univers" panose="020B0503020202020204" pitchFamily="34" charset="0"/>
              </a:rPr>
              <a:t>+0.5%</a:t>
            </a:r>
            <a:endParaRPr lang="en-US" sz="2400" dirty="0">
              <a:latin typeface="Univers" panose="020B0503020202020204" pitchFamily="34" charset="0"/>
            </a:endParaRP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2C3640C8-06AD-9ECD-6E5C-691C7CF9F6DD}"/>
              </a:ext>
            </a:extLst>
          </p:cNvPr>
          <p:cNvSpPr txBox="1">
            <a:spLocks/>
          </p:cNvSpPr>
          <p:nvPr/>
        </p:nvSpPr>
        <p:spPr bwMode="auto">
          <a:xfrm>
            <a:off x="12469752" y="3541117"/>
            <a:ext cx="4663227" cy="3595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Clr>
                <a:srgbClr val="BC682B"/>
              </a:buClr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Clr>
                <a:srgbClr val="BC682B"/>
              </a:buClr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Clr>
                <a:srgbClr val="BC682B"/>
              </a:buClr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Clr>
                <a:srgbClr val="BC682B"/>
              </a:buClr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Clr>
                <a:srgbClr val="BC682B"/>
              </a:buClr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Univers" panose="020B0503020202020204" pitchFamily="34" charset="0"/>
              </a:rPr>
              <a:t>June</a:t>
            </a:r>
          </a:p>
          <a:p>
            <a:pPr marL="0" indent="0" algn="ctr">
              <a:buNone/>
            </a:pPr>
            <a:r>
              <a:rPr lang="en-US" sz="1650" dirty="0">
                <a:latin typeface="Univers" panose="020B0503020202020204" pitchFamily="34" charset="0"/>
              </a:rPr>
              <a:t>Not-seasonally-adjusted</a:t>
            </a:r>
          </a:p>
          <a:p>
            <a:pPr marL="0" indent="0" algn="ctr">
              <a:buNone/>
            </a:pPr>
            <a:endParaRPr lang="en-US" sz="1650" dirty="0">
              <a:solidFill>
                <a:schemeClr val="tx1">
                  <a:lumMod val="75000"/>
                  <a:lumOff val="25000"/>
                </a:schemeClr>
              </a:solidFill>
              <a:latin typeface="Univers" panose="020B0503020202020204" pitchFamily="34" charset="0"/>
            </a:endParaRPr>
          </a:p>
          <a:p>
            <a:pPr marL="0" indent="0" algn="ctr">
              <a:buNone/>
            </a:pPr>
            <a:endParaRPr lang="en-US" sz="1650" dirty="0">
              <a:solidFill>
                <a:schemeClr val="tx1">
                  <a:lumMod val="75000"/>
                  <a:lumOff val="25000"/>
                </a:schemeClr>
              </a:solidFill>
              <a:latin typeface="Univers" panose="020B050302020202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6000" b="1" dirty="0">
                <a:solidFill>
                  <a:srgbClr val="245590"/>
                </a:solidFill>
                <a:latin typeface="Univers" panose="020B0503020202020204" pitchFamily="34" charset="0"/>
              </a:rPr>
              <a:t>+14,400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3000" b="1" dirty="0">
                <a:solidFill>
                  <a:srgbClr val="245590"/>
                </a:solidFill>
                <a:latin typeface="Univers" panose="020B0503020202020204" pitchFamily="34" charset="0"/>
              </a:rPr>
              <a:t>jobs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3600" dirty="0">
                <a:latin typeface="Univers" panose="020B0503020202020204" pitchFamily="34" charset="0"/>
              </a:rPr>
              <a:t>+0.4%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  <a:latin typeface="Univers" panose="020B050302020202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3000" dirty="0">
                <a:latin typeface="Univers" panose="020B0503020202020204" pitchFamily="34" charset="0"/>
              </a:rPr>
              <a:t>Avg June: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3000" dirty="0">
                <a:latin typeface="Univers" panose="020B0503020202020204" pitchFamily="34" charset="0"/>
              </a:rPr>
              <a:t>+0.5%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FFD109-1C7F-E3B5-CCB7-AB7A73EC7CCB}"/>
              </a:ext>
            </a:extLst>
          </p:cNvPr>
          <p:cNvSpPr txBox="1"/>
          <p:nvPr/>
        </p:nvSpPr>
        <p:spPr>
          <a:xfrm>
            <a:off x="1120810" y="2135687"/>
            <a:ext cx="157591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base">
              <a:spcAft>
                <a:spcPct val="0"/>
              </a:spcAft>
              <a:buClr>
                <a:srgbClr val="BC682B"/>
              </a:buClr>
            </a:pPr>
            <a:r>
              <a:rPr lang="en-US" sz="4800" b="1" dirty="0">
                <a:solidFill>
                  <a:srgbClr val="245590"/>
                </a:solidFill>
                <a:latin typeface="Univers" panose="020B0503020202020204" pitchFamily="34" charset="0"/>
              </a:rPr>
              <a:t>Total nonfarm payroll employment    June: 3,521,500</a:t>
            </a:r>
          </a:p>
        </p:txBody>
      </p:sp>
    </p:spTree>
    <p:extLst>
      <p:ext uri="{BB962C8B-B14F-4D97-AF65-F5344CB8AC3E}">
        <p14:creationId xmlns:p14="http://schemas.microsoft.com/office/powerpoint/2010/main" val="29397196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2877C-ECE8-41B0-9A0E-A5630128B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3DC6A379-CE9E-AF42-40E6-73D805C5E8BC}"/>
              </a:ext>
            </a:extLst>
          </p:cNvPr>
          <p:cNvGrpSpPr/>
          <p:nvPr/>
        </p:nvGrpSpPr>
        <p:grpSpPr>
          <a:xfrm>
            <a:off x="0" y="0"/>
            <a:ext cx="18288000" cy="1536192"/>
            <a:chOff x="0" y="0"/>
            <a:chExt cx="24384000" cy="2048256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DFD67369-C63B-B308-AABB-CB659331ECD7}"/>
                </a:ext>
              </a:extLst>
            </p:cNvPr>
            <p:cNvSpPr/>
            <p:nvPr/>
          </p:nvSpPr>
          <p:spPr>
            <a:xfrm>
              <a:off x="0" y="0"/>
              <a:ext cx="24384000" cy="2048256"/>
            </a:xfrm>
            <a:custGeom>
              <a:avLst/>
              <a:gdLst/>
              <a:ahLst/>
              <a:cxnLst/>
              <a:rect l="l" t="t" r="r" b="b"/>
              <a:pathLst>
                <a:path w="24384000" h="2048256">
                  <a:moveTo>
                    <a:pt x="0" y="0"/>
                  </a:moveTo>
                  <a:lnTo>
                    <a:pt x="24384000" y="0"/>
                  </a:lnTo>
                  <a:lnTo>
                    <a:pt x="24384000" y="2048256"/>
                  </a:lnTo>
                  <a:lnTo>
                    <a:pt x="0" y="2048256"/>
                  </a:lnTo>
                  <a:close/>
                </a:path>
              </a:pathLst>
            </a:custGeom>
            <a:solidFill>
              <a:srgbClr val="6E6E6E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TextBox 5">
            <a:extLst>
              <a:ext uri="{FF2B5EF4-FFF2-40B4-BE49-F238E27FC236}">
                <a16:creationId xmlns:a16="http://schemas.microsoft.com/office/drawing/2014/main" id="{C95CBA25-D87B-14D0-B263-E3C792C9D3CC}"/>
              </a:ext>
            </a:extLst>
          </p:cNvPr>
          <p:cNvSpPr txBox="1"/>
          <p:nvPr/>
        </p:nvSpPr>
        <p:spPr>
          <a:xfrm>
            <a:off x="830580" y="311598"/>
            <a:ext cx="16989552" cy="6027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>
              <a:defRPr lang="en-US"/>
            </a:defPPr>
            <a:lvl1pPr>
              <a:lnSpc>
                <a:spcPts val="4650"/>
              </a:lnSpc>
              <a:defRPr sz="4200">
                <a:solidFill>
                  <a:srgbClr val="FFFFFF"/>
                </a:solidFill>
                <a:latin typeface="Univers Bold"/>
                <a:ea typeface="Univers Bold"/>
                <a:cs typeface="Univers Bold"/>
              </a:defRPr>
            </a:lvl1pPr>
          </a:lstStyle>
          <a:p>
            <a:r>
              <a:rPr lang="en-US"/>
              <a:t>Houston MSA Total Nonfarm OTY Job Growth</a:t>
            </a:r>
          </a:p>
        </p:txBody>
      </p:sp>
      <p:pic>
        <p:nvPicPr>
          <p:cNvPr id="12" name="Picture 11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1633969B-D5CD-1040-A349-F883847F8E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9659" y="9070259"/>
            <a:ext cx="3788342" cy="121674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6F3A00D-E985-3525-0555-BDC83739B0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4419" y="1614625"/>
            <a:ext cx="16159163" cy="7455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63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E5DEE-4AD6-E8F6-A6AF-A3C3FAC809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A86652C2-22B1-295B-AE0D-8F0B305D62FD}"/>
              </a:ext>
            </a:extLst>
          </p:cNvPr>
          <p:cNvGrpSpPr/>
          <p:nvPr/>
        </p:nvGrpSpPr>
        <p:grpSpPr>
          <a:xfrm>
            <a:off x="0" y="0"/>
            <a:ext cx="18288000" cy="1536192"/>
            <a:chOff x="0" y="0"/>
            <a:chExt cx="24384000" cy="2048256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F98E6642-83D3-47D5-A978-688194DCDA12}"/>
                </a:ext>
              </a:extLst>
            </p:cNvPr>
            <p:cNvSpPr/>
            <p:nvPr/>
          </p:nvSpPr>
          <p:spPr>
            <a:xfrm>
              <a:off x="0" y="0"/>
              <a:ext cx="24384000" cy="2048256"/>
            </a:xfrm>
            <a:custGeom>
              <a:avLst/>
              <a:gdLst/>
              <a:ahLst/>
              <a:cxnLst/>
              <a:rect l="l" t="t" r="r" b="b"/>
              <a:pathLst>
                <a:path w="24384000" h="2048256">
                  <a:moveTo>
                    <a:pt x="0" y="0"/>
                  </a:moveTo>
                  <a:lnTo>
                    <a:pt x="24384000" y="0"/>
                  </a:lnTo>
                  <a:lnTo>
                    <a:pt x="24384000" y="2048256"/>
                  </a:lnTo>
                  <a:lnTo>
                    <a:pt x="0" y="2048256"/>
                  </a:lnTo>
                  <a:close/>
                </a:path>
              </a:pathLst>
            </a:custGeom>
            <a:solidFill>
              <a:srgbClr val="6E6E6E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TextBox 5">
            <a:extLst>
              <a:ext uri="{FF2B5EF4-FFF2-40B4-BE49-F238E27FC236}">
                <a16:creationId xmlns:a16="http://schemas.microsoft.com/office/drawing/2014/main" id="{48EBC542-0B95-86DD-75B0-2DA284B22909}"/>
              </a:ext>
            </a:extLst>
          </p:cNvPr>
          <p:cNvSpPr txBox="1"/>
          <p:nvPr/>
        </p:nvSpPr>
        <p:spPr>
          <a:xfrm>
            <a:off x="748407" y="307131"/>
            <a:ext cx="16989552" cy="6027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>
              <a:lnSpc>
                <a:spcPts val="4650"/>
              </a:lnSpc>
              <a:defRPr sz="4200">
                <a:solidFill>
                  <a:srgbClr val="FFFFFF"/>
                </a:solidFill>
                <a:latin typeface="Univers Bold"/>
                <a:ea typeface="Univers Bold"/>
                <a:cs typeface="Univers Bold"/>
              </a:defRPr>
            </a:lvl1pPr>
          </a:lstStyle>
          <a:p>
            <a:r>
              <a:rPr lang="en-US" dirty="0"/>
              <a:t> Houston MSA Supersectors OTY Net Change, June 2026</a:t>
            </a:r>
          </a:p>
        </p:txBody>
      </p:sp>
      <p:pic>
        <p:nvPicPr>
          <p:cNvPr id="12" name="Picture 11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99877D8C-13FA-21C5-5B52-06CB89890C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9659" y="9070259"/>
            <a:ext cx="3788342" cy="121674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7B03E75-590C-130D-4441-5B3033FD34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1500" y="1536193"/>
            <a:ext cx="13883366" cy="7564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9874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276ED-8433-56F2-D09E-A6E213576B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BB14EDAF-EE83-FF7D-F3B9-C94196D8C4CE}"/>
              </a:ext>
            </a:extLst>
          </p:cNvPr>
          <p:cNvGrpSpPr/>
          <p:nvPr/>
        </p:nvGrpSpPr>
        <p:grpSpPr>
          <a:xfrm>
            <a:off x="0" y="0"/>
            <a:ext cx="18288000" cy="1536192"/>
            <a:chOff x="0" y="0"/>
            <a:chExt cx="24384000" cy="2048256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41E4CD23-D718-0D62-F25A-B1601EFAECA6}"/>
                </a:ext>
              </a:extLst>
            </p:cNvPr>
            <p:cNvSpPr/>
            <p:nvPr/>
          </p:nvSpPr>
          <p:spPr>
            <a:xfrm>
              <a:off x="0" y="0"/>
              <a:ext cx="24384000" cy="2048256"/>
            </a:xfrm>
            <a:custGeom>
              <a:avLst/>
              <a:gdLst/>
              <a:ahLst/>
              <a:cxnLst/>
              <a:rect l="l" t="t" r="r" b="b"/>
              <a:pathLst>
                <a:path w="24384000" h="2048256">
                  <a:moveTo>
                    <a:pt x="0" y="0"/>
                  </a:moveTo>
                  <a:lnTo>
                    <a:pt x="24384000" y="0"/>
                  </a:lnTo>
                  <a:lnTo>
                    <a:pt x="24384000" y="2048256"/>
                  </a:lnTo>
                  <a:lnTo>
                    <a:pt x="0" y="2048256"/>
                  </a:lnTo>
                  <a:close/>
                </a:path>
              </a:pathLst>
            </a:custGeom>
            <a:solidFill>
              <a:srgbClr val="6E6E6E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TextBox 5">
            <a:extLst>
              <a:ext uri="{FF2B5EF4-FFF2-40B4-BE49-F238E27FC236}">
                <a16:creationId xmlns:a16="http://schemas.microsoft.com/office/drawing/2014/main" id="{A2B2B6EB-16C6-C746-A32F-A5D7E58E4887}"/>
              </a:ext>
            </a:extLst>
          </p:cNvPr>
          <p:cNvSpPr txBox="1"/>
          <p:nvPr/>
        </p:nvSpPr>
        <p:spPr>
          <a:xfrm>
            <a:off x="719744" y="398765"/>
            <a:ext cx="17568257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750" b="1">
                <a:solidFill>
                  <a:schemeClr val="bg1"/>
                </a:solidFill>
                <a:latin typeface="Univers" panose="020B0503020202020204" pitchFamily="34" charset="0"/>
              </a:rPr>
              <a:t>Houston MSA OTY Job Growth Forecast by Sector, Dec 2026 (Updated)</a:t>
            </a:r>
          </a:p>
        </p:txBody>
      </p:sp>
      <p:pic>
        <p:nvPicPr>
          <p:cNvPr id="12" name="Picture 11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0F874E7B-8F6B-C549-1F86-D6EF3CED53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9659" y="9070259"/>
            <a:ext cx="3788342" cy="1216742"/>
          </a:xfrm>
          <a:prstGeom prst="rect">
            <a:avLst/>
          </a:prstGeom>
          <a:solidFill>
            <a:schemeClr val="bg1"/>
          </a:solidFill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4C4313E-54F5-AF0A-4147-E76D3A723DE4}"/>
              </a:ext>
            </a:extLst>
          </p:cNvPr>
          <p:cNvGraphicFramePr>
            <a:graphicFrameLocks noGrp="1"/>
          </p:cNvGraphicFramePr>
          <p:nvPr/>
        </p:nvGraphicFramePr>
        <p:xfrm>
          <a:off x="581200" y="1651820"/>
          <a:ext cx="17308982" cy="7692083"/>
        </p:xfrm>
        <a:graphic>
          <a:graphicData uri="http://schemas.openxmlformats.org/drawingml/2006/table">
            <a:tbl>
              <a:tblPr/>
              <a:tblGrid>
                <a:gridCol w="7816959">
                  <a:extLst>
                    <a:ext uri="{9D8B030D-6E8A-4147-A177-3AD203B41FA5}">
                      <a16:colId xmlns:a16="http://schemas.microsoft.com/office/drawing/2014/main" val="2246427685"/>
                    </a:ext>
                  </a:extLst>
                </a:gridCol>
                <a:gridCol w="5413610">
                  <a:extLst>
                    <a:ext uri="{9D8B030D-6E8A-4147-A177-3AD203B41FA5}">
                      <a16:colId xmlns:a16="http://schemas.microsoft.com/office/drawing/2014/main" val="1633332727"/>
                    </a:ext>
                  </a:extLst>
                </a:gridCol>
                <a:gridCol w="339866">
                  <a:extLst>
                    <a:ext uri="{9D8B030D-6E8A-4147-A177-3AD203B41FA5}">
                      <a16:colId xmlns:a16="http://schemas.microsoft.com/office/drawing/2014/main" val="656648490"/>
                    </a:ext>
                  </a:extLst>
                </a:gridCol>
                <a:gridCol w="3738548">
                  <a:extLst>
                    <a:ext uri="{9D8B030D-6E8A-4147-A177-3AD203B41FA5}">
                      <a16:colId xmlns:a16="http://schemas.microsoft.com/office/drawing/2014/main" val="3439341374"/>
                    </a:ext>
                  </a:extLst>
                </a:gridCol>
              </a:tblGrid>
              <a:tr h="132197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700" b="1" i="0" u="none" strike="noStrike">
                          <a:solidFill>
                            <a:srgbClr val="376092"/>
                          </a:solidFill>
                          <a:effectLst/>
                          <a:latin typeface="Univers" panose="020B0503020202020204" pitchFamily="34" charset="0"/>
                        </a:rPr>
                        <a:t> Industry Sector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700" b="1" i="0" u="none" strike="noStrike">
                          <a:solidFill>
                            <a:srgbClr val="376092"/>
                          </a:solidFill>
                          <a:effectLst/>
                          <a:latin typeface="Univers"/>
                        </a:rPr>
                        <a:t>Forecasted OTY Net Change </a:t>
                      </a:r>
                      <a:br>
                        <a:rPr lang="en-US" sz="2700" b="1" i="0" u="none" strike="noStrike">
                          <a:solidFill>
                            <a:srgbClr val="376092"/>
                          </a:solidFill>
                          <a:effectLst/>
                          <a:latin typeface="Univers"/>
                        </a:rPr>
                      </a:br>
                      <a:r>
                        <a:rPr lang="en-US" sz="2700" b="1" i="0" u="none" strike="noStrike">
                          <a:solidFill>
                            <a:srgbClr val="376092"/>
                          </a:solidFill>
                          <a:effectLst/>
                          <a:latin typeface="Univers"/>
                        </a:rPr>
                        <a:t>Dec 2025 - Dec 2026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>
                          <a:solidFill>
                            <a:srgbClr val="376092"/>
                          </a:solidFill>
                          <a:effectLst/>
                          <a:latin typeface="Univers" panose="020B0503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1" i="0" u="none" strike="noStrike">
                          <a:solidFill>
                            <a:srgbClr val="376092"/>
                          </a:solidFill>
                          <a:effectLst/>
                          <a:latin typeface="Univers"/>
                        </a:rPr>
                        <a:t>OTY Net Change as of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700" b="1" i="0" u="none" strike="noStrike">
                          <a:solidFill>
                            <a:srgbClr val="376092"/>
                          </a:solidFill>
                          <a:effectLst/>
                          <a:latin typeface="Univers"/>
                        </a:rPr>
                        <a:t>December 2025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5679853"/>
                  </a:ext>
                </a:extLst>
              </a:tr>
              <a:tr h="37935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Univers" panose="020B0503020202020204" pitchFamily="34" charset="0"/>
                        </a:rPr>
                        <a:t>Health Care and Social Assistance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Univers" panose="020B0503020202020204" pitchFamily="34" charset="0"/>
                        </a:rPr>
                        <a:t>8,900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Univers" panose="020B0503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Univers" panose="020B0503020202020204" pitchFamily="34" charset="0"/>
                        </a:rPr>
                        <a:t>7,900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3334198"/>
                  </a:ext>
                </a:extLst>
              </a:tr>
              <a:tr h="37935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Univers" panose="020B0503020202020204" pitchFamily="34" charset="0"/>
                        </a:rPr>
                        <a:t>Professional and Business Services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Univers" panose="020B0503020202020204" pitchFamily="34" charset="0"/>
                        </a:rPr>
                        <a:t>8,500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Univers" panose="020B0503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Univers" panose="020B0503020202020204" pitchFamily="34" charset="0"/>
                        </a:rPr>
                        <a:t>-600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0880184"/>
                  </a:ext>
                </a:extLst>
              </a:tr>
              <a:tr h="37935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Univers" panose="020B0503020202020204" pitchFamily="34" charset="0"/>
                        </a:rPr>
                        <a:t>Construction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Univers" panose="020B0503020202020204" pitchFamily="34" charset="0"/>
                        </a:rPr>
                        <a:t>5,600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Univers" panose="020B0503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Univers" panose="020B0503020202020204" pitchFamily="34" charset="0"/>
                        </a:rPr>
                        <a:t>13,600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6367410"/>
                  </a:ext>
                </a:extLst>
              </a:tr>
              <a:tr h="37935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Univers" panose="020B0503020202020204" pitchFamily="34" charset="0"/>
                        </a:rPr>
                        <a:t>Leisure and Hospitality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Univers" panose="020B0503020202020204" pitchFamily="34" charset="0"/>
                        </a:rPr>
                        <a:t>4,200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Univers" panose="020B0503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Univers" panose="020B0503020202020204" pitchFamily="34" charset="0"/>
                        </a:rPr>
                        <a:t> 700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4378210"/>
                  </a:ext>
                </a:extLst>
              </a:tr>
              <a:tr h="37935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Univers" panose="020B0503020202020204" pitchFamily="34" charset="0"/>
                        </a:rPr>
                        <a:t>Government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Univers" panose="020B0503020202020204" pitchFamily="34" charset="0"/>
                        </a:rPr>
                        <a:t>4,100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Univers" panose="020B0503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Univers" panose="020B0503020202020204" pitchFamily="34" charset="0"/>
                        </a:rPr>
                        <a:t>3,700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6558776"/>
                  </a:ext>
                </a:extLst>
              </a:tr>
              <a:tr h="37935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Univers" panose="020B0503020202020204" pitchFamily="34" charset="0"/>
                        </a:rPr>
                        <a:t>Transportation Warehousing and Utilities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Univers" panose="020B0503020202020204" pitchFamily="34" charset="0"/>
                        </a:rPr>
                        <a:t>2,800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Univers" panose="020B0503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Univers" panose="020B0503020202020204" pitchFamily="34" charset="0"/>
                        </a:rPr>
                        <a:t>1,700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0084296"/>
                  </a:ext>
                </a:extLst>
              </a:tr>
              <a:tr h="37935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Univers" panose="020B0503020202020204" pitchFamily="34" charset="0"/>
                        </a:rPr>
                        <a:t>Durable Goods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Univers" panose="020B0503020202020204" pitchFamily="34" charset="0"/>
                        </a:rPr>
                        <a:t>1,400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Univers" panose="020B0503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Univers" panose="020B0503020202020204" pitchFamily="34" charset="0"/>
                        </a:rPr>
                        <a:t>1,700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9482021"/>
                  </a:ext>
                </a:extLst>
              </a:tr>
              <a:tr h="37935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Univers" panose="020B0503020202020204" pitchFamily="34" charset="0"/>
                        </a:rPr>
                        <a:t>Wholesale Trade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Univers" panose="020B0503020202020204" pitchFamily="34" charset="0"/>
                        </a:rPr>
                        <a:t>1,100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Univers" panose="020B0503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Univers" panose="020B0503020202020204" pitchFamily="34" charset="0"/>
                        </a:rPr>
                        <a:t>-600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846867"/>
                  </a:ext>
                </a:extLst>
              </a:tr>
              <a:tr h="37935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Univers" panose="020B0503020202020204" pitchFamily="34" charset="0"/>
                        </a:rPr>
                        <a:t>Other Services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Univers" panose="020B0503020202020204" pitchFamily="34" charset="0"/>
                        </a:rPr>
                        <a:t>700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Univers" panose="020B0503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Univers" panose="020B0503020202020204" pitchFamily="34" charset="0"/>
                        </a:rPr>
                        <a:t>- 500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8133229"/>
                  </a:ext>
                </a:extLst>
              </a:tr>
              <a:tr h="37935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Univers" panose="020B0503020202020204" pitchFamily="34" charset="0"/>
                        </a:rPr>
                        <a:t>Private Educational Services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Univers" panose="020B0503020202020204" pitchFamily="34" charset="0"/>
                        </a:rPr>
                        <a:t>500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Univers" panose="020B0503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Univers" panose="020B0503020202020204" pitchFamily="34" charset="0"/>
                        </a:rPr>
                        <a:t>500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6028313"/>
                  </a:ext>
                </a:extLst>
              </a:tr>
              <a:tr h="37935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Univers" panose="020B0503020202020204" pitchFamily="34" charset="0"/>
                          <a:ea typeface="+mn-ea"/>
                          <a:cs typeface="+mn-cs"/>
                        </a:rPr>
                        <a:t>Information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Univers" panose="020B0503020202020204" pitchFamily="34" charset="0"/>
                        </a:rPr>
                        <a:t>-500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Univers" panose="020B0503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Univers" panose="020B0503020202020204" pitchFamily="34" charset="0"/>
                        </a:rPr>
                        <a:t>-1,200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2406633"/>
                  </a:ext>
                </a:extLst>
              </a:tr>
              <a:tr h="37935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Univers" panose="020B0503020202020204" pitchFamily="34" charset="0"/>
                          <a:ea typeface="+mn-ea"/>
                          <a:cs typeface="+mn-cs"/>
                        </a:rPr>
                        <a:t>Retail Trade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Univers" panose="020B0503020202020204" pitchFamily="34" charset="0"/>
                        </a:rPr>
                        <a:t>-700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Univers" panose="020B0503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Univers" panose="020B0503020202020204" pitchFamily="34" charset="0"/>
                        </a:rPr>
                        <a:t>-2,400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9974955"/>
                  </a:ext>
                </a:extLst>
              </a:tr>
              <a:tr h="37935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Univers" panose="020B0503020202020204" pitchFamily="34" charset="0"/>
                        </a:rPr>
                        <a:t>Non-durable Goods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Univers" panose="020B0503020202020204" pitchFamily="34" charset="0"/>
                        </a:rPr>
                        <a:t>-1,900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Univers" panose="020B0503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Univers" panose="020B0503020202020204" pitchFamily="34" charset="0"/>
                        </a:rPr>
                        <a:t>-1,800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6157504"/>
                  </a:ext>
                </a:extLst>
              </a:tr>
              <a:tr h="379358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Univers" panose="020B0503020202020204" pitchFamily="34" charset="0"/>
                          <a:ea typeface="+mn-ea"/>
                          <a:cs typeface="+mn-cs"/>
                        </a:rPr>
                        <a:t>Mining and Logging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Univers" panose="020B0503020202020204" pitchFamily="34" charset="0"/>
                        </a:rPr>
                        <a:t>-1,900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Univers" panose="020B0503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Univers" panose="020B0503020202020204" pitchFamily="34" charset="0"/>
                        </a:rPr>
                        <a:t>-3,500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1440473"/>
                  </a:ext>
                </a:extLst>
              </a:tr>
              <a:tr h="38760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Univers" panose="020B0503020202020204" pitchFamily="34" charset="0"/>
                          <a:ea typeface="+mn-ea"/>
                          <a:cs typeface="+mn-cs"/>
                        </a:rPr>
                        <a:t>Financial Activities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Univers" panose="020B0503020202020204" pitchFamily="34" charset="0"/>
                        </a:rPr>
                        <a:t>-2,900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700" b="0" i="0" u="none" strike="noStrike">
                        <a:solidFill>
                          <a:srgbClr val="000000"/>
                        </a:solidFill>
                        <a:effectLst/>
                        <a:latin typeface="Univers" panose="020B0503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Univers" panose="020B0503020202020204" pitchFamily="34" charset="0"/>
                        </a:rPr>
                        <a:t>- 1,700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932852"/>
                  </a:ext>
                </a:extLst>
              </a:tr>
              <a:tr h="67149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3600" b="1" i="0" u="none" strike="noStrike">
                          <a:solidFill>
                            <a:srgbClr val="E97B00"/>
                          </a:solidFill>
                          <a:effectLst/>
                          <a:latin typeface="Univers" panose="020B0503020202020204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3600" b="1" i="0" u="none" strike="noStrike" kern="1200">
                          <a:solidFill>
                            <a:srgbClr val="E97B00"/>
                          </a:solidFill>
                          <a:effectLst/>
                          <a:latin typeface="Univers" panose="020B0503020202020204" pitchFamily="34" charset="0"/>
                          <a:ea typeface="+mn-ea"/>
                          <a:cs typeface="+mn-cs"/>
                        </a:rPr>
                        <a:t>29,900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3600" b="1" i="0" u="none" strike="noStrike">
                        <a:solidFill>
                          <a:srgbClr val="E97B00"/>
                        </a:solidFill>
                        <a:effectLst/>
                        <a:latin typeface="Univers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3600" b="1" i="0" u="none" strike="noStrike">
                          <a:solidFill>
                            <a:srgbClr val="E97B00"/>
                          </a:solidFill>
                          <a:effectLst/>
                          <a:latin typeface="Univers" panose="020B0503020202020204" pitchFamily="34" charset="0"/>
                        </a:rPr>
                        <a:t>17,500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1333778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E803E7E6-55F9-788B-B95A-C446457B5A5C}"/>
              </a:ext>
            </a:extLst>
          </p:cNvPr>
          <p:cNvSpPr txBox="1"/>
          <p:nvPr/>
        </p:nvSpPr>
        <p:spPr>
          <a:xfrm>
            <a:off x="6170987" y="9378546"/>
            <a:ext cx="657103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>
                <a:solidFill>
                  <a:schemeClr val="tx1">
                    <a:lumMod val="65000"/>
                    <a:lumOff val="35000"/>
                  </a:schemeClr>
                </a:solidFill>
                <a:latin typeface="Univers" panose="020B0503020202020204" pitchFamily="34" charset="0"/>
              </a:rPr>
              <a:t>Previous Dec 2026 Forecast: </a:t>
            </a:r>
            <a:r>
              <a:rPr lang="en-US" sz="3000" b="1">
                <a:solidFill>
                  <a:srgbClr val="376092"/>
                </a:solidFill>
                <a:latin typeface="Univers" panose="020B0503020202020204" pitchFamily="34" charset="0"/>
              </a:rPr>
              <a:t>40,200</a:t>
            </a: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8FF53242-92C4-3B8B-F354-3821E4B92B00}"/>
              </a:ext>
            </a:extLst>
          </p:cNvPr>
          <p:cNvSpPr/>
          <p:nvPr/>
        </p:nvSpPr>
        <p:spPr>
          <a:xfrm>
            <a:off x="5613661" y="3026004"/>
            <a:ext cx="410066" cy="1060515"/>
          </a:xfrm>
          <a:prstGeom prst="rightBrace">
            <a:avLst/>
          </a:prstGeom>
          <a:ln w="19050">
            <a:solidFill>
              <a:srgbClr val="DA7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28D630-A0EE-5A3C-E55B-5863AC91051F}"/>
              </a:ext>
            </a:extLst>
          </p:cNvPr>
          <p:cNvSpPr txBox="1"/>
          <p:nvPr/>
        </p:nvSpPr>
        <p:spPr>
          <a:xfrm>
            <a:off x="6023726" y="3023448"/>
            <a:ext cx="2135172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b="1">
                <a:solidFill>
                  <a:srgbClr val="376092"/>
                </a:solidFill>
                <a:latin typeface="Univers" panose="020B0503020202020204" pitchFamily="34" charset="0"/>
              </a:rPr>
              <a:t>2/3s of 2026 Projected Job Growth</a:t>
            </a:r>
          </a:p>
        </p:txBody>
      </p:sp>
    </p:spTree>
    <p:extLst>
      <p:ext uri="{BB962C8B-B14F-4D97-AF65-F5344CB8AC3E}">
        <p14:creationId xmlns:p14="http://schemas.microsoft.com/office/powerpoint/2010/main" val="33765170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43" y="638"/>
            <a:ext cx="18285714" cy="10285714"/>
            <a:chOff x="0" y="0"/>
            <a:chExt cx="24380952" cy="137142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0952" cy="13714349"/>
            </a:xfrm>
            <a:custGeom>
              <a:avLst/>
              <a:gdLst/>
              <a:ahLst/>
              <a:cxnLst/>
              <a:rect l="l" t="t" r="r" b="b"/>
              <a:pathLst>
                <a:path w="24380952" h="13714349">
                  <a:moveTo>
                    <a:pt x="0" y="0"/>
                  </a:moveTo>
                  <a:lnTo>
                    <a:pt x="24380952" y="0"/>
                  </a:lnTo>
                  <a:lnTo>
                    <a:pt x="24380952" y="13714349"/>
                  </a:lnTo>
                  <a:lnTo>
                    <a:pt x="0" y="137143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5045821" y="9605801"/>
            <a:ext cx="8180822" cy="362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n-US" sz="1800">
                <a:solidFill>
                  <a:srgbClr val="D9D9D9"/>
                </a:solidFill>
                <a:latin typeface="Futura"/>
                <a:ea typeface="Futura"/>
                <a:cs typeface="Futura"/>
                <a:sym typeface="Futura"/>
              </a:rPr>
              <a:t>Serving Today • Planning for Tomorrow</a:t>
            </a:r>
          </a:p>
        </p:txBody>
      </p:sp>
      <p:grpSp>
        <p:nvGrpSpPr>
          <p:cNvPr id="5" name="Group 5"/>
          <p:cNvGrpSpPr/>
          <p:nvPr/>
        </p:nvGrpSpPr>
        <p:grpSpPr>
          <a:xfrm rot="-5400000">
            <a:off x="8599743" y="-3261333"/>
            <a:ext cx="1088513" cy="18288000"/>
            <a:chOff x="0" y="0"/>
            <a:chExt cx="286687" cy="481659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86687" cy="4816592"/>
            </a:xfrm>
            <a:custGeom>
              <a:avLst/>
              <a:gdLst/>
              <a:ahLst/>
              <a:cxnLst/>
              <a:rect l="l" t="t" r="r" b="b"/>
              <a:pathLst>
                <a:path w="286687" h="4816592">
                  <a:moveTo>
                    <a:pt x="0" y="0"/>
                  </a:moveTo>
                  <a:lnTo>
                    <a:pt x="286687" y="0"/>
                  </a:lnTo>
                  <a:lnTo>
                    <a:pt x="286687" y="4816592"/>
                  </a:lnTo>
                  <a:lnTo>
                    <a:pt x="0" y="4816592"/>
                  </a:lnTo>
                  <a:close/>
                </a:path>
              </a:pathLst>
            </a:custGeom>
            <a:gradFill rotWithShape="1">
              <a:gsLst>
                <a:gs pos="0">
                  <a:srgbClr val="696969">
                    <a:alpha val="41040"/>
                  </a:srgbClr>
                </a:gs>
                <a:gs pos="33333">
                  <a:srgbClr val="B4B4B4">
                    <a:alpha val="47025"/>
                  </a:srgbClr>
                </a:gs>
                <a:gs pos="66667">
                  <a:srgbClr val="EEEEEE">
                    <a:alpha val="40185"/>
                  </a:srgbClr>
                </a:gs>
                <a:gs pos="100000">
                  <a:srgbClr val="FBFBFB">
                    <a:alpha val="1254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286687" cy="4835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27425" y="4463010"/>
            <a:ext cx="18270100" cy="4985404"/>
          </a:xfrm>
          <a:custGeom>
            <a:avLst/>
            <a:gdLst/>
            <a:ahLst/>
            <a:cxnLst/>
            <a:rect l="l" t="t" r="r" b="b"/>
            <a:pathLst>
              <a:path w="18270100" h="4985404">
                <a:moveTo>
                  <a:pt x="0" y="0"/>
                </a:moveTo>
                <a:lnTo>
                  <a:pt x="18270100" y="0"/>
                </a:lnTo>
                <a:lnTo>
                  <a:pt x="18270100" y="4985404"/>
                </a:lnTo>
                <a:lnTo>
                  <a:pt x="0" y="49854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5000"/>
            </a:blip>
            <a:stretch>
              <a:fillRect t="-70980" b="-7341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/>
          <p:cNvGrpSpPr/>
          <p:nvPr/>
        </p:nvGrpSpPr>
        <p:grpSpPr>
          <a:xfrm>
            <a:off x="16663883" y="8578501"/>
            <a:ext cx="1373886" cy="1373886"/>
            <a:chOff x="0" y="0"/>
            <a:chExt cx="1831848" cy="1831848"/>
          </a:xfrm>
        </p:grpSpPr>
        <p:sp>
          <p:nvSpPr>
            <p:cNvPr id="10" name="Freeform 10" descr="Text  Description automatically generated"/>
            <p:cNvSpPr/>
            <p:nvPr/>
          </p:nvSpPr>
          <p:spPr>
            <a:xfrm>
              <a:off x="0" y="0"/>
              <a:ext cx="1831848" cy="1831848"/>
            </a:xfrm>
            <a:custGeom>
              <a:avLst/>
              <a:gdLst/>
              <a:ahLst/>
              <a:cxnLst/>
              <a:rect l="l" t="t" r="r" b="b"/>
              <a:pathLst>
                <a:path w="1831848" h="1831848">
                  <a:moveTo>
                    <a:pt x="0" y="0"/>
                  </a:moveTo>
                  <a:lnTo>
                    <a:pt x="1831848" y="0"/>
                  </a:lnTo>
                  <a:lnTo>
                    <a:pt x="1831848" y="1831848"/>
                  </a:lnTo>
                  <a:lnTo>
                    <a:pt x="0" y="18318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39474" y="4031724"/>
            <a:ext cx="4595005" cy="3573491"/>
            <a:chOff x="0" y="0"/>
            <a:chExt cx="1210207" cy="94116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10207" cy="941166"/>
            </a:xfrm>
            <a:custGeom>
              <a:avLst/>
              <a:gdLst/>
              <a:ahLst/>
              <a:cxnLst/>
              <a:rect l="l" t="t" r="r" b="b"/>
              <a:pathLst>
                <a:path w="1210207" h="941166">
                  <a:moveTo>
                    <a:pt x="33697" y="0"/>
                  </a:moveTo>
                  <a:lnTo>
                    <a:pt x="1176510" y="0"/>
                  </a:lnTo>
                  <a:cubicBezTo>
                    <a:pt x="1195120" y="0"/>
                    <a:pt x="1210207" y="15087"/>
                    <a:pt x="1210207" y="33697"/>
                  </a:cubicBezTo>
                  <a:lnTo>
                    <a:pt x="1210207" y="907469"/>
                  </a:lnTo>
                  <a:cubicBezTo>
                    <a:pt x="1210207" y="916406"/>
                    <a:pt x="1206657" y="924977"/>
                    <a:pt x="1200337" y="931297"/>
                  </a:cubicBezTo>
                  <a:cubicBezTo>
                    <a:pt x="1194018" y="937616"/>
                    <a:pt x="1185447" y="941166"/>
                    <a:pt x="1176510" y="941166"/>
                  </a:cubicBezTo>
                  <a:lnTo>
                    <a:pt x="33697" y="941166"/>
                  </a:lnTo>
                  <a:cubicBezTo>
                    <a:pt x="24760" y="941166"/>
                    <a:pt x="16189" y="937616"/>
                    <a:pt x="9870" y="931297"/>
                  </a:cubicBezTo>
                  <a:cubicBezTo>
                    <a:pt x="3550" y="924977"/>
                    <a:pt x="0" y="916406"/>
                    <a:pt x="0" y="907469"/>
                  </a:cubicBezTo>
                  <a:lnTo>
                    <a:pt x="0" y="33697"/>
                  </a:lnTo>
                  <a:cubicBezTo>
                    <a:pt x="0" y="24760"/>
                    <a:pt x="3550" y="16189"/>
                    <a:pt x="9870" y="9870"/>
                  </a:cubicBezTo>
                  <a:cubicBezTo>
                    <a:pt x="16189" y="3550"/>
                    <a:pt x="24760" y="0"/>
                    <a:pt x="33697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363636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19050"/>
              <a:ext cx="1210207" cy="9602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2973579" y="1072165"/>
            <a:ext cx="12340841" cy="12464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105"/>
              </a:lnSpc>
              <a:spcBef>
                <a:spcPct val="0"/>
              </a:spcBef>
            </a:pPr>
            <a:r>
              <a:rPr lang="en-US" sz="7322" b="1" spc="256">
                <a:solidFill>
                  <a:srgbClr val="002F4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OTHER BUSINESS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568528" y="2599543"/>
            <a:ext cx="9134523" cy="35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100F0D"/>
                </a:solidFill>
                <a:latin typeface="Montserrat"/>
                <a:ea typeface="Montserrat"/>
                <a:cs typeface="Montserrat"/>
                <a:sym typeface="Montserrat"/>
              </a:rPr>
              <a:t>Next Meeting - TBA 2026 - In-person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2954088" y="3875355"/>
            <a:ext cx="157787" cy="156369"/>
            <a:chOff x="0" y="0"/>
            <a:chExt cx="320400" cy="31752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20421" cy="329184"/>
            </a:xfrm>
            <a:custGeom>
              <a:avLst/>
              <a:gdLst/>
              <a:ahLst/>
              <a:cxnLst/>
              <a:rect l="l" t="t" r="r" b="b"/>
              <a:pathLst>
                <a:path w="320421" h="329184">
                  <a:moveTo>
                    <a:pt x="320421" y="329184"/>
                  </a:moveTo>
                  <a:lnTo>
                    <a:pt x="0" y="329184"/>
                  </a:lnTo>
                  <a:lnTo>
                    <a:pt x="0" y="158750"/>
                  </a:lnTo>
                  <a:cubicBezTo>
                    <a:pt x="0" y="70866"/>
                    <a:pt x="71501" y="0"/>
                    <a:pt x="160147" y="0"/>
                  </a:cubicBezTo>
                  <a:cubicBezTo>
                    <a:pt x="248793" y="0"/>
                    <a:pt x="320421" y="70866"/>
                    <a:pt x="320421" y="158750"/>
                  </a:cubicBezTo>
                  <a:lnTo>
                    <a:pt x="320421" y="329184"/>
                  </a:lnTo>
                  <a:close/>
                </a:path>
              </a:pathLst>
            </a:custGeom>
            <a:solidFill>
              <a:srgbClr val="04050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981480" y="3875355"/>
            <a:ext cx="1047779" cy="1124013"/>
            <a:chOff x="0" y="0"/>
            <a:chExt cx="2127600" cy="22824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136648" cy="2334387"/>
            </a:xfrm>
            <a:custGeom>
              <a:avLst/>
              <a:gdLst/>
              <a:ahLst/>
              <a:cxnLst/>
              <a:rect l="l" t="t" r="r" b="b"/>
              <a:pathLst>
                <a:path w="2136648" h="2334387">
                  <a:moveTo>
                    <a:pt x="1983994" y="0"/>
                  </a:moveTo>
                  <a:lnTo>
                    <a:pt x="144145" y="0"/>
                  </a:lnTo>
                  <a:cubicBezTo>
                    <a:pt x="64389" y="0"/>
                    <a:pt x="0" y="64262"/>
                    <a:pt x="0" y="143891"/>
                  </a:cubicBezTo>
                  <a:lnTo>
                    <a:pt x="0" y="2334387"/>
                  </a:lnTo>
                  <a:lnTo>
                    <a:pt x="991997" y="1949577"/>
                  </a:lnTo>
                  <a:lnTo>
                    <a:pt x="1983994" y="2334387"/>
                  </a:lnTo>
                  <a:lnTo>
                    <a:pt x="1983994" y="152400"/>
                  </a:lnTo>
                  <a:cubicBezTo>
                    <a:pt x="1983994" y="67945"/>
                    <a:pt x="2052574" y="0"/>
                    <a:pt x="2136648" y="0"/>
                  </a:cubicBezTo>
                  <a:lnTo>
                    <a:pt x="1983994" y="0"/>
                  </a:lnTo>
                  <a:close/>
                </a:path>
              </a:pathLst>
            </a:custGeom>
            <a:solidFill>
              <a:srgbClr val="002F47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981480" y="5281810"/>
            <a:ext cx="4148311" cy="2055497"/>
            <a:chOff x="0" y="0"/>
            <a:chExt cx="12815286" cy="63500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2815286" cy="6351270"/>
            </a:xfrm>
            <a:custGeom>
              <a:avLst/>
              <a:gdLst/>
              <a:ahLst/>
              <a:cxnLst/>
              <a:rect l="l" t="t" r="r" b="b"/>
              <a:pathLst>
                <a:path w="12815286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356265" y="0"/>
                    <a:pt x="797111" y="0"/>
                  </a:cubicBezTo>
                  <a:lnTo>
                    <a:pt x="12020738" y="0"/>
                  </a:lnTo>
                  <a:cubicBezTo>
                    <a:pt x="12459021" y="0"/>
                    <a:pt x="12815286" y="176530"/>
                    <a:pt x="12815286" y="394970"/>
                  </a:cubicBezTo>
                  <a:lnTo>
                    <a:pt x="12815286" y="5956300"/>
                  </a:lnTo>
                  <a:cubicBezTo>
                    <a:pt x="12815286" y="6174740"/>
                    <a:pt x="12459021" y="6351270"/>
                    <a:pt x="12018175" y="6351270"/>
                  </a:cubicBezTo>
                  <a:lnTo>
                    <a:pt x="797111" y="6351270"/>
                  </a:lnTo>
                  <a:cubicBezTo>
                    <a:pt x="356265" y="6350000"/>
                    <a:pt x="0" y="6173470"/>
                    <a:pt x="0" y="5955030"/>
                  </a:cubicBezTo>
                  <a:close/>
                </a:path>
              </a:pathLst>
            </a:custGeom>
            <a:blipFill>
              <a:blip r:embed="rId5"/>
              <a:stretch>
                <a:fillRect l="-8478" r="-847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3211520" y="4255348"/>
            <a:ext cx="2745392" cy="727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2992"/>
              </a:lnSpc>
              <a:spcBef>
                <a:spcPct val="0"/>
              </a:spcBef>
            </a:pPr>
            <a:r>
              <a:rPr lang="en-US" sz="2168" b="1" spc="212">
                <a:solidFill>
                  <a:srgbClr val="002F4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General Staff Updates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6844166" y="4031724"/>
            <a:ext cx="4595005" cy="3573491"/>
            <a:chOff x="0" y="0"/>
            <a:chExt cx="1210207" cy="941166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210207" cy="941166"/>
            </a:xfrm>
            <a:custGeom>
              <a:avLst/>
              <a:gdLst/>
              <a:ahLst/>
              <a:cxnLst/>
              <a:rect l="l" t="t" r="r" b="b"/>
              <a:pathLst>
                <a:path w="1210207" h="941166">
                  <a:moveTo>
                    <a:pt x="33697" y="0"/>
                  </a:moveTo>
                  <a:lnTo>
                    <a:pt x="1176510" y="0"/>
                  </a:lnTo>
                  <a:cubicBezTo>
                    <a:pt x="1195120" y="0"/>
                    <a:pt x="1210207" y="15087"/>
                    <a:pt x="1210207" y="33697"/>
                  </a:cubicBezTo>
                  <a:lnTo>
                    <a:pt x="1210207" y="907469"/>
                  </a:lnTo>
                  <a:cubicBezTo>
                    <a:pt x="1210207" y="916406"/>
                    <a:pt x="1206657" y="924977"/>
                    <a:pt x="1200337" y="931297"/>
                  </a:cubicBezTo>
                  <a:cubicBezTo>
                    <a:pt x="1194018" y="937616"/>
                    <a:pt x="1185447" y="941166"/>
                    <a:pt x="1176510" y="941166"/>
                  </a:cubicBezTo>
                  <a:lnTo>
                    <a:pt x="33697" y="941166"/>
                  </a:lnTo>
                  <a:cubicBezTo>
                    <a:pt x="24760" y="941166"/>
                    <a:pt x="16189" y="937616"/>
                    <a:pt x="9870" y="931297"/>
                  </a:cubicBezTo>
                  <a:cubicBezTo>
                    <a:pt x="3550" y="924977"/>
                    <a:pt x="0" y="916406"/>
                    <a:pt x="0" y="907469"/>
                  </a:cubicBezTo>
                  <a:lnTo>
                    <a:pt x="0" y="33697"/>
                  </a:lnTo>
                  <a:cubicBezTo>
                    <a:pt x="0" y="24760"/>
                    <a:pt x="3550" y="16189"/>
                    <a:pt x="9870" y="9870"/>
                  </a:cubicBezTo>
                  <a:cubicBezTo>
                    <a:pt x="16189" y="3550"/>
                    <a:pt x="24760" y="0"/>
                    <a:pt x="33697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363636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19050"/>
              <a:ext cx="1210207" cy="9602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8058780" y="3875355"/>
            <a:ext cx="157787" cy="156369"/>
            <a:chOff x="0" y="0"/>
            <a:chExt cx="320400" cy="31752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320421" cy="329184"/>
            </a:xfrm>
            <a:custGeom>
              <a:avLst/>
              <a:gdLst/>
              <a:ahLst/>
              <a:cxnLst/>
              <a:rect l="l" t="t" r="r" b="b"/>
              <a:pathLst>
                <a:path w="320421" h="329184">
                  <a:moveTo>
                    <a:pt x="320421" y="329184"/>
                  </a:moveTo>
                  <a:lnTo>
                    <a:pt x="0" y="329184"/>
                  </a:lnTo>
                  <a:lnTo>
                    <a:pt x="0" y="158750"/>
                  </a:lnTo>
                  <a:cubicBezTo>
                    <a:pt x="0" y="70866"/>
                    <a:pt x="71501" y="0"/>
                    <a:pt x="160147" y="0"/>
                  </a:cubicBezTo>
                  <a:cubicBezTo>
                    <a:pt x="248793" y="0"/>
                    <a:pt x="320421" y="70866"/>
                    <a:pt x="320421" y="158750"/>
                  </a:cubicBezTo>
                  <a:lnTo>
                    <a:pt x="320421" y="329184"/>
                  </a:lnTo>
                  <a:close/>
                </a:path>
              </a:pathLst>
            </a:custGeom>
            <a:solidFill>
              <a:srgbClr val="04050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7086172" y="3875355"/>
            <a:ext cx="1047779" cy="1124013"/>
            <a:chOff x="0" y="0"/>
            <a:chExt cx="2127600" cy="22824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2136648" cy="2334387"/>
            </a:xfrm>
            <a:custGeom>
              <a:avLst/>
              <a:gdLst/>
              <a:ahLst/>
              <a:cxnLst/>
              <a:rect l="l" t="t" r="r" b="b"/>
              <a:pathLst>
                <a:path w="2136648" h="2334387">
                  <a:moveTo>
                    <a:pt x="1983994" y="0"/>
                  </a:moveTo>
                  <a:lnTo>
                    <a:pt x="144145" y="0"/>
                  </a:lnTo>
                  <a:cubicBezTo>
                    <a:pt x="64389" y="0"/>
                    <a:pt x="0" y="64262"/>
                    <a:pt x="0" y="143891"/>
                  </a:cubicBezTo>
                  <a:lnTo>
                    <a:pt x="0" y="2334387"/>
                  </a:lnTo>
                  <a:lnTo>
                    <a:pt x="991997" y="1949577"/>
                  </a:lnTo>
                  <a:lnTo>
                    <a:pt x="1983994" y="2334387"/>
                  </a:lnTo>
                  <a:lnTo>
                    <a:pt x="1983994" y="152400"/>
                  </a:lnTo>
                  <a:cubicBezTo>
                    <a:pt x="1983994" y="67945"/>
                    <a:pt x="2052574" y="0"/>
                    <a:pt x="2136648" y="0"/>
                  </a:cubicBezTo>
                  <a:lnTo>
                    <a:pt x="1983994" y="0"/>
                  </a:lnTo>
                  <a:close/>
                </a:path>
              </a:pathLst>
            </a:custGeom>
            <a:solidFill>
              <a:srgbClr val="002F47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7086172" y="5281810"/>
            <a:ext cx="4099235" cy="2055497"/>
            <a:chOff x="0" y="0"/>
            <a:chExt cx="12663674" cy="63500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12663674" cy="6351270"/>
            </a:xfrm>
            <a:custGeom>
              <a:avLst/>
              <a:gdLst/>
              <a:ahLst/>
              <a:cxnLst/>
              <a:rect l="l" t="t" r="r" b="b"/>
              <a:pathLst>
                <a:path w="12663674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352050" y="0"/>
                    <a:pt x="787681" y="0"/>
                  </a:cubicBezTo>
                  <a:lnTo>
                    <a:pt x="11878526" y="0"/>
                  </a:lnTo>
                  <a:cubicBezTo>
                    <a:pt x="12311624" y="0"/>
                    <a:pt x="12663674" y="176530"/>
                    <a:pt x="12663674" y="394970"/>
                  </a:cubicBezTo>
                  <a:lnTo>
                    <a:pt x="12663674" y="5956300"/>
                  </a:lnTo>
                  <a:cubicBezTo>
                    <a:pt x="12663674" y="6174740"/>
                    <a:pt x="12311624" y="6351270"/>
                    <a:pt x="11875994" y="6351270"/>
                  </a:cubicBezTo>
                  <a:lnTo>
                    <a:pt x="787681" y="6351270"/>
                  </a:lnTo>
                  <a:cubicBezTo>
                    <a:pt x="352050" y="6350000"/>
                    <a:pt x="0" y="6173470"/>
                    <a:pt x="0" y="5955030"/>
                  </a:cubicBezTo>
                  <a:close/>
                </a:path>
              </a:pathLst>
            </a:custGeom>
            <a:blipFill>
              <a:blip r:embed="rId6"/>
              <a:stretch>
                <a:fillRect t="-16523" b="-1652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2" name="TextBox 32"/>
          <p:cNvSpPr txBox="1"/>
          <p:nvPr/>
        </p:nvSpPr>
        <p:spPr>
          <a:xfrm>
            <a:off x="8316212" y="4255348"/>
            <a:ext cx="2745392" cy="727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2"/>
              </a:lnSpc>
            </a:pPr>
            <a:r>
              <a:rPr lang="en-US" sz="2168" b="1" spc="212">
                <a:solidFill>
                  <a:srgbClr val="002F4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Other</a:t>
            </a:r>
          </a:p>
          <a:p>
            <a:pPr marL="0" lvl="1" indent="0" algn="l">
              <a:lnSpc>
                <a:spcPts val="2992"/>
              </a:lnSpc>
              <a:spcBef>
                <a:spcPct val="0"/>
              </a:spcBef>
            </a:pPr>
            <a:r>
              <a:rPr lang="en-US" sz="2168" b="1" spc="212">
                <a:solidFill>
                  <a:srgbClr val="002F4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Business</a:t>
            </a:r>
          </a:p>
        </p:txBody>
      </p:sp>
      <p:grpSp>
        <p:nvGrpSpPr>
          <p:cNvPr id="33" name="Group 33"/>
          <p:cNvGrpSpPr/>
          <p:nvPr/>
        </p:nvGrpSpPr>
        <p:grpSpPr>
          <a:xfrm>
            <a:off x="11953521" y="4031724"/>
            <a:ext cx="4595005" cy="3573491"/>
            <a:chOff x="0" y="0"/>
            <a:chExt cx="1210207" cy="941166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1210207" cy="941166"/>
            </a:xfrm>
            <a:custGeom>
              <a:avLst/>
              <a:gdLst/>
              <a:ahLst/>
              <a:cxnLst/>
              <a:rect l="l" t="t" r="r" b="b"/>
              <a:pathLst>
                <a:path w="1210207" h="941166">
                  <a:moveTo>
                    <a:pt x="33697" y="0"/>
                  </a:moveTo>
                  <a:lnTo>
                    <a:pt x="1176510" y="0"/>
                  </a:lnTo>
                  <a:cubicBezTo>
                    <a:pt x="1195120" y="0"/>
                    <a:pt x="1210207" y="15087"/>
                    <a:pt x="1210207" y="33697"/>
                  </a:cubicBezTo>
                  <a:lnTo>
                    <a:pt x="1210207" y="907469"/>
                  </a:lnTo>
                  <a:cubicBezTo>
                    <a:pt x="1210207" y="916406"/>
                    <a:pt x="1206657" y="924977"/>
                    <a:pt x="1200337" y="931297"/>
                  </a:cubicBezTo>
                  <a:cubicBezTo>
                    <a:pt x="1194018" y="937616"/>
                    <a:pt x="1185447" y="941166"/>
                    <a:pt x="1176510" y="941166"/>
                  </a:cubicBezTo>
                  <a:lnTo>
                    <a:pt x="33697" y="941166"/>
                  </a:lnTo>
                  <a:cubicBezTo>
                    <a:pt x="24760" y="941166"/>
                    <a:pt x="16189" y="937616"/>
                    <a:pt x="9870" y="931297"/>
                  </a:cubicBezTo>
                  <a:cubicBezTo>
                    <a:pt x="3550" y="924977"/>
                    <a:pt x="0" y="916406"/>
                    <a:pt x="0" y="907469"/>
                  </a:cubicBezTo>
                  <a:lnTo>
                    <a:pt x="0" y="33697"/>
                  </a:lnTo>
                  <a:cubicBezTo>
                    <a:pt x="0" y="24760"/>
                    <a:pt x="3550" y="16189"/>
                    <a:pt x="9870" y="9870"/>
                  </a:cubicBezTo>
                  <a:cubicBezTo>
                    <a:pt x="16189" y="3550"/>
                    <a:pt x="24760" y="0"/>
                    <a:pt x="33697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363636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-19050"/>
              <a:ext cx="1210207" cy="9602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13168135" y="3875355"/>
            <a:ext cx="157787" cy="156369"/>
            <a:chOff x="0" y="0"/>
            <a:chExt cx="320400" cy="31752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320421" cy="329184"/>
            </a:xfrm>
            <a:custGeom>
              <a:avLst/>
              <a:gdLst/>
              <a:ahLst/>
              <a:cxnLst/>
              <a:rect l="l" t="t" r="r" b="b"/>
              <a:pathLst>
                <a:path w="320421" h="329184">
                  <a:moveTo>
                    <a:pt x="320421" y="329184"/>
                  </a:moveTo>
                  <a:lnTo>
                    <a:pt x="0" y="329184"/>
                  </a:lnTo>
                  <a:lnTo>
                    <a:pt x="0" y="158750"/>
                  </a:lnTo>
                  <a:cubicBezTo>
                    <a:pt x="0" y="70866"/>
                    <a:pt x="71501" y="0"/>
                    <a:pt x="160147" y="0"/>
                  </a:cubicBezTo>
                  <a:cubicBezTo>
                    <a:pt x="248793" y="0"/>
                    <a:pt x="320421" y="70866"/>
                    <a:pt x="320421" y="158750"/>
                  </a:cubicBezTo>
                  <a:lnTo>
                    <a:pt x="320421" y="329184"/>
                  </a:lnTo>
                  <a:close/>
                </a:path>
              </a:pathLst>
            </a:custGeom>
            <a:solidFill>
              <a:srgbClr val="04050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12195527" y="3875355"/>
            <a:ext cx="1047779" cy="1124013"/>
            <a:chOff x="0" y="0"/>
            <a:chExt cx="2127600" cy="2282400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2136648" cy="2334387"/>
            </a:xfrm>
            <a:custGeom>
              <a:avLst/>
              <a:gdLst/>
              <a:ahLst/>
              <a:cxnLst/>
              <a:rect l="l" t="t" r="r" b="b"/>
              <a:pathLst>
                <a:path w="2136648" h="2334387">
                  <a:moveTo>
                    <a:pt x="1983994" y="0"/>
                  </a:moveTo>
                  <a:lnTo>
                    <a:pt x="144145" y="0"/>
                  </a:lnTo>
                  <a:cubicBezTo>
                    <a:pt x="64389" y="0"/>
                    <a:pt x="0" y="64262"/>
                    <a:pt x="0" y="143891"/>
                  </a:cubicBezTo>
                  <a:lnTo>
                    <a:pt x="0" y="2334387"/>
                  </a:lnTo>
                  <a:lnTo>
                    <a:pt x="991997" y="1949577"/>
                  </a:lnTo>
                  <a:lnTo>
                    <a:pt x="1983994" y="2334387"/>
                  </a:lnTo>
                  <a:lnTo>
                    <a:pt x="1983994" y="152400"/>
                  </a:lnTo>
                  <a:cubicBezTo>
                    <a:pt x="1983994" y="67945"/>
                    <a:pt x="2052574" y="0"/>
                    <a:pt x="2136648" y="0"/>
                  </a:cubicBezTo>
                  <a:lnTo>
                    <a:pt x="1983994" y="0"/>
                  </a:lnTo>
                  <a:close/>
                </a:path>
              </a:pathLst>
            </a:custGeom>
            <a:solidFill>
              <a:srgbClr val="002F47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12195527" y="5281810"/>
            <a:ext cx="4071238" cy="2055497"/>
            <a:chOff x="0" y="0"/>
            <a:chExt cx="12577186" cy="6350000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12577186" cy="6351270"/>
            </a:xfrm>
            <a:custGeom>
              <a:avLst/>
              <a:gdLst/>
              <a:ahLst/>
              <a:cxnLst/>
              <a:rect l="l" t="t" r="r" b="b"/>
              <a:pathLst>
                <a:path w="12577186" h="635127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349646" y="0"/>
                    <a:pt x="782301" y="0"/>
                  </a:cubicBezTo>
                  <a:lnTo>
                    <a:pt x="11797400" y="0"/>
                  </a:lnTo>
                  <a:cubicBezTo>
                    <a:pt x="12227540" y="0"/>
                    <a:pt x="12577186" y="176530"/>
                    <a:pt x="12577186" y="394970"/>
                  </a:cubicBezTo>
                  <a:lnTo>
                    <a:pt x="12577186" y="5956300"/>
                  </a:lnTo>
                  <a:cubicBezTo>
                    <a:pt x="12577186" y="6174740"/>
                    <a:pt x="12227540" y="6351270"/>
                    <a:pt x="11794885" y="6351270"/>
                  </a:cubicBezTo>
                  <a:lnTo>
                    <a:pt x="782301" y="6351270"/>
                  </a:lnTo>
                  <a:cubicBezTo>
                    <a:pt x="349646" y="6350000"/>
                    <a:pt x="0" y="6173470"/>
                    <a:pt x="0" y="5955030"/>
                  </a:cubicBezTo>
                  <a:close/>
                </a:path>
              </a:pathLst>
            </a:custGeom>
            <a:blipFill>
              <a:blip r:embed="rId7"/>
              <a:stretch>
                <a:fillRect t="-16091" b="-1609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TextBox 42"/>
          <p:cNvSpPr txBox="1"/>
          <p:nvPr/>
        </p:nvSpPr>
        <p:spPr>
          <a:xfrm>
            <a:off x="13425567" y="4255348"/>
            <a:ext cx="2745392" cy="727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2"/>
              </a:lnSpc>
            </a:pPr>
            <a:r>
              <a:rPr lang="en-US" sz="2168" b="1" spc="212">
                <a:solidFill>
                  <a:srgbClr val="002F4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Closing</a:t>
            </a:r>
          </a:p>
          <a:p>
            <a:pPr marL="0" lvl="1" indent="0" algn="l">
              <a:lnSpc>
                <a:spcPts val="2992"/>
              </a:lnSpc>
              <a:spcBef>
                <a:spcPct val="0"/>
              </a:spcBef>
            </a:pPr>
            <a:r>
              <a:rPr lang="en-US" sz="2168" b="1" spc="212">
                <a:solidFill>
                  <a:srgbClr val="002F4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Remarks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341662" y="9605801"/>
            <a:ext cx="4084320" cy="42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D9D9D9"/>
                </a:solidFill>
                <a:latin typeface="Futura"/>
                <a:ea typeface="Futura"/>
                <a:cs typeface="Futura"/>
                <a:sym typeface="Futura"/>
              </a:rPr>
              <a:t>h-gac.com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43" y="638"/>
            <a:ext cx="18285714" cy="10285714"/>
            <a:chOff x="0" y="0"/>
            <a:chExt cx="24380952" cy="137142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0952" cy="13714349"/>
            </a:xfrm>
            <a:custGeom>
              <a:avLst/>
              <a:gdLst/>
              <a:ahLst/>
              <a:cxnLst/>
              <a:rect l="l" t="t" r="r" b="b"/>
              <a:pathLst>
                <a:path w="24380952" h="13714349">
                  <a:moveTo>
                    <a:pt x="0" y="0"/>
                  </a:moveTo>
                  <a:lnTo>
                    <a:pt x="24380952" y="0"/>
                  </a:lnTo>
                  <a:lnTo>
                    <a:pt x="24380952" y="13714349"/>
                  </a:lnTo>
                  <a:lnTo>
                    <a:pt x="0" y="137143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6663883" y="8578501"/>
            <a:ext cx="1373886" cy="1373886"/>
            <a:chOff x="0" y="0"/>
            <a:chExt cx="1831848" cy="1831848"/>
          </a:xfrm>
        </p:grpSpPr>
        <p:sp>
          <p:nvSpPr>
            <p:cNvPr id="5" name="Freeform 5" descr="Text  Description automatically generated"/>
            <p:cNvSpPr/>
            <p:nvPr/>
          </p:nvSpPr>
          <p:spPr>
            <a:xfrm>
              <a:off x="0" y="0"/>
              <a:ext cx="1831848" cy="1831848"/>
            </a:xfrm>
            <a:custGeom>
              <a:avLst/>
              <a:gdLst/>
              <a:ahLst/>
              <a:cxnLst/>
              <a:rect l="l" t="t" r="r" b="b"/>
              <a:pathLst>
                <a:path w="1831848" h="1831848">
                  <a:moveTo>
                    <a:pt x="0" y="0"/>
                  </a:moveTo>
                  <a:lnTo>
                    <a:pt x="1831848" y="0"/>
                  </a:lnTo>
                  <a:lnTo>
                    <a:pt x="1831848" y="1831848"/>
                  </a:lnTo>
                  <a:lnTo>
                    <a:pt x="0" y="18318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 rot="5400000">
            <a:off x="8599743" y="-4717334"/>
            <a:ext cx="1088513" cy="18288000"/>
            <a:chOff x="0" y="0"/>
            <a:chExt cx="286687" cy="481659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86687" cy="4816592"/>
            </a:xfrm>
            <a:custGeom>
              <a:avLst/>
              <a:gdLst/>
              <a:ahLst/>
              <a:cxnLst/>
              <a:rect l="l" t="t" r="r" b="b"/>
              <a:pathLst>
                <a:path w="286687" h="4816592">
                  <a:moveTo>
                    <a:pt x="0" y="0"/>
                  </a:moveTo>
                  <a:lnTo>
                    <a:pt x="286687" y="0"/>
                  </a:lnTo>
                  <a:lnTo>
                    <a:pt x="286687" y="4816592"/>
                  </a:lnTo>
                  <a:lnTo>
                    <a:pt x="0" y="4816592"/>
                  </a:lnTo>
                  <a:close/>
                </a:path>
              </a:pathLst>
            </a:custGeom>
            <a:gradFill rotWithShape="1">
              <a:gsLst>
                <a:gs pos="0">
                  <a:srgbClr val="696969">
                    <a:alpha val="72000"/>
                  </a:srgbClr>
                </a:gs>
                <a:gs pos="33333">
                  <a:srgbClr val="B4B4B4">
                    <a:alpha val="82500"/>
                  </a:srgbClr>
                </a:gs>
                <a:gs pos="66667">
                  <a:srgbClr val="EEEEEE">
                    <a:alpha val="70500"/>
                  </a:srgbClr>
                </a:gs>
                <a:gs pos="100000">
                  <a:srgbClr val="FBFBFB">
                    <a:alpha val="22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286687" cy="4835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7900" y="0"/>
            <a:ext cx="18270100" cy="4165455"/>
          </a:xfrm>
          <a:custGeom>
            <a:avLst/>
            <a:gdLst/>
            <a:ahLst/>
            <a:cxnLst/>
            <a:rect l="l" t="t" r="r" b="b"/>
            <a:pathLst>
              <a:path w="18270100" h="4165455">
                <a:moveTo>
                  <a:pt x="0" y="0"/>
                </a:moveTo>
                <a:lnTo>
                  <a:pt x="18270100" y="0"/>
                </a:lnTo>
                <a:lnTo>
                  <a:pt x="18270100" y="4165455"/>
                </a:lnTo>
                <a:lnTo>
                  <a:pt x="0" y="41654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7000"/>
            </a:blip>
            <a:stretch>
              <a:fillRect t="-90524" b="-10197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928983" y="887443"/>
            <a:ext cx="2729233" cy="2390569"/>
          </a:xfrm>
          <a:custGeom>
            <a:avLst/>
            <a:gdLst/>
            <a:ahLst/>
            <a:cxnLst/>
            <a:rect l="l" t="t" r="r" b="b"/>
            <a:pathLst>
              <a:path w="2729233" h="2390569">
                <a:moveTo>
                  <a:pt x="0" y="0"/>
                </a:moveTo>
                <a:lnTo>
                  <a:pt x="2729233" y="0"/>
                </a:lnTo>
                <a:lnTo>
                  <a:pt x="2729233" y="2390569"/>
                </a:lnTo>
                <a:lnTo>
                  <a:pt x="0" y="239056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5045821" y="9605801"/>
            <a:ext cx="8180822" cy="362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n-US" sz="1800">
                <a:solidFill>
                  <a:srgbClr val="D9D9D9"/>
                </a:solidFill>
                <a:latin typeface="Futura"/>
                <a:ea typeface="Futura"/>
                <a:cs typeface="Futura"/>
                <a:sym typeface="Futura"/>
              </a:rPr>
              <a:t>Serving Today • Planning for Tomorrow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328954" y="1214992"/>
            <a:ext cx="15014328" cy="16768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774"/>
              </a:lnSpc>
            </a:pPr>
            <a:r>
              <a:rPr lang="en-US" sz="9981" b="1" spc="79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THANK YOU!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160249" y="5923423"/>
            <a:ext cx="13951966" cy="1431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63"/>
              </a:lnSpc>
            </a:pPr>
            <a:r>
              <a:rPr lang="en-US" sz="2799" spc="274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Thank you all for your valuable input and participation in today’s board meeting; your insights have been instrumental in shaping our decisions moving forward.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41662" y="9605801"/>
            <a:ext cx="4084320" cy="42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D9D9D9"/>
                </a:solidFill>
                <a:latin typeface="Futura"/>
                <a:ea typeface="Futura"/>
                <a:cs typeface="Futura"/>
                <a:sym typeface="Futura"/>
              </a:rPr>
              <a:t>h-gac.com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43" y="638"/>
            <a:ext cx="18285714" cy="10285714"/>
            <a:chOff x="0" y="0"/>
            <a:chExt cx="24380952" cy="137142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0952" cy="13714349"/>
            </a:xfrm>
            <a:custGeom>
              <a:avLst/>
              <a:gdLst/>
              <a:ahLst/>
              <a:cxnLst/>
              <a:rect l="l" t="t" r="r" b="b"/>
              <a:pathLst>
                <a:path w="24380952" h="13714349">
                  <a:moveTo>
                    <a:pt x="0" y="0"/>
                  </a:moveTo>
                  <a:lnTo>
                    <a:pt x="24380952" y="0"/>
                  </a:lnTo>
                  <a:lnTo>
                    <a:pt x="24380952" y="13714349"/>
                  </a:lnTo>
                  <a:lnTo>
                    <a:pt x="0" y="137143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5045821" y="9605801"/>
            <a:ext cx="8180822" cy="362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n-US" sz="1800">
                <a:solidFill>
                  <a:srgbClr val="D9D9D9"/>
                </a:solidFill>
                <a:latin typeface="Futura"/>
                <a:ea typeface="Futura"/>
                <a:cs typeface="Futura"/>
                <a:sym typeface="Futura"/>
              </a:rPr>
              <a:t>Serving Today • Planning for Tomorrow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6663883" y="8578501"/>
            <a:ext cx="1373886" cy="1373886"/>
            <a:chOff x="0" y="0"/>
            <a:chExt cx="1831848" cy="1831848"/>
          </a:xfrm>
        </p:grpSpPr>
        <p:sp>
          <p:nvSpPr>
            <p:cNvPr id="6" name="Freeform 6" descr="Text  Description automatically generated"/>
            <p:cNvSpPr/>
            <p:nvPr/>
          </p:nvSpPr>
          <p:spPr>
            <a:xfrm>
              <a:off x="0" y="0"/>
              <a:ext cx="1831848" cy="1831848"/>
            </a:xfrm>
            <a:custGeom>
              <a:avLst/>
              <a:gdLst/>
              <a:ahLst/>
              <a:cxnLst/>
              <a:rect l="l" t="t" r="r" b="b"/>
              <a:pathLst>
                <a:path w="1831848" h="1831848">
                  <a:moveTo>
                    <a:pt x="0" y="0"/>
                  </a:moveTo>
                  <a:lnTo>
                    <a:pt x="1831848" y="0"/>
                  </a:lnTo>
                  <a:lnTo>
                    <a:pt x="1831848" y="1831848"/>
                  </a:lnTo>
                  <a:lnTo>
                    <a:pt x="0" y="18318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 rot="5400000">
            <a:off x="8599743" y="-4717334"/>
            <a:ext cx="1088513" cy="18288000"/>
            <a:chOff x="0" y="0"/>
            <a:chExt cx="286687" cy="481659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86687" cy="4816592"/>
            </a:xfrm>
            <a:custGeom>
              <a:avLst/>
              <a:gdLst/>
              <a:ahLst/>
              <a:cxnLst/>
              <a:rect l="l" t="t" r="r" b="b"/>
              <a:pathLst>
                <a:path w="286687" h="4816592">
                  <a:moveTo>
                    <a:pt x="0" y="0"/>
                  </a:moveTo>
                  <a:lnTo>
                    <a:pt x="286687" y="0"/>
                  </a:lnTo>
                  <a:lnTo>
                    <a:pt x="286687" y="4816592"/>
                  </a:lnTo>
                  <a:lnTo>
                    <a:pt x="0" y="4816592"/>
                  </a:lnTo>
                  <a:close/>
                </a:path>
              </a:pathLst>
            </a:custGeom>
            <a:gradFill rotWithShape="1">
              <a:gsLst>
                <a:gs pos="0">
                  <a:srgbClr val="696969">
                    <a:alpha val="72000"/>
                  </a:srgbClr>
                </a:gs>
                <a:gs pos="33333">
                  <a:srgbClr val="B4B4B4">
                    <a:alpha val="82500"/>
                  </a:srgbClr>
                </a:gs>
                <a:gs pos="66667">
                  <a:srgbClr val="EEEEEE">
                    <a:alpha val="70500"/>
                  </a:srgbClr>
                </a:gs>
                <a:gs pos="100000">
                  <a:srgbClr val="FBFBFB">
                    <a:alpha val="22000"/>
                  </a:srgbClr>
                </a:gs>
              </a:gsLst>
              <a:lin ang="0"/>
            </a:gra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286687" cy="48356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7900" y="0"/>
            <a:ext cx="18270100" cy="4165455"/>
          </a:xfrm>
          <a:custGeom>
            <a:avLst/>
            <a:gdLst/>
            <a:ahLst/>
            <a:cxnLst/>
            <a:rect l="l" t="t" r="r" b="b"/>
            <a:pathLst>
              <a:path w="18270100" h="4165455">
                <a:moveTo>
                  <a:pt x="0" y="0"/>
                </a:moveTo>
                <a:lnTo>
                  <a:pt x="18270100" y="0"/>
                </a:lnTo>
                <a:lnTo>
                  <a:pt x="18270100" y="4165455"/>
                </a:lnTo>
                <a:lnTo>
                  <a:pt x="0" y="41654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7000"/>
            </a:blip>
            <a:stretch>
              <a:fillRect t="-90524" b="-10197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328954" y="1214992"/>
            <a:ext cx="15014328" cy="16768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774"/>
              </a:lnSpc>
            </a:pPr>
            <a:r>
              <a:rPr lang="en-US" sz="9981" b="1" spc="79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WELCOME REMARKS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160249" y="5923423"/>
            <a:ext cx="13951966" cy="9639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63"/>
              </a:lnSpc>
            </a:pPr>
            <a:r>
              <a:rPr lang="en-US" sz="2799" spc="274" dirty="0">
                <a:solidFill>
                  <a:srgbClr val="231F20"/>
                </a:solidFill>
                <a:latin typeface="Montserrat"/>
                <a:ea typeface="Montserrat"/>
                <a:cs typeface="Montserrat"/>
                <a:sym typeface="Montserrat"/>
              </a:rPr>
              <a:t>Welcome everyone to today’s board retreat meeting; we appreciate your presence and contributions to our discussions.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41662" y="9605801"/>
            <a:ext cx="4084320" cy="42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D9D9D9"/>
                </a:solidFill>
                <a:latin typeface="Futura"/>
                <a:ea typeface="Futura"/>
                <a:cs typeface="Futura"/>
                <a:sym typeface="Futura"/>
              </a:rPr>
              <a:t>h-gac.com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43" y="638"/>
            <a:ext cx="18285714" cy="10285714"/>
            <a:chOff x="0" y="0"/>
            <a:chExt cx="24380952" cy="137142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0952" cy="13714349"/>
            </a:xfrm>
            <a:custGeom>
              <a:avLst/>
              <a:gdLst/>
              <a:ahLst/>
              <a:cxnLst/>
              <a:rect l="l" t="t" r="r" b="b"/>
              <a:pathLst>
                <a:path w="24380952" h="13714349">
                  <a:moveTo>
                    <a:pt x="0" y="0"/>
                  </a:moveTo>
                  <a:lnTo>
                    <a:pt x="24380952" y="0"/>
                  </a:lnTo>
                  <a:lnTo>
                    <a:pt x="24380952" y="13714349"/>
                  </a:lnTo>
                  <a:lnTo>
                    <a:pt x="0" y="137143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341662" y="9586751"/>
            <a:ext cx="4084320" cy="4467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2700">
                <a:solidFill>
                  <a:srgbClr val="D9D9D9"/>
                </a:solidFill>
                <a:latin typeface="Calibri (MS)"/>
                <a:ea typeface="Calibri (MS)"/>
                <a:cs typeface="Calibri (MS)"/>
                <a:sym typeface="Calibri (MS)"/>
              </a:rPr>
              <a:t>h-gac.com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045821" y="9605801"/>
            <a:ext cx="8180822" cy="362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n-US" sz="1800">
                <a:solidFill>
                  <a:srgbClr val="D9D9D9"/>
                </a:solidFill>
                <a:latin typeface="Futura"/>
                <a:ea typeface="Futura"/>
                <a:cs typeface="Futura"/>
                <a:sym typeface="Futura"/>
              </a:rPr>
              <a:t>Serving Today • Planning for Tomorrow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6663883" y="8578501"/>
            <a:ext cx="1373886" cy="1373886"/>
            <a:chOff x="0" y="0"/>
            <a:chExt cx="1831848" cy="1831848"/>
          </a:xfrm>
        </p:grpSpPr>
        <p:sp>
          <p:nvSpPr>
            <p:cNvPr id="7" name="Freeform 7" descr="Text  Description automatically generated"/>
            <p:cNvSpPr/>
            <p:nvPr/>
          </p:nvSpPr>
          <p:spPr>
            <a:xfrm>
              <a:off x="0" y="0"/>
              <a:ext cx="1831848" cy="1831848"/>
            </a:xfrm>
            <a:custGeom>
              <a:avLst/>
              <a:gdLst/>
              <a:ahLst/>
              <a:cxnLst/>
              <a:rect l="l" t="t" r="r" b="b"/>
              <a:pathLst>
                <a:path w="1831848" h="1831848">
                  <a:moveTo>
                    <a:pt x="0" y="0"/>
                  </a:moveTo>
                  <a:lnTo>
                    <a:pt x="1831848" y="0"/>
                  </a:lnTo>
                  <a:lnTo>
                    <a:pt x="1831848" y="1831848"/>
                  </a:lnTo>
                  <a:lnTo>
                    <a:pt x="0" y="18318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43" y="0"/>
            <a:ext cx="18285714" cy="10285714"/>
            <a:chOff x="0" y="0"/>
            <a:chExt cx="24380952" cy="1371428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380952" cy="13714349"/>
            </a:xfrm>
            <a:custGeom>
              <a:avLst/>
              <a:gdLst/>
              <a:ahLst/>
              <a:cxnLst/>
              <a:rect l="l" t="t" r="r" b="b"/>
              <a:pathLst>
                <a:path w="24380952" h="13714349">
                  <a:moveTo>
                    <a:pt x="0" y="0"/>
                  </a:moveTo>
                  <a:lnTo>
                    <a:pt x="24380952" y="0"/>
                  </a:lnTo>
                  <a:lnTo>
                    <a:pt x="24380952" y="13714349"/>
                  </a:lnTo>
                  <a:lnTo>
                    <a:pt x="0" y="137143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341662" y="9605801"/>
            <a:ext cx="4084320" cy="42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D9D9D9"/>
                </a:solidFill>
                <a:latin typeface="Futura"/>
                <a:ea typeface="Futura"/>
                <a:cs typeface="Futura"/>
                <a:sym typeface="Futura"/>
              </a:rPr>
              <a:t>h-gac.com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045821" y="9605801"/>
            <a:ext cx="8180822" cy="362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n-US" sz="1800">
                <a:solidFill>
                  <a:srgbClr val="D9D9D9"/>
                </a:solidFill>
                <a:latin typeface="Futura"/>
                <a:ea typeface="Futura"/>
                <a:cs typeface="Futura"/>
                <a:sym typeface="Futura"/>
              </a:rPr>
              <a:t>Serving Today • Planning for Tomorrow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6663883" y="8578501"/>
            <a:ext cx="1373886" cy="1373886"/>
            <a:chOff x="0" y="0"/>
            <a:chExt cx="1831848" cy="1831848"/>
          </a:xfrm>
        </p:grpSpPr>
        <p:sp>
          <p:nvSpPr>
            <p:cNvPr id="13" name="Freeform 13" descr="Text  Description automatically generated"/>
            <p:cNvSpPr/>
            <p:nvPr/>
          </p:nvSpPr>
          <p:spPr>
            <a:xfrm>
              <a:off x="0" y="0"/>
              <a:ext cx="1831848" cy="1831848"/>
            </a:xfrm>
            <a:custGeom>
              <a:avLst/>
              <a:gdLst/>
              <a:ahLst/>
              <a:cxnLst/>
              <a:rect l="l" t="t" r="r" b="b"/>
              <a:pathLst>
                <a:path w="1831848" h="1831848">
                  <a:moveTo>
                    <a:pt x="0" y="0"/>
                  </a:moveTo>
                  <a:lnTo>
                    <a:pt x="1831848" y="0"/>
                  </a:lnTo>
                  <a:lnTo>
                    <a:pt x="1831848" y="1831848"/>
                  </a:lnTo>
                  <a:lnTo>
                    <a:pt x="0" y="18318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37393" y="1716927"/>
            <a:ext cx="9162339" cy="5024570"/>
            <a:chOff x="0" y="0"/>
            <a:chExt cx="3713645" cy="203654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3713645" cy="2036540"/>
            </a:xfrm>
            <a:custGeom>
              <a:avLst/>
              <a:gdLst/>
              <a:ahLst/>
              <a:cxnLst/>
              <a:rect l="l" t="t" r="r" b="b"/>
              <a:pathLst>
                <a:path w="3713645" h="2036540">
                  <a:moveTo>
                    <a:pt x="21969" y="0"/>
                  </a:moveTo>
                  <a:lnTo>
                    <a:pt x="3691675" y="0"/>
                  </a:lnTo>
                  <a:cubicBezTo>
                    <a:pt x="3697502" y="0"/>
                    <a:pt x="3703090" y="2315"/>
                    <a:pt x="3707210" y="6435"/>
                  </a:cubicBezTo>
                  <a:cubicBezTo>
                    <a:pt x="3711330" y="10555"/>
                    <a:pt x="3713645" y="16143"/>
                    <a:pt x="3713645" y="21969"/>
                  </a:cubicBezTo>
                  <a:lnTo>
                    <a:pt x="3713645" y="2014570"/>
                  </a:lnTo>
                  <a:cubicBezTo>
                    <a:pt x="3713645" y="2020397"/>
                    <a:pt x="3711330" y="2025985"/>
                    <a:pt x="3707210" y="2030105"/>
                  </a:cubicBezTo>
                  <a:cubicBezTo>
                    <a:pt x="3703090" y="2034225"/>
                    <a:pt x="3697502" y="2036540"/>
                    <a:pt x="3691675" y="2036540"/>
                  </a:cubicBezTo>
                  <a:lnTo>
                    <a:pt x="21969" y="2036540"/>
                  </a:lnTo>
                  <a:cubicBezTo>
                    <a:pt x="16143" y="2036540"/>
                    <a:pt x="10555" y="2034225"/>
                    <a:pt x="6435" y="2030105"/>
                  </a:cubicBezTo>
                  <a:cubicBezTo>
                    <a:pt x="2315" y="2025985"/>
                    <a:pt x="0" y="2020397"/>
                    <a:pt x="0" y="2014570"/>
                  </a:cubicBezTo>
                  <a:lnTo>
                    <a:pt x="0" y="21969"/>
                  </a:lnTo>
                  <a:cubicBezTo>
                    <a:pt x="0" y="16143"/>
                    <a:pt x="2315" y="10555"/>
                    <a:pt x="6435" y="6435"/>
                  </a:cubicBezTo>
                  <a:cubicBezTo>
                    <a:pt x="10555" y="2315"/>
                    <a:pt x="16143" y="0"/>
                    <a:pt x="21969" y="0"/>
                  </a:cubicBezTo>
                  <a:close/>
                </a:path>
              </a:pathLst>
            </a:custGeom>
            <a:solidFill>
              <a:srgbClr val="FFFFFF">
                <a:alpha val="58824"/>
              </a:srgbClr>
            </a:solidFill>
            <a:ln w="38100" cap="rnd">
              <a:solidFill>
                <a:srgbClr val="000000">
                  <a:alpha val="58824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19050"/>
              <a:ext cx="3713645" cy="20555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196790" y="3399937"/>
            <a:ext cx="8243545" cy="2585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 spc="149">
                <a:solidFill>
                  <a:srgbClr val="002F47"/>
                </a:solidFill>
                <a:latin typeface="Montserrat"/>
                <a:ea typeface="Montserrat"/>
                <a:cs typeface="Montserrat"/>
                <a:sym typeface="Montserrat"/>
              </a:rPr>
              <a:t>I pledge allegiance to the Flag of the United States of America, and to the Republic for which it stands, one Nation under God, indivisible, with liberty and justice for all.</a:t>
            </a:r>
          </a:p>
          <a:p>
            <a:pPr algn="ctr">
              <a:lnSpc>
                <a:spcPts val="2940"/>
              </a:lnSpc>
            </a:pPr>
            <a:endParaRPr lang="en-US" sz="2100" spc="149">
              <a:solidFill>
                <a:srgbClr val="002F4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ctr">
              <a:lnSpc>
                <a:spcPts val="2940"/>
              </a:lnSpc>
            </a:pPr>
            <a:r>
              <a:rPr lang="en-US" sz="2100" spc="149">
                <a:solidFill>
                  <a:srgbClr val="002F47"/>
                </a:solidFill>
                <a:latin typeface="Montserrat"/>
                <a:ea typeface="Montserrat"/>
                <a:cs typeface="Montserrat"/>
                <a:sym typeface="Montserrat"/>
              </a:rPr>
              <a:t>Honor the Texas flag; I pledge allegiance to thee, Texas, one state under God, one and indivisible.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28700" y="2130222"/>
            <a:ext cx="8611921" cy="87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145"/>
              </a:lnSpc>
              <a:spcBef>
                <a:spcPct val="0"/>
              </a:spcBef>
            </a:pPr>
            <a:r>
              <a:rPr lang="en-US" sz="5103" b="1">
                <a:solidFill>
                  <a:srgbClr val="00306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PLEDGE OF ALLEGIANCE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10125925" y="179098"/>
            <a:ext cx="7804106" cy="7804106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5"/>
              <a:stretch>
                <a:fillRect l="-24931" r="-24931"/>
              </a:stretch>
            </a:blipFill>
            <a:ln w="762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251404" y="4711530"/>
            <a:ext cx="4537226" cy="4537226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6"/>
              <a:stretch>
                <a:fillRect r="-49953"/>
              </a:stretch>
            </a:blipFill>
            <a:ln w="76200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643"/>
            <a:ext cx="18285714" cy="10285714"/>
            <a:chOff x="0" y="0"/>
            <a:chExt cx="24380952" cy="137142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0952" cy="13714349"/>
            </a:xfrm>
            <a:custGeom>
              <a:avLst/>
              <a:gdLst/>
              <a:ahLst/>
              <a:cxnLst/>
              <a:rect l="l" t="t" r="r" b="b"/>
              <a:pathLst>
                <a:path w="24380952" h="13714349">
                  <a:moveTo>
                    <a:pt x="0" y="0"/>
                  </a:moveTo>
                  <a:lnTo>
                    <a:pt x="24380952" y="0"/>
                  </a:lnTo>
                  <a:lnTo>
                    <a:pt x="24380952" y="13714349"/>
                  </a:lnTo>
                  <a:lnTo>
                    <a:pt x="0" y="137143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6663883" y="8578501"/>
            <a:ext cx="1373886" cy="1373886"/>
            <a:chOff x="0" y="0"/>
            <a:chExt cx="1831848" cy="1831848"/>
          </a:xfrm>
        </p:grpSpPr>
        <p:sp>
          <p:nvSpPr>
            <p:cNvPr id="5" name="Freeform 5" descr="Text  Description automatically generated"/>
            <p:cNvSpPr/>
            <p:nvPr/>
          </p:nvSpPr>
          <p:spPr>
            <a:xfrm>
              <a:off x="0" y="0"/>
              <a:ext cx="1831848" cy="1831848"/>
            </a:xfrm>
            <a:custGeom>
              <a:avLst/>
              <a:gdLst/>
              <a:ahLst/>
              <a:cxnLst/>
              <a:rect l="l" t="t" r="r" b="b"/>
              <a:pathLst>
                <a:path w="1831848" h="1831848">
                  <a:moveTo>
                    <a:pt x="0" y="0"/>
                  </a:moveTo>
                  <a:lnTo>
                    <a:pt x="1831848" y="0"/>
                  </a:lnTo>
                  <a:lnTo>
                    <a:pt x="1831848" y="1831848"/>
                  </a:lnTo>
                  <a:lnTo>
                    <a:pt x="0" y="18318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Freeform 6"/>
          <p:cNvSpPr/>
          <p:nvPr/>
        </p:nvSpPr>
        <p:spPr>
          <a:xfrm>
            <a:off x="0" y="0"/>
            <a:ext cx="6483692" cy="9425966"/>
          </a:xfrm>
          <a:custGeom>
            <a:avLst/>
            <a:gdLst/>
            <a:ahLst/>
            <a:cxnLst/>
            <a:rect l="l" t="t" r="r" b="b"/>
            <a:pathLst>
              <a:path w="6483692" h="9425966">
                <a:moveTo>
                  <a:pt x="0" y="0"/>
                </a:moveTo>
                <a:lnTo>
                  <a:pt x="6483692" y="0"/>
                </a:lnTo>
                <a:lnTo>
                  <a:pt x="6483692" y="9425966"/>
                </a:lnTo>
                <a:lnTo>
                  <a:pt x="0" y="94259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80000"/>
            </a:blip>
            <a:stretch>
              <a:fillRect l="-45536" r="-72260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8361041" y="2916409"/>
            <a:ext cx="7133334" cy="3593148"/>
            <a:chOff x="0" y="0"/>
            <a:chExt cx="2239902" cy="112826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239902" cy="1128266"/>
            </a:xfrm>
            <a:custGeom>
              <a:avLst/>
              <a:gdLst/>
              <a:ahLst/>
              <a:cxnLst/>
              <a:rect l="l" t="t" r="r" b="b"/>
              <a:pathLst>
                <a:path w="2239902" h="1128266">
                  <a:moveTo>
                    <a:pt x="28218" y="0"/>
                  </a:moveTo>
                  <a:lnTo>
                    <a:pt x="2211684" y="0"/>
                  </a:lnTo>
                  <a:cubicBezTo>
                    <a:pt x="2219168" y="0"/>
                    <a:pt x="2226345" y="2973"/>
                    <a:pt x="2231637" y="8265"/>
                  </a:cubicBezTo>
                  <a:cubicBezTo>
                    <a:pt x="2236929" y="13557"/>
                    <a:pt x="2239902" y="20734"/>
                    <a:pt x="2239902" y="28218"/>
                  </a:cubicBezTo>
                  <a:lnTo>
                    <a:pt x="2239902" y="1100048"/>
                  </a:lnTo>
                  <a:cubicBezTo>
                    <a:pt x="2239902" y="1107532"/>
                    <a:pt x="2236929" y="1114709"/>
                    <a:pt x="2231637" y="1120001"/>
                  </a:cubicBezTo>
                  <a:cubicBezTo>
                    <a:pt x="2226345" y="1125293"/>
                    <a:pt x="2219168" y="1128266"/>
                    <a:pt x="2211684" y="1128266"/>
                  </a:cubicBezTo>
                  <a:lnTo>
                    <a:pt x="28218" y="1128266"/>
                  </a:lnTo>
                  <a:cubicBezTo>
                    <a:pt x="20734" y="1128266"/>
                    <a:pt x="13557" y="1125293"/>
                    <a:pt x="8265" y="1120001"/>
                  </a:cubicBezTo>
                  <a:cubicBezTo>
                    <a:pt x="2973" y="1114709"/>
                    <a:pt x="0" y="1107532"/>
                    <a:pt x="0" y="1100048"/>
                  </a:cubicBezTo>
                  <a:lnTo>
                    <a:pt x="0" y="28218"/>
                  </a:lnTo>
                  <a:cubicBezTo>
                    <a:pt x="0" y="20734"/>
                    <a:pt x="2973" y="13557"/>
                    <a:pt x="8265" y="8265"/>
                  </a:cubicBezTo>
                  <a:cubicBezTo>
                    <a:pt x="13557" y="2973"/>
                    <a:pt x="20734" y="0"/>
                    <a:pt x="28218" y="0"/>
                  </a:cubicBezTo>
                  <a:close/>
                </a:path>
              </a:pathLst>
            </a:custGeom>
            <a:solidFill>
              <a:srgbClr val="FFFFFF">
                <a:alpha val="58824"/>
              </a:srgbClr>
            </a:solidFill>
            <a:ln w="38100" cap="rnd">
              <a:solidFill>
                <a:srgbClr val="000000">
                  <a:alpha val="58824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2239902" cy="11473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 rot="-10800000">
            <a:off x="12890180" y="0"/>
            <a:ext cx="5395534" cy="5395534"/>
          </a:xfrm>
          <a:custGeom>
            <a:avLst/>
            <a:gdLst/>
            <a:ahLst/>
            <a:cxnLst/>
            <a:rect l="l" t="t" r="r" b="b"/>
            <a:pathLst>
              <a:path w="5395534" h="5395534">
                <a:moveTo>
                  <a:pt x="0" y="0"/>
                </a:moveTo>
                <a:lnTo>
                  <a:pt x="5395534" y="0"/>
                </a:lnTo>
                <a:lnTo>
                  <a:pt x="5395534" y="5395534"/>
                </a:lnTo>
                <a:lnTo>
                  <a:pt x="0" y="539553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4970786" y="9605801"/>
            <a:ext cx="8180822" cy="362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n-US" sz="1800">
                <a:solidFill>
                  <a:srgbClr val="D9D9D9"/>
                </a:solidFill>
                <a:latin typeface="Futura"/>
                <a:ea typeface="Futura"/>
                <a:cs typeface="Futura"/>
                <a:sym typeface="Futura"/>
              </a:rPr>
              <a:t>Serving Today • Planning for Tomorrow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41662" y="9605801"/>
            <a:ext cx="4084320" cy="42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D9D9D9"/>
                </a:solidFill>
                <a:latin typeface="Futura"/>
                <a:ea typeface="Futura"/>
                <a:cs typeface="Futura"/>
                <a:sym typeface="Futura"/>
              </a:rPr>
              <a:t>h-gac.com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208009" y="4246164"/>
            <a:ext cx="5439399" cy="9812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17"/>
              </a:lnSpc>
            </a:pPr>
            <a:r>
              <a:rPr lang="en-US" sz="6801" b="1" spc="238">
                <a:solidFill>
                  <a:srgbClr val="002F4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ROLL CALL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43" y="638"/>
            <a:ext cx="18285714" cy="10285714"/>
            <a:chOff x="0" y="0"/>
            <a:chExt cx="24380952" cy="137142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0952" cy="13714349"/>
            </a:xfrm>
            <a:custGeom>
              <a:avLst/>
              <a:gdLst/>
              <a:ahLst/>
              <a:cxnLst/>
              <a:rect l="l" t="t" r="r" b="b"/>
              <a:pathLst>
                <a:path w="24380952" h="13714349">
                  <a:moveTo>
                    <a:pt x="0" y="0"/>
                  </a:moveTo>
                  <a:lnTo>
                    <a:pt x="24380952" y="0"/>
                  </a:lnTo>
                  <a:lnTo>
                    <a:pt x="24380952" y="13714349"/>
                  </a:lnTo>
                  <a:lnTo>
                    <a:pt x="0" y="137143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341662" y="9586751"/>
            <a:ext cx="4084320" cy="4467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2700">
                <a:solidFill>
                  <a:srgbClr val="D9D9D9"/>
                </a:solidFill>
                <a:latin typeface="Calibri (MS)"/>
                <a:ea typeface="Calibri (MS)"/>
                <a:cs typeface="Calibri (MS)"/>
                <a:sym typeface="Calibri (MS)"/>
              </a:rPr>
              <a:t>h-gac.com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045821" y="9605801"/>
            <a:ext cx="8180822" cy="362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n-US" sz="1800">
                <a:solidFill>
                  <a:srgbClr val="D9D9D9"/>
                </a:solidFill>
                <a:latin typeface="Futura"/>
                <a:ea typeface="Futura"/>
                <a:cs typeface="Futura"/>
                <a:sym typeface="Futura"/>
              </a:rPr>
              <a:t>Serving Today • Planning for Tomorrow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6663883" y="8578501"/>
            <a:ext cx="1373886" cy="1373886"/>
            <a:chOff x="0" y="0"/>
            <a:chExt cx="1831848" cy="1831848"/>
          </a:xfrm>
        </p:grpSpPr>
        <p:sp>
          <p:nvSpPr>
            <p:cNvPr id="7" name="Freeform 7" descr="Text  Description automatically generated"/>
            <p:cNvSpPr/>
            <p:nvPr/>
          </p:nvSpPr>
          <p:spPr>
            <a:xfrm>
              <a:off x="0" y="0"/>
              <a:ext cx="1831848" cy="1831848"/>
            </a:xfrm>
            <a:custGeom>
              <a:avLst/>
              <a:gdLst/>
              <a:ahLst/>
              <a:cxnLst/>
              <a:rect l="l" t="t" r="r" b="b"/>
              <a:pathLst>
                <a:path w="1831848" h="1831848">
                  <a:moveTo>
                    <a:pt x="0" y="0"/>
                  </a:moveTo>
                  <a:lnTo>
                    <a:pt x="1831848" y="0"/>
                  </a:lnTo>
                  <a:lnTo>
                    <a:pt x="1831848" y="1831848"/>
                  </a:lnTo>
                  <a:lnTo>
                    <a:pt x="0" y="18318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43" y="638"/>
            <a:ext cx="18285714" cy="10285714"/>
            <a:chOff x="0" y="0"/>
            <a:chExt cx="24380952" cy="1371428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380952" cy="13714349"/>
            </a:xfrm>
            <a:custGeom>
              <a:avLst/>
              <a:gdLst/>
              <a:ahLst/>
              <a:cxnLst/>
              <a:rect l="l" t="t" r="r" b="b"/>
              <a:pathLst>
                <a:path w="24380952" h="13714349">
                  <a:moveTo>
                    <a:pt x="0" y="0"/>
                  </a:moveTo>
                  <a:lnTo>
                    <a:pt x="24380952" y="0"/>
                  </a:lnTo>
                  <a:lnTo>
                    <a:pt x="24380952" y="13714349"/>
                  </a:lnTo>
                  <a:lnTo>
                    <a:pt x="0" y="137143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341662" y="9605801"/>
            <a:ext cx="4084320" cy="42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D9D9D9"/>
                </a:solidFill>
                <a:latin typeface="Futura"/>
                <a:ea typeface="Futura"/>
                <a:cs typeface="Futura"/>
                <a:sym typeface="Futura"/>
              </a:rPr>
              <a:t>h-gac.com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045821" y="9605801"/>
            <a:ext cx="8180822" cy="362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n-US" sz="1800">
                <a:solidFill>
                  <a:srgbClr val="D9D9D9"/>
                </a:solidFill>
                <a:latin typeface="Futura"/>
                <a:ea typeface="Futura"/>
                <a:cs typeface="Futura"/>
                <a:sym typeface="Futura"/>
              </a:rPr>
              <a:t>Serving Today • Planning for Tomorrow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6663883" y="8578501"/>
            <a:ext cx="1373886" cy="1373886"/>
            <a:chOff x="0" y="0"/>
            <a:chExt cx="1831848" cy="1831848"/>
          </a:xfrm>
        </p:grpSpPr>
        <p:sp>
          <p:nvSpPr>
            <p:cNvPr id="13" name="Freeform 13" descr="Text  Description automatically generated"/>
            <p:cNvSpPr/>
            <p:nvPr/>
          </p:nvSpPr>
          <p:spPr>
            <a:xfrm>
              <a:off x="0" y="0"/>
              <a:ext cx="1831848" cy="1831848"/>
            </a:xfrm>
            <a:custGeom>
              <a:avLst/>
              <a:gdLst/>
              <a:ahLst/>
              <a:cxnLst/>
              <a:rect l="l" t="t" r="r" b="b"/>
              <a:pathLst>
                <a:path w="1831848" h="1831848">
                  <a:moveTo>
                    <a:pt x="0" y="0"/>
                  </a:moveTo>
                  <a:lnTo>
                    <a:pt x="1831848" y="0"/>
                  </a:lnTo>
                  <a:lnTo>
                    <a:pt x="1831848" y="1831848"/>
                  </a:lnTo>
                  <a:lnTo>
                    <a:pt x="0" y="18318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/>
          <p:cNvGrpSpPr>
            <a:grpSpLocks noChangeAspect="1"/>
          </p:cNvGrpSpPr>
          <p:nvPr/>
        </p:nvGrpSpPr>
        <p:grpSpPr>
          <a:xfrm>
            <a:off x="0" y="5471307"/>
            <a:ext cx="7047438" cy="3964184"/>
            <a:chOff x="0" y="0"/>
            <a:chExt cx="6089457" cy="342532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solidFill>
              <a:srgbClr val="D94D4D">
                <a:alpha val="5882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0" y="0"/>
                  </a:moveTo>
                  <a:lnTo>
                    <a:pt x="0" y="3425320"/>
                  </a:lnTo>
                  <a:lnTo>
                    <a:pt x="6089457" y="3425320"/>
                  </a:lnTo>
                  <a:cubicBezTo>
                    <a:pt x="4059638" y="2283546"/>
                    <a:pt x="2029819" y="1141773"/>
                    <a:pt x="0" y="0"/>
                  </a:cubicBezTo>
                  <a:close/>
                </a:path>
              </a:pathLst>
            </a:custGeom>
            <a:blipFill>
              <a:blip r:embed="rId5">
                <a:alphaModFix amt="59000"/>
              </a:blip>
              <a:stretch>
                <a:fillRect b="-1851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" name="Group 17"/>
          <p:cNvGrpSpPr>
            <a:grpSpLocks noChangeAspect="1"/>
          </p:cNvGrpSpPr>
          <p:nvPr/>
        </p:nvGrpSpPr>
        <p:grpSpPr>
          <a:xfrm>
            <a:off x="9789964" y="-6332"/>
            <a:ext cx="8498036" cy="4780146"/>
            <a:chOff x="0" y="0"/>
            <a:chExt cx="6089457" cy="342532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solidFill>
              <a:srgbClr val="539BE0">
                <a:alpha val="75686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blipFill>
              <a:blip r:embed="rId6">
                <a:alphaModFix amt="76000"/>
              </a:blip>
              <a:stretch>
                <a:fillRect l="-9523" r="-952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4544323" y="2238415"/>
            <a:ext cx="8278835" cy="4945476"/>
            <a:chOff x="0" y="0"/>
            <a:chExt cx="2599595" cy="1552904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599595" cy="1552904"/>
            </a:xfrm>
            <a:custGeom>
              <a:avLst/>
              <a:gdLst/>
              <a:ahLst/>
              <a:cxnLst/>
              <a:rect l="l" t="t" r="r" b="b"/>
              <a:pathLst>
                <a:path w="2599595" h="1552904">
                  <a:moveTo>
                    <a:pt x="24314" y="0"/>
                  </a:moveTo>
                  <a:lnTo>
                    <a:pt x="2575281" y="0"/>
                  </a:lnTo>
                  <a:cubicBezTo>
                    <a:pt x="2581730" y="0"/>
                    <a:pt x="2587914" y="2562"/>
                    <a:pt x="2592474" y="7121"/>
                  </a:cubicBezTo>
                  <a:cubicBezTo>
                    <a:pt x="2597034" y="11681"/>
                    <a:pt x="2599595" y="17865"/>
                    <a:pt x="2599595" y="24314"/>
                  </a:cubicBezTo>
                  <a:lnTo>
                    <a:pt x="2599595" y="1528590"/>
                  </a:lnTo>
                  <a:cubicBezTo>
                    <a:pt x="2599595" y="1535038"/>
                    <a:pt x="2597034" y="1541223"/>
                    <a:pt x="2592474" y="1545782"/>
                  </a:cubicBezTo>
                  <a:cubicBezTo>
                    <a:pt x="2587914" y="1550342"/>
                    <a:pt x="2581730" y="1552904"/>
                    <a:pt x="2575281" y="1552904"/>
                  </a:cubicBezTo>
                  <a:lnTo>
                    <a:pt x="24314" y="1552904"/>
                  </a:lnTo>
                  <a:cubicBezTo>
                    <a:pt x="17865" y="1552904"/>
                    <a:pt x="11681" y="1550342"/>
                    <a:pt x="7121" y="1545782"/>
                  </a:cubicBezTo>
                  <a:cubicBezTo>
                    <a:pt x="2562" y="1541223"/>
                    <a:pt x="0" y="1535038"/>
                    <a:pt x="0" y="1528590"/>
                  </a:cubicBezTo>
                  <a:lnTo>
                    <a:pt x="0" y="24314"/>
                  </a:lnTo>
                  <a:cubicBezTo>
                    <a:pt x="0" y="17865"/>
                    <a:pt x="2562" y="11681"/>
                    <a:pt x="7121" y="7121"/>
                  </a:cubicBezTo>
                  <a:cubicBezTo>
                    <a:pt x="11681" y="2562"/>
                    <a:pt x="17865" y="0"/>
                    <a:pt x="24314" y="0"/>
                  </a:cubicBezTo>
                  <a:close/>
                </a:path>
              </a:pathLst>
            </a:custGeom>
            <a:solidFill>
              <a:srgbClr val="FFFFFF">
                <a:alpha val="58824"/>
              </a:srgbClr>
            </a:solidFill>
            <a:ln w="38100" cap="rnd">
              <a:solidFill>
                <a:srgbClr val="000000">
                  <a:alpha val="58824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19050"/>
              <a:ext cx="2599595" cy="15719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5022584" y="3588656"/>
            <a:ext cx="7322313" cy="2378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289"/>
              </a:lnSpc>
            </a:pPr>
            <a:r>
              <a:rPr lang="en-US" sz="8847" b="1" spc="123">
                <a:solidFill>
                  <a:srgbClr val="002F4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PUBLIC</a:t>
            </a:r>
          </a:p>
          <a:p>
            <a:pPr algn="ctr">
              <a:lnSpc>
                <a:spcPts val="9289"/>
              </a:lnSpc>
            </a:pPr>
            <a:r>
              <a:rPr lang="en-US" sz="8847" b="1" spc="123">
                <a:solidFill>
                  <a:srgbClr val="002F4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COMMENT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1849" y="0"/>
            <a:ext cx="18411698" cy="10285714"/>
            <a:chOff x="0" y="0"/>
            <a:chExt cx="24548930" cy="137142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548931" cy="13714349"/>
            </a:xfrm>
            <a:custGeom>
              <a:avLst/>
              <a:gdLst/>
              <a:ahLst/>
              <a:cxnLst/>
              <a:rect l="l" t="t" r="r" b="b"/>
              <a:pathLst>
                <a:path w="24548931" h="13714349">
                  <a:moveTo>
                    <a:pt x="0" y="0"/>
                  </a:moveTo>
                  <a:lnTo>
                    <a:pt x="24548931" y="0"/>
                  </a:lnTo>
                  <a:lnTo>
                    <a:pt x="24548931" y="13714349"/>
                  </a:lnTo>
                  <a:lnTo>
                    <a:pt x="0" y="137143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344" b="-34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6663883" y="8578501"/>
            <a:ext cx="1373886" cy="1373886"/>
            <a:chOff x="0" y="0"/>
            <a:chExt cx="1831848" cy="1831848"/>
          </a:xfrm>
        </p:grpSpPr>
        <p:sp>
          <p:nvSpPr>
            <p:cNvPr id="5" name="Freeform 5" descr="Text  Description automatically generated"/>
            <p:cNvSpPr/>
            <p:nvPr/>
          </p:nvSpPr>
          <p:spPr>
            <a:xfrm>
              <a:off x="0" y="0"/>
              <a:ext cx="1831848" cy="1831848"/>
            </a:xfrm>
            <a:custGeom>
              <a:avLst/>
              <a:gdLst/>
              <a:ahLst/>
              <a:cxnLst/>
              <a:rect l="l" t="t" r="r" b="b"/>
              <a:pathLst>
                <a:path w="1831848" h="1831848">
                  <a:moveTo>
                    <a:pt x="0" y="0"/>
                  </a:moveTo>
                  <a:lnTo>
                    <a:pt x="1831848" y="0"/>
                  </a:lnTo>
                  <a:lnTo>
                    <a:pt x="1831848" y="1831848"/>
                  </a:lnTo>
                  <a:lnTo>
                    <a:pt x="0" y="18318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Freeform 6"/>
          <p:cNvSpPr/>
          <p:nvPr/>
        </p:nvSpPr>
        <p:spPr>
          <a:xfrm rot="1844104">
            <a:off x="6380559" y="2491180"/>
            <a:ext cx="13471756" cy="1426670"/>
          </a:xfrm>
          <a:custGeom>
            <a:avLst/>
            <a:gdLst/>
            <a:ahLst/>
            <a:cxnLst/>
            <a:rect l="l" t="t" r="r" b="b"/>
            <a:pathLst>
              <a:path w="13471756" h="1426670">
                <a:moveTo>
                  <a:pt x="0" y="0"/>
                </a:moveTo>
                <a:lnTo>
                  <a:pt x="13471756" y="0"/>
                </a:lnTo>
                <a:lnTo>
                  <a:pt x="13471756" y="1426671"/>
                </a:lnTo>
                <a:lnTo>
                  <a:pt x="0" y="14266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8649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7613275" y="0"/>
            <a:ext cx="10674725" cy="6004533"/>
            <a:chOff x="0" y="0"/>
            <a:chExt cx="6089457" cy="342532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solidFill>
              <a:srgbClr val="539BE0">
                <a:alpha val="68627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>
              <a:off x="0" y="0"/>
              <a:ext cx="6089457" cy="3425320"/>
            </a:xfrm>
            <a:custGeom>
              <a:avLst/>
              <a:gdLst/>
              <a:ahLst/>
              <a:cxnLst/>
              <a:rect l="l" t="t" r="r" b="b"/>
              <a:pathLst>
                <a:path w="6089457" h="3425320">
                  <a:moveTo>
                    <a:pt x="6089457" y="3425320"/>
                  </a:moveTo>
                  <a:lnTo>
                    <a:pt x="6089457" y="0"/>
                  </a:lnTo>
                  <a:lnTo>
                    <a:pt x="0" y="0"/>
                  </a:lnTo>
                  <a:cubicBezTo>
                    <a:pt x="2029819" y="1141773"/>
                    <a:pt x="4059638" y="2283546"/>
                    <a:pt x="6089457" y="3425320"/>
                  </a:cubicBezTo>
                  <a:close/>
                </a:path>
              </a:pathLst>
            </a:custGeom>
            <a:blipFill>
              <a:blip r:embed="rId5">
                <a:alphaModFix amt="69000"/>
              </a:blip>
              <a:stretch>
                <a:fillRect t="-9296" b="-929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847430" y="2534718"/>
            <a:ext cx="3194713" cy="3246524"/>
            <a:chOff x="0" y="0"/>
            <a:chExt cx="1482706" cy="150675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482706" cy="1506752"/>
            </a:xfrm>
            <a:custGeom>
              <a:avLst/>
              <a:gdLst/>
              <a:ahLst/>
              <a:cxnLst/>
              <a:rect l="l" t="t" r="r" b="b"/>
              <a:pathLst>
                <a:path w="1482706" h="1506752">
                  <a:moveTo>
                    <a:pt x="26657" y="0"/>
                  </a:moveTo>
                  <a:lnTo>
                    <a:pt x="1456049" y="0"/>
                  </a:lnTo>
                  <a:cubicBezTo>
                    <a:pt x="1463119" y="0"/>
                    <a:pt x="1469900" y="2808"/>
                    <a:pt x="1474899" y="7808"/>
                  </a:cubicBezTo>
                  <a:cubicBezTo>
                    <a:pt x="1479898" y="12807"/>
                    <a:pt x="1482706" y="19587"/>
                    <a:pt x="1482706" y="26657"/>
                  </a:cubicBezTo>
                  <a:lnTo>
                    <a:pt x="1482706" y="1480095"/>
                  </a:lnTo>
                  <a:cubicBezTo>
                    <a:pt x="1482706" y="1487165"/>
                    <a:pt x="1479898" y="1493945"/>
                    <a:pt x="1474899" y="1498945"/>
                  </a:cubicBezTo>
                  <a:cubicBezTo>
                    <a:pt x="1469900" y="1503944"/>
                    <a:pt x="1463119" y="1506752"/>
                    <a:pt x="1456049" y="1506752"/>
                  </a:cubicBezTo>
                  <a:lnTo>
                    <a:pt x="26657" y="1506752"/>
                  </a:lnTo>
                  <a:cubicBezTo>
                    <a:pt x="19587" y="1506752"/>
                    <a:pt x="12807" y="1503944"/>
                    <a:pt x="7808" y="1498945"/>
                  </a:cubicBezTo>
                  <a:cubicBezTo>
                    <a:pt x="2808" y="1493945"/>
                    <a:pt x="0" y="1487165"/>
                    <a:pt x="0" y="1480095"/>
                  </a:cubicBezTo>
                  <a:lnTo>
                    <a:pt x="0" y="26657"/>
                  </a:lnTo>
                  <a:cubicBezTo>
                    <a:pt x="0" y="19587"/>
                    <a:pt x="2808" y="12807"/>
                    <a:pt x="7808" y="7808"/>
                  </a:cubicBezTo>
                  <a:cubicBezTo>
                    <a:pt x="12807" y="2808"/>
                    <a:pt x="19587" y="0"/>
                    <a:pt x="26657" y="0"/>
                  </a:cubicBezTo>
                  <a:close/>
                </a:path>
              </a:pathLst>
            </a:custGeom>
            <a:solidFill>
              <a:srgbClr val="002F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1482706" cy="1525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2772728" y="2776375"/>
            <a:ext cx="788566" cy="909009"/>
          </a:xfrm>
          <a:custGeom>
            <a:avLst/>
            <a:gdLst/>
            <a:ahLst/>
            <a:cxnLst/>
            <a:rect l="l" t="t" r="r" b="b"/>
            <a:pathLst>
              <a:path w="788566" h="909009">
                <a:moveTo>
                  <a:pt x="0" y="0"/>
                </a:moveTo>
                <a:lnTo>
                  <a:pt x="788566" y="0"/>
                </a:lnTo>
                <a:lnTo>
                  <a:pt x="788566" y="909010"/>
                </a:lnTo>
                <a:lnTo>
                  <a:pt x="0" y="9090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TextBox 14"/>
          <p:cNvSpPr txBox="1"/>
          <p:nvPr/>
        </p:nvSpPr>
        <p:spPr>
          <a:xfrm>
            <a:off x="1112034" y="2802171"/>
            <a:ext cx="3641132" cy="7055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41"/>
              </a:lnSpc>
            </a:pPr>
            <a:r>
              <a:rPr lang="en-US" sz="2059" b="1" spc="201">
                <a:solidFill>
                  <a:srgbClr val="F2F4F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Meeting</a:t>
            </a:r>
          </a:p>
          <a:p>
            <a:pPr algn="l">
              <a:lnSpc>
                <a:spcPts val="2841"/>
              </a:lnSpc>
            </a:pPr>
            <a:r>
              <a:rPr lang="en-US" sz="2059" b="1" spc="201">
                <a:solidFill>
                  <a:srgbClr val="F2F4F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Minutes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4377324" y="2548995"/>
            <a:ext cx="3194713" cy="3232247"/>
            <a:chOff x="0" y="0"/>
            <a:chExt cx="1482706" cy="150012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482706" cy="1500126"/>
            </a:xfrm>
            <a:custGeom>
              <a:avLst/>
              <a:gdLst/>
              <a:ahLst/>
              <a:cxnLst/>
              <a:rect l="l" t="t" r="r" b="b"/>
              <a:pathLst>
                <a:path w="1482706" h="1500126">
                  <a:moveTo>
                    <a:pt x="26657" y="0"/>
                  </a:moveTo>
                  <a:lnTo>
                    <a:pt x="1456049" y="0"/>
                  </a:lnTo>
                  <a:cubicBezTo>
                    <a:pt x="1463119" y="0"/>
                    <a:pt x="1469900" y="2808"/>
                    <a:pt x="1474899" y="7808"/>
                  </a:cubicBezTo>
                  <a:cubicBezTo>
                    <a:pt x="1479898" y="12807"/>
                    <a:pt x="1482706" y="19587"/>
                    <a:pt x="1482706" y="26657"/>
                  </a:cubicBezTo>
                  <a:lnTo>
                    <a:pt x="1482706" y="1473469"/>
                  </a:lnTo>
                  <a:cubicBezTo>
                    <a:pt x="1482706" y="1480539"/>
                    <a:pt x="1479898" y="1487319"/>
                    <a:pt x="1474899" y="1492318"/>
                  </a:cubicBezTo>
                  <a:cubicBezTo>
                    <a:pt x="1469900" y="1497318"/>
                    <a:pt x="1463119" y="1500126"/>
                    <a:pt x="1456049" y="1500126"/>
                  </a:cubicBezTo>
                  <a:lnTo>
                    <a:pt x="26657" y="1500126"/>
                  </a:lnTo>
                  <a:cubicBezTo>
                    <a:pt x="19587" y="1500126"/>
                    <a:pt x="12807" y="1497318"/>
                    <a:pt x="7808" y="1492318"/>
                  </a:cubicBezTo>
                  <a:cubicBezTo>
                    <a:pt x="2808" y="1487319"/>
                    <a:pt x="0" y="1480539"/>
                    <a:pt x="0" y="1473469"/>
                  </a:cubicBezTo>
                  <a:lnTo>
                    <a:pt x="0" y="26657"/>
                  </a:lnTo>
                  <a:cubicBezTo>
                    <a:pt x="0" y="19587"/>
                    <a:pt x="2808" y="12807"/>
                    <a:pt x="7808" y="7808"/>
                  </a:cubicBezTo>
                  <a:cubicBezTo>
                    <a:pt x="12807" y="2808"/>
                    <a:pt x="19587" y="0"/>
                    <a:pt x="26657" y="0"/>
                  </a:cubicBezTo>
                  <a:close/>
                </a:path>
              </a:pathLst>
            </a:custGeom>
            <a:solidFill>
              <a:srgbClr val="002F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19050"/>
              <a:ext cx="1482706" cy="15191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847430" y="5970537"/>
            <a:ext cx="3194713" cy="3246524"/>
            <a:chOff x="0" y="0"/>
            <a:chExt cx="1482706" cy="1506752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482706" cy="1506752"/>
            </a:xfrm>
            <a:custGeom>
              <a:avLst/>
              <a:gdLst/>
              <a:ahLst/>
              <a:cxnLst/>
              <a:rect l="l" t="t" r="r" b="b"/>
              <a:pathLst>
                <a:path w="1482706" h="1506752">
                  <a:moveTo>
                    <a:pt x="26657" y="0"/>
                  </a:moveTo>
                  <a:lnTo>
                    <a:pt x="1456049" y="0"/>
                  </a:lnTo>
                  <a:cubicBezTo>
                    <a:pt x="1463119" y="0"/>
                    <a:pt x="1469900" y="2808"/>
                    <a:pt x="1474899" y="7808"/>
                  </a:cubicBezTo>
                  <a:cubicBezTo>
                    <a:pt x="1479898" y="12807"/>
                    <a:pt x="1482706" y="19587"/>
                    <a:pt x="1482706" y="26657"/>
                  </a:cubicBezTo>
                  <a:lnTo>
                    <a:pt x="1482706" y="1480095"/>
                  </a:lnTo>
                  <a:cubicBezTo>
                    <a:pt x="1482706" y="1487165"/>
                    <a:pt x="1479898" y="1493945"/>
                    <a:pt x="1474899" y="1498945"/>
                  </a:cubicBezTo>
                  <a:cubicBezTo>
                    <a:pt x="1469900" y="1503944"/>
                    <a:pt x="1463119" y="1506752"/>
                    <a:pt x="1456049" y="1506752"/>
                  </a:cubicBezTo>
                  <a:lnTo>
                    <a:pt x="26657" y="1506752"/>
                  </a:lnTo>
                  <a:cubicBezTo>
                    <a:pt x="19587" y="1506752"/>
                    <a:pt x="12807" y="1503944"/>
                    <a:pt x="7808" y="1498945"/>
                  </a:cubicBezTo>
                  <a:cubicBezTo>
                    <a:pt x="2808" y="1493945"/>
                    <a:pt x="0" y="1487165"/>
                    <a:pt x="0" y="1480095"/>
                  </a:cubicBezTo>
                  <a:lnTo>
                    <a:pt x="0" y="26657"/>
                  </a:lnTo>
                  <a:cubicBezTo>
                    <a:pt x="0" y="19587"/>
                    <a:pt x="2808" y="12807"/>
                    <a:pt x="7808" y="7808"/>
                  </a:cubicBezTo>
                  <a:cubicBezTo>
                    <a:pt x="12807" y="2808"/>
                    <a:pt x="19587" y="0"/>
                    <a:pt x="26657" y="0"/>
                  </a:cubicBezTo>
                  <a:close/>
                </a:path>
              </a:pathLst>
            </a:custGeom>
            <a:solidFill>
              <a:srgbClr val="002F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19050"/>
              <a:ext cx="1482706" cy="1525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5045821" y="9605801"/>
            <a:ext cx="8180822" cy="362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n-US" sz="1800">
                <a:solidFill>
                  <a:srgbClr val="D9D9D9"/>
                </a:solidFill>
                <a:latin typeface="Futura"/>
                <a:ea typeface="Futura"/>
                <a:cs typeface="Futura"/>
                <a:sym typeface="Futura"/>
              </a:rPr>
              <a:t>Serving Today • Planning for Tomorrow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847430" y="572007"/>
            <a:ext cx="9127131" cy="1905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475"/>
              </a:lnSpc>
            </a:pPr>
            <a:r>
              <a:rPr lang="en-US" sz="6858" b="1" spc="240">
                <a:solidFill>
                  <a:srgbClr val="002F4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ACTION ITEMS FOR APPROVAL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112034" y="3845928"/>
            <a:ext cx="2665215" cy="13113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38"/>
              </a:lnSpc>
            </a:pPr>
            <a:r>
              <a:rPr lang="en-US" sz="1912" spc="187" dirty="0">
                <a:solidFill>
                  <a:srgbClr val="F2F4F5"/>
                </a:solidFill>
                <a:latin typeface="Montserrat"/>
                <a:ea typeface="Montserrat"/>
                <a:cs typeface="Montserrat"/>
                <a:sym typeface="Montserrat"/>
              </a:rPr>
              <a:t>Request approval of minutes from November 5, 2025, board meeting.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41662" y="9605801"/>
            <a:ext cx="4084320" cy="42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D9D9D9"/>
                </a:solidFill>
                <a:latin typeface="Futura"/>
                <a:ea typeface="Futura"/>
                <a:cs typeface="Futura"/>
                <a:sym typeface="Futura"/>
              </a:rPr>
              <a:t>h-gac.com</a:t>
            </a:r>
          </a:p>
        </p:txBody>
      </p:sp>
      <p:grpSp>
        <p:nvGrpSpPr>
          <p:cNvPr id="25" name="Group 25"/>
          <p:cNvGrpSpPr/>
          <p:nvPr/>
        </p:nvGrpSpPr>
        <p:grpSpPr>
          <a:xfrm>
            <a:off x="4350111" y="5970537"/>
            <a:ext cx="3194713" cy="3246524"/>
            <a:chOff x="0" y="0"/>
            <a:chExt cx="1482706" cy="1506752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482706" cy="1506752"/>
            </a:xfrm>
            <a:custGeom>
              <a:avLst/>
              <a:gdLst/>
              <a:ahLst/>
              <a:cxnLst/>
              <a:rect l="l" t="t" r="r" b="b"/>
              <a:pathLst>
                <a:path w="1482706" h="1506752">
                  <a:moveTo>
                    <a:pt x="26657" y="0"/>
                  </a:moveTo>
                  <a:lnTo>
                    <a:pt x="1456049" y="0"/>
                  </a:lnTo>
                  <a:cubicBezTo>
                    <a:pt x="1463119" y="0"/>
                    <a:pt x="1469900" y="2808"/>
                    <a:pt x="1474899" y="7808"/>
                  </a:cubicBezTo>
                  <a:cubicBezTo>
                    <a:pt x="1479898" y="12807"/>
                    <a:pt x="1482706" y="19587"/>
                    <a:pt x="1482706" y="26657"/>
                  </a:cubicBezTo>
                  <a:lnTo>
                    <a:pt x="1482706" y="1480095"/>
                  </a:lnTo>
                  <a:cubicBezTo>
                    <a:pt x="1482706" y="1487165"/>
                    <a:pt x="1479898" y="1493945"/>
                    <a:pt x="1474899" y="1498945"/>
                  </a:cubicBezTo>
                  <a:cubicBezTo>
                    <a:pt x="1469900" y="1503944"/>
                    <a:pt x="1463119" y="1506752"/>
                    <a:pt x="1456049" y="1506752"/>
                  </a:cubicBezTo>
                  <a:lnTo>
                    <a:pt x="26657" y="1506752"/>
                  </a:lnTo>
                  <a:cubicBezTo>
                    <a:pt x="19587" y="1506752"/>
                    <a:pt x="12807" y="1503944"/>
                    <a:pt x="7808" y="1498945"/>
                  </a:cubicBezTo>
                  <a:cubicBezTo>
                    <a:pt x="2808" y="1493945"/>
                    <a:pt x="0" y="1487165"/>
                    <a:pt x="0" y="1480095"/>
                  </a:cubicBezTo>
                  <a:lnTo>
                    <a:pt x="0" y="26657"/>
                  </a:lnTo>
                  <a:cubicBezTo>
                    <a:pt x="0" y="19587"/>
                    <a:pt x="2808" y="12807"/>
                    <a:pt x="7808" y="7808"/>
                  </a:cubicBezTo>
                  <a:cubicBezTo>
                    <a:pt x="12807" y="2808"/>
                    <a:pt x="19587" y="0"/>
                    <a:pt x="26657" y="0"/>
                  </a:cubicBezTo>
                  <a:close/>
                </a:path>
              </a:pathLst>
            </a:custGeom>
            <a:solidFill>
              <a:srgbClr val="002F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19050"/>
              <a:ext cx="1482706" cy="1525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7905412" y="5970537"/>
            <a:ext cx="3194713" cy="3246524"/>
            <a:chOff x="0" y="0"/>
            <a:chExt cx="1482706" cy="1506752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1482706" cy="1506752"/>
            </a:xfrm>
            <a:custGeom>
              <a:avLst/>
              <a:gdLst/>
              <a:ahLst/>
              <a:cxnLst/>
              <a:rect l="l" t="t" r="r" b="b"/>
              <a:pathLst>
                <a:path w="1482706" h="1506752">
                  <a:moveTo>
                    <a:pt x="26657" y="0"/>
                  </a:moveTo>
                  <a:lnTo>
                    <a:pt x="1456049" y="0"/>
                  </a:lnTo>
                  <a:cubicBezTo>
                    <a:pt x="1463119" y="0"/>
                    <a:pt x="1469900" y="2808"/>
                    <a:pt x="1474899" y="7808"/>
                  </a:cubicBezTo>
                  <a:cubicBezTo>
                    <a:pt x="1479898" y="12807"/>
                    <a:pt x="1482706" y="19587"/>
                    <a:pt x="1482706" y="26657"/>
                  </a:cubicBezTo>
                  <a:lnTo>
                    <a:pt x="1482706" y="1480095"/>
                  </a:lnTo>
                  <a:cubicBezTo>
                    <a:pt x="1482706" y="1487165"/>
                    <a:pt x="1479898" y="1493945"/>
                    <a:pt x="1474899" y="1498945"/>
                  </a:cubicBezTo>
                  <a:cubicBezTo>
                    <a:pt x="1469900" y="1503944"/>
                    <a:pt x="1463119" y="1506752"/>
                    <a:pt x="1456049" y="1506752"/>
                  </a:cubicBezTo>
                  <a:lnTo>
                    <a:pt x="26657" y="1506752"/>
                  </a:lnTo>
                  <a:cubicBezTo>
                    <a:pt x="19587" y="1506752"/>
                    <a:pt x="12807" y="1503944"/>
                    <a:pt x="7808" y="1498945"/>
                  </a:cubicBezTo>
                  <a:cubicBezTo>
                    <a:pt x="2808" y="1493945"/>
                    <a:pt x="0" y="1487165"/>
                    <a:pt x="0" y="1480095"/>
                  </a:cubicBezTo>
                  <a:lnTo>
                    <a:pt x="0" y="26657"/>
                  </a:lnTo>
                  <a:cubicBezTo>
                    <a:pt x="0" y="19587"/>
                    <a:pt x="2808" y="12807"/>
                    <a:pt x="7808" y="7808"/>
                  </a:cubicBezTo>
                  <a:cubicBezTo>
                    <a:pt x="12807" y="2808"/>
                    <a:pt x="19587" y="0"/>
                    <a:pt x="26657" y="0"/>
                  </a:cubicBezTo>
                  <a:close/>
                </a:path>
              </a:pathLst>
            </a:custGeom>
            <a:solidFill>
              <a:srgbClr val="002F47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19050"/>
              <a:ext cx="1482706" cy="15258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1112034" y="6305519"/>
            <a:ext cx="3641132" cy="7055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41"/>
              </a:lnSpc>
            </a:pPr>
            <a:r>
              <a:rPr lang="en-US" sz="2059" b="1" spc="201">
                <a:solidFill>
                  <a:srgbClr val="F2F4F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Financial</a:t>
            </a:r>
          </a:p>
          <a:p>
            <a:pPr algn="l">
              <a:lnSpc>
                <a:spcPts val="2841"/>
              </a:lnSpc>
            </a:pPr>
            <a:r>
              <a:rPr lang="en-US" sz="2059" b="1" spc="201">
                <a:solidFill>
                  <a:srgbClr val="F2F4F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Report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4641928" y="6345723"/>
            <a:ext cx="3641132" cy="7055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41"/>
              </a:lnSpc>
            </a:pPr>
            <a:r>
              <a:rPr lang="en-US" sz="2059" b="1" spc="201">
                <a:solidFill>
                  <a:srgbClr val="F2F4F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Financial</a:t>
            </a:r>
          </a:p>
          <a:p>
            <a:pPr algn="l">
              <a:lnSpc>
                <a:spcPts val="2841"/>
              </a:lnSpc>
            </a:pPr>
            <a:r>
              <a:rPr lang="en-US" sz="2059" b="1" spc="201">
                <a:solidFill>
                  <a:srgbClr val="F2F4F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Report</a:t>
            </a:r>
          </a:p>
        </p:txBody>
      </p:sp>
      <p:sp>
        <p:nvSpPr>
          <p:cNvPr id="33" name="Freeform 33"/>
          <p:cNvSpPr/>
          <p:nvPr/>
        </p:nvSpPr>
        <p:spPr>
          <a:xfrm>
            <a:off x="6302979" y="6252183"/>
            <a:ext cx="966880" cy="865357"/>
          </a:xfrm>
          <a:custGeom>
            <a:avLst/>
            <a:gdLst/>
            <a:ahLst/>
            <a:cxnLst/>
            <a:rect l="l" t="t" r="r" b="b"/>
            <a:pathLst>
              <a:path w="966880" h="865357">
                <a:moveTo>
                  <a:pt x="0" y="0"/>
                </a:moveTo>
                <a:lnTo>
                  <a:pt x="966879" y="0"/>
                </a:lnTo>
                <a:lnTo>
                  <a:pt x="966879" y="865358"/>
                </a:lnTo>
                <a:lnTo>
                  <a:pt x="0" y="8653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4" name="TextBox 34"/>
          <p:cNvSpPr txBox="1"/>
          <p:nvPr/>
        </p:nvSpPr>
        <p:spPr>
          <a:xfrm>
            <a:off x="4641928" y="7375203"/>
            <a:ext cx="2560358" cy="16406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38"/>
              </a:lnSpc>
            </a:pPr>
            <a:r>
              <a:rPr lang="en-US" sz="1912" spc="187" dirty="0">
                <a:solidFill>
                  <a:srgbClr val="F2F4F5"/>
                </a:solidFill>
                <a:latin typeface="Montserrat"/>
                <a:ea typeface="Montserrat"/>
                <a:cs typeface="Montserrat"/>
                <a:sym typeface="Montserrat"/>
              </a:rPr>
              <a:t>Request approval of financial reports for the period ending March 31, 2026.</a:t>
            </a:r>
          </a:p>
        </p:txBody>
      </p:sp>
      <p:sp>
        <p:nvSpPr>
          <p:cNvPr id="35" name="Freeform 35"/>
          <p:cNvSpPr/>
          <p:nvPr/>
        </p:nvSpPr>
        <p:spPr>
          <a:xfrm>
            <a:off x="2773085" y="6211980"/>
            <a:ext cx="966880" cy="865357"/>
          </a:xfrm>
          <a:custGeom>
            <a:avLst/>
            <a:gdLst/>
            <a:ahLst/>
            <a:cxnLst/>
            <a:rect l="l" t="t" r="r" b="b"/>
            <a:pathLst>
              <a:path w="966880" h="865357">
                <a:moveTo>
                  <a:pt x="0" y="0"/>
                </a:moveTo>
                <a:lnTo>
                  <a:pt x="966879" y="0"/>
                </a:lnTo>
                <a:lnTo>
                  <a:pt x="966879" y="865357"/>
                </a:lnTo>
                <a:lnTo>
                  <a:pt x="0" y="86535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6" name="TextBox 36"/>
          <p:cNvSpPr txBox="1"/>
          <p:nvPr/>
        </p:nvSpPr>
        <p:spPr>
          <a:xfrm>
            <a:off x="1112034" y="7334999"/>
            <a:ext cx="2627931" cy="16406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38"/>
              </a:lnSpc>
            </a:pPr>
            <a:r>
              <a:rPr lang="en-US" sz="1912" spc="187" dirty="0">
                <a:solidFill>
                  <a:srgbClr val="F2F4F5"/>
                </a:solidFill>
                <a:latin typeface="Montserrat"/>
                <a:ea typeface="Montserrat"/>
                <a:cs typeface="Montserrat"/>
                <a:sym typeface="Montserrat"/>
              </a:rPr>
              <a:t>Request approval of financial report for the period ending December 31, 2025.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8154424" y="6305519"/>
            <a:ext cx="3641132" cy="7055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41"/>
              </a:lnSpc>
            </a:pPr>
            <a:r>
              <a:rPr lang="en-US" sz="2059" b="1" spc="201">
                <a:solidFill>
                  <a:srgbClr val="F2F4F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Financial</a:t>
            </a:r>
          </a:p>
          <a:p>
            <a:pPr algn="l">
              <a:lnSpc>
                <a:spcPts val="2841"/>
              </a:lnSpc>
            </a:pPr>
            <a:r>
              <a:rPr lang="en-US" sz="2059" b="1" spc="201">
                <a:solidFill>
                  <a:srgbClr val="F2F4F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Report</a:t>
            </a:r>
          </a:p>
        </p:txBody>
      </p:sp>
      <p:sp>
        <p:nvSpPr>
          <p:cNvPr id="38" name="Freeform 38"/>
          <p:cNvSpPr/>
          <p:nvPr/>
        </p:nvSpPr>
        <p:spPr>
          <a:xfrm>
            <a:off x="9815475" y="6211980"/>
            <a:ext cx="966880" cy="865357"/>
          </a:xfrm>
          <a:custGeom>
            <a:avLst/>
            <a:gdLst/>
            <a:ahLst/>
            <a:cxnLst/>
            <a:rect l="l" t="t" r="r" b="b"/>
            <a:pathLst>
              <a:path w="966880" h="865357">
                <a:moveTo>
                  <a:pt x="0" y="0"/>
                </a:moveTo>
                <a:lnTo>
                  <a:pt x="966880" y="0"/>
                </a:lnTo>
                <a:lnTo>
                  <a:pt x="966880" y="865357"/>
                </a:lnTo>
                <a:lnTo>
                  <a:pt x="0" y="86535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9" name="TextBox 39"/>
          <p:cNvSpPr txBox="1"/>
          <p:nvPr/>
        </p:nvSpPr>
        <p:spPr>
          <a:xfrm>
            <a:off x="8154424" y="7334999"/>
            <a:ext cx="2560358" cy="16406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38"/>
              </a:lnSpc>
            </a:pPr>
            <a:r>
              <a:rPr lang="en-US" sz="1912" spc="187" dirty="0">
                <a:solidFill>
                  <a:srgbClr val="F2F4F5"/>
                </a:solidFill>
                <a:latin typeface="Montserrat"/>
                <a:ea typeface="Montserrat"/>
                <a:cs typeface="Montserrat"/>
                <a:sym typeface="Montserrat"/>
              </a:rPr>
              <a:t>Request approval of financial reports for the period ending June 30, 2026.</a:t>
            </a:r>
          </a:p>
        </p:txBody>
      </p:sp>
      <p:sp>
        <p:nvSpPr>
          <p:cNvPr id="40" name="Freeform 40"/>
          <p:cNvSpPr/>
          <p:nvPr/>
        </p:nvSpPr>
        <p:spPr>
          <a:xfrm>
            <a:off x="6302979" y="2798935"/>
            <a:ext cx="788566" cy="909009"/>
          </a:xfrm>
          <a:custGeom>
            <a:avLst/>
            <a:gdLst/>
            <a:ahLst/>
            <a:cxnLst/>
            <a:rect l="l" t="t" r="r" b="b"/>
            <a:pathLst>
              <a:path w="788566" h="909009">
                <a:moveTo>
                  <a:pt x="0" y="0"/>
                </a:moveTo>
                <a:lnTo>
                  <a:pt x="788566" y="0"/>
                </a:lnTo>
                <a:lnTo>
                  <a:pt x="788566" y="909010"/>
                </a:lnTo>
                <a:lnTo>
                  <a:pt x="0" y="9090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1" name="TextBox 41"/>
          <p:cNvSpPr txBox="1"/>
          <p:nvPr/>
        </p:nvSpPr>
        <p:spPr>
          <a:xfrm>
            <a:off x="4624653" y="2841252"/>
            <a:ext cx="3641132" cy="7055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41"/>
              </a:lnSpc>
            </a:pPr>
            <a:r>
              <a:rPr lang="en-US" sz="2059" b="1" spc="201" dirty="0">
                <a:solidFill>
                  <a:srgbClr val="F2F4F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Meeting</a:t>
            </a:r>
          </a:p>
          <a:p>
            <a:pPr algn="l">
              <a:lnSpc>
                <a:spcPts val="2841"/>
              </a:lnSpc>
            </a:pPr>
            <a:r>
              <a:rPr lang="en-US" sz="2059" b="1" spc="201" dirty="0">
                <a:solidFill>
                  <a:srgbClr val="F2F4F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Minutes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4641928" y="3841517"/>
            <a:ext cx="2665215" cy="13113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38"/>
              </a:lnSpc>
            </a:pPr>
            <a:r>
              <a:rPr lang="en-US" sz="1912" spc="187" dirty="0">
                <a:solidFill>
                  <a:srgbClr val="F2F4F5"/>
                </a:solidFill>
                <a:latin typeface="Montserrat"/>
                <a:ea typeface="Montserrat"/>
                <a:cs typeface="Montserrat"/>
                <a:sym typeface="Montserrat"/>
              </a:rPr>
              <a:t>Request approval of minutes from April 22, 2026, board meeting.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43" y="638"/>
            <a:ext cx="18285714" cy="10285714"/>
            <a:chOff x="0" y="0"/>
            <a:chExt cx="24380952" cy="137142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0952" cy="13714349"/>
            </a:xfrm>
            <a:custGeom>
              <a:avLst/>
              <a:gdLst/>
              <a:ahLst/>
              <a:cxnLst/>
              <a:rect l="l" t="t" r="r" b="b"/>
              <a:pathLst>
                <a:path w="24380952" h="13714349">
                  <a:moveTo>
                    <a:pt x="0" y="0"/>
                  </a:moveTo>
                  <a:lnTo>
                    <a:pt x="24380952" y="0"/>
                  </a:lnTo>
                  <a:lnTo>
                    <a:pt x="24380952" y="13714349"/>
                  </a:lnTo>
                  <a:lnTo>
                    <a:pt x="0" y="137143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341662" y="9586751"/>
            <a:ext cx="4084320" cy="4467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2700">
                <a:solidFill>
                  <a:srgbClr val="D9D9D9"/>
                </a:solidFill>
                <a:latin typeface="Calibri (MS)"/>
                <a:ea typeface="Calibri (MS)"/>
                <a:cs typeface="Calibri (MS)"/>
                <a:sym typeface="Calibri (MS)"/>
              </a:rPr>
              <a:t>h-gac.com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045821" y="9605801"/>
            <a:ext cx="8180822" cy="362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n-US" sz="1800">
                <a:solidFill>
                  <a:srgbClr val="D9D9D9"/>
                </a:solidFill>
                <a:latin typeface="Futura"/>
                <a:ea typeface="Futura"/>
                <a:cs typeface="Futura"/>
                <a:sym typeface="Futura"/>
              </a:rPr>
              <a:t>Serving Today • Planning for Tomorrow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6663883" y="8578501"/>
            <a:ext cx="1373886" cy="1373886"/>
            <a:chOff x="0" y="0"/>
            <a:chExt cx="1831848" cy="1831848"/>
          </a:xfrm>
        </p:grpSpPr>
        <p:sp>
          <p:nvSpPr>
            <p:cNvPr id="7" name="Freeform 7" descr="Text  Description automatically generated"/>
            <p:cNvSpPr/>
            <p:nvPr/>
          </p:nvSpPr>
          <p:spPr>
            <a:xfrm>
              <a:off x="0" y="0"/>
              <a:ext cx="1831848" cy="1831848"/>
            </a:xfrm>
            <a:custGeom>
              <a:avLst/>
              <a:gdLst/>
              <a:ahLst/>
              <a:cxnLst/>
              <a:rect l="l" t="t" r="r" b="b"/>
              <a:pathLst>
                <a:path w="1831848" h="1831848">
                  <a:moveTo>
                    <a:pt x="0" y="0"/>
                  </a:moveTo>
                  <a:lnTo>
                    <a:pt x="1831848" y="0"/>
                  </a:lnTo>
                  <a:lnTo>
                    <a:pt x="1831848" y="1831848"/>
                  </a:lnTo>
                  <a:lnTo>
                    <a:pt x="0" y="18318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43" y="638"/>
            <a:ext cx="18285714" cy="10285714"/>
            <a:chOff x="0" y="0"/>
            <a:chExt cx="24380952" cy="1371428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380952" cy="13714349"/>
            </a:xfrm>
            <a:custGeom>
              <a:avLst/>
              <a:gdLst/>
              <a:ahLst/>
              <a:cxnLst/>
              <a:rect l="l" t="t" r="r" b="b"/>
              <a:pathLst>
                <a:path w="24380952" h="13714349">
                  <a:moveTo>
                    <a:pt x="0" y="0"/>
                  </a:moveTo>
                  <a:lnTo>
                    <a:pt x="24380952" y="0"/>
                  </a:lnTo>
                  <a:lnTo>
                    <a:pt x="24380952" y="13714349"/>
                  </a:lnTo>
                  <a:lnTo>
                    <a:pt x="0" y="137143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341662" y="9605801"/>
            <a:ext cx="4084320" cy="42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D9D9D9"/>
                </a:solidFill>
                <a:latin typeface="Futura"/>
                <a:ea typeface="Futura"/>
                <a:cs typeface="Futura"/>
                <a:sym typeface="Futura"/>
              </a:rPr>
              <a:t>h-gac.com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045821" y="9605801"/>
            <a:ext cx="8180822" cy="362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n-US" sz="1800">
                <a:solidFill>
                  <a:srgbClr val="D9D9D9"/>
                </a:solidFill>
                <a:latin typeface="Futura"/>
                <a:ea typeface="Futura"/>
                <a:cs typeface="Futura"/>
                <a:sym typeface="Futura"/>
              </a:rPr>
              <a:t>Serving Today • Planning for Tomorrow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6663883" y="8578501"/>
            <a:ext cx="1373886" cy="1373886"/>
            <a:chOff x="0" y="0"/>
            <a:chExt cx="1831848" cy="1831848"/>
          </a:xfrm>
        </p:grpSpPr>
        <p:sp>
          <p:nvSpPr>
            <p:cNvPr id="13" name="Freeform 13" descr="Text  Description automatically generated"/>
            <p:cNvSpPr/>
            <p:nvPr/>
          </p:nvSpPr>
          <p:spPr>
            <a:xfrm>
              <a:off x="0" y="0"/>
              <a:ext cx="1831848" cy="1831848"/>
            </a:xfrm>
            <a:custGeom>
              <a:avLst/>
              <a:gdLst/>
              <a:ahLst/>
              <a:cxnLst/>
              <a:rect l="l" t="t" r="r" b="b"/>
              <a:pathLst>
                <a:path w="1831848" h="1831848">
                  <a:moveTo>
                    <a:pt x="0" y="0"/>
                  </a:moveTo>
                  <a:lnTo>
                    <a:pt x="1831848" y="0"/>
                  </a:lnTo>
                  <a:lnTo>
                    <a:pt x="1831848" y="1831848"/>
                  </a:lnTo>
                  <a:lnTo>
                    <a:pt x="0" y="18318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143" y="0"/>
            <a:ext cx="8585708" cy="9445016"/>
            <a:chOff x="0" y="0"/>
            <a:chExt cx="8585708" cy="9445016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585708" cy="9445017"/>
            </a:xfrm>
            <a:custGeom>
              <a:avLst/>
              <a:gdLst/>
              <a:ahLst/>
              <a:cxnLst/>
              <a:rect l="l" t="t" r="r" b="b"/>
              <a:pathLst>
                <a:path w="8585708" h="9445017">
                  <a:moveTo>
                    <a:pt x="8585708" y="700"/>
                  </a:moveTo>
                  <a:cubicBezTo>
                    <a:pt x="8581644" y="18773"/>
                    <a:pt x="8577961" y="36847"/>
                    <a:pt x="8573515" y="54804"/>
                  </a:cubicBezTo>
                  <a:cubicBezTo>
                    <a:pt x="8478139" y="445781"/>
                    <a:pt x="8382635" y="836642"/>
                    <a:pt x="8287258" y="1227619"/>
                  </a:cubicBezTo>
                  <a:cubicBezTo>
                    <a:pt x="8146288" y="1805747"/>
                    <a:pt x="8005699" y="2383875"/>
                    <a:pt x="7864601" y="2961887"/>
                  </a:cubicBezTo>
                  <a:cubicBezTo>
                    <a:pt x="7691247" y="3671779"/>
                    <a:pt x="7517384" y="4381555"/>
                    <a:pt x="7344028" y="5091447"/>
                  </a:cubicBezTo>
                  <a:cubicBezTo>
                    <a:pt x="7194676" y="5703041"/>
                    <a:pt x="7045578" y="6314634"/>
                    <a:pt x="6896353" y="6926345"/>
                  </a:cubicBezTo>
                  <a:cubicBezTo>
                    <a:pt x="6765289" y="7463662"/>
                    <a:pt x="6634480" y="8000862"/>
                    <a:pt x="6503162" y="8538062"/>
                  </a:cubicBezTo>
                  <a:cubicBezTo>
                    <a:pt x="6429375" y="8840185"/>
                    <a:pt x="6354953" y="9142193"/>
                    <a:pt x="6280785" y="9444317"/>
                  </a:cubicBezTo>
                  <a:cubicBezTo>
                    <a:pt x="4199382" y="9444317"/>
                    <a:pt x="2118106" y="9444200"/>
                    <a:pt x="36830" y="9445017"/>
                  </a:cubicBezTo>
                  <a:cubicBezTo>
                    <a:pt x="6731" y="9445017"/>
                    <a:pt x="0" y="9438836"/>
                    <a:pt x="0" y="9411084"/>
                  </a:cubicBezTo>
                  <a:cubicBezTo>
                    <a:pt x="762" y="6285367"/>
                    <a:pt x="762" y="3159649"/>
                    <a:pt x="0" y="33932"/>
                  </a:cubicBezTo>
                  <a:cubicBezTo>
                    <a:pt x="0" y="6180"/>
                    <a:pt x="6731" y="0"/>
                    <a:pt x="36830" y="0"/>
                  </a:cubicBezTo>
                  <a:cubicBezTo>
                    <a:pt x="2886456" y="700"/>
                    <a:pt x="5736082" y="700"/>
                    <a:pt x="8585708" y="700"/>
                  </a:cubicBezTo>
                  <a:close/>
                </a:path>
              </a:pathLst>
            </a:custGeom>
            <a:blipFill>
              <a:blip r:embed="rId5">
                <a:alphaModFix amt="72000"/>
              </a:blip>
              <a:stretch>
                <a:fillRect l="-32506" r="-3250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8628626" y="2074081"/>
            <a:ext cx="8278835" cy="4945476"/>
            <a:chOff x="0" y="0"/>
            <a:chExt cx="2599595" cy="155290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599595" cy="1552904"/>
            </a:xfrm>
            <a:custGeom>
              <a:avLst/>
              <a:gdLst/>
              <a:ahLst/>
              <a:cxnLst/>
              <a:rect l="l" t="t" r="r" b="b"/>
              <a:pathLst>
                <a:path w="2599595" h="1552904">
                  <a:moveTo>
                    <a:pt x="24314" y="0"/>
                  </a:moveTo>
                  <a:lnTo>
                    <a:pt x="2575281" y="0"/>
                  </a:lnTo>
                  <a:cubicBezTo>
                    <a:pt x="2581730" y="0"/>
                    <a:pt x="2587914" y="2562"/>
                    <a:pt x="2592474" y="7121"/>
                  </a:cubicBezTo>
                  <a:cubicBezTo>
                    <a:pt x="2597034" y="11681"/>
                    <a:pt x="2599595" y="17865"/>
                    <a:pt x="2599595" y="24314"/>
                  </a:cubicBezTo>
                  <a:lnTo>
                    <a:pt x="2599595" y="1528590"/>
                  </a:lnTo>
                  <a:cubicBezTo>
                    <a:pt x="2599595" y="1535038"/>
                    <a:pt x="2597034" y="1541223"/>
                    <a:pt x="2592474" y="1545782"/>
                  </a:cubicBezTo>
                  <a:cubicBezTo>
                    <a:pt x="2587914" y="1550342"/>
                    <a:pt x="2581730" y="1552904"/>
                    <a:pt x="2575281" y="1552904"/>
                  </a:cubicBezTo>
                  <a:lnTo>
                    <a:pt x="24314" y="1552904"/>
                  </a:lnTo>
                  <a:cubicBezTo>
                    <a:pt x="17865" y="1552904"/>
                    <a:pt x="11681" y="1550342"/>
                    <a:pt x="7121" y="1545782"/>
                  </a:cubicBezTo>
                  <a:cubicBezTo>
                    <a:pt x="2562" y="1541223"/>
                    <a:pt x="0" y="1535038"/>
                    <a:pt x="0" y="1528590"/>
                  </a:cubicBezTo>
                  <a:lnTo>
                    <a:pt x="0" y="24314"/>
                  </a:lnTo>
                  <a:cubicBezTo>
                    <a:pt x="0" y="17865"/>
                    <a:pt x="2562" y="11681"/>
                    <a:pt x="7121" y="7121"/>
                  </a:cubicBezTo>
                  <a:cubicBezTo>
                    <a:pt x="11681" y="2562"/>
                    <a:pt x="17865" y="0"/>
                    <a:pt x="24314" y="0"/>
                  </a:cubicBezTo>
                  <a:close/>
                </a:path>
              </a:pathLst>
            </a:custGeom>
            <a:solidFill>
              <a:srgbClr val="FFFFFF">
                <a:alpha val="58824"/>
              </a:srgbClr>
            </a:solidFill>
            <a:ln w="38100" cap="rnd">
              <a:solidFill>
                <a:srgbClr val="000000">
                  <a:alpha val="58824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2599595" cy="15719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59"/>
                </a:lnSpc>
              </a:pPr>
              <a:endParaRPr/>
            </a:p>
          </p:txBody>
        </p:sp>
      </p:grpSp>
      <p:grpSp>
        <p:nvGrpSpPr>
          <p:cNvPr id="19" name="Group 19"/>
          <p:cNvGrpSpPr>
            <a:grpSpLocks noChangeAspect="1"/>
          </p:cNvGrpSpPr>
          <p:nvPr/>
        </p:nvGrpSpPr>
        <p:grpSpPr>
          <a:xfrm>
            <a:off x="9216823" y="4002070"/>
            <a:ext cx="2270265" cy="2261397"/>
            <a:chOff x="0" y="0"/>
            <a:chExt cx="6502400" cy="6477000"/>
          </a:xfrm>
        </p:grpSpPr>
        <p:sp>
          <p:nvSpPr>
            <p:cNvPr id="20" name="Freeform 20"/>
            <p:cNvSpPr/>
            <p:nvPr/>
          </p:nvSpPr>
          <p:spPr>
            <a:xfrm>
              <a:off x="116940" y="124149"/>
              <a:ext cx="6262195" cy="6234315"/>
            </a:xfrm>
            <a:custGeom>
              <a:avLst/>
              <a:gdLst/>
              <a:ahLst/>
              <a:cxnLst/>
              <a:rect l="l" t="t" r="r" b="b"/>
              <a:pathLst>
                <a:path w="6262195" h="6234315">
                  <a:moveTo>
                    <a:pt x="3131098" y="32"/>
                  </a:moveTo>
                  <a:cubicBezTo>
                    <a:pt x="2014135" y="-4964"/>
                    <a:pt x="979875" y="588062"/>
                    <a:pt x="419947" y="1554557"/>
                  </a:cubicBezTo>
                  <a:cubicBezTo>
                    <a:pt x="-139982" y="2521051"/>
                    <a:pt x="-139982" y="3713264"/>
                    <a:pt x="419947" y="4679759"/>
                  </a:cubicBezTo>
                  <a:cubicBezTo>
                    <a:pt x="979875" y="5646253"/>
                    <a:pt x="2014135" y="6239279"/>
                    <a:pt x="3131098" y="6234284"/>
                  </a:cubicBezTo>
                  <a:cubicBezTo>
                    <a:pt x="4248061" y="6239279"/>
                    <a:pt x="5282321" y="5646253"/>
                    <a:pt x="5842249" y="4679759"/>
                  </a:cubicBezTo>
                  <a:cubicBezTo>
                    <a:pt x="6402178" y="3713265"/>
                    <a:pt x="6402178" y="2521051"/>
                    <a:pt x="5842249" y="1554557"/>
                  </a:cubicBezTo>
                  <a:cubicBezTo>
                    <a:pt x="5282321" y="588063"/>
                    <a:pt x="4248061" y="-4963"/>
                    <a:pt x="3131098" y="32"/>
                  </a:cubicBezTo>
                  <a:close/>
                </a:path>
              </a:pathLst>
            </a:custGeom>
            <a:blipFill>
              <a:blip r:embed="rId6">
                <a:alphaModFix amt="78000"/>
              </a:blip>
              <a:stretch>
                <a:fillRect l="-16369" r="-16369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040506">
                <a:alpha val="77647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9596578" y="2679164"/>
            <a:ext cx="6342930" cy="779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391"/>
              </a:lnSpc>
              <a:spcBef>
                <a:spcPct val="0"/>
              </a:spcBef>
            </a:pPr>
            <a:r>
              <a:rPr lang="en-US" sz="4631" b="1" spc="162">
                <a:solidFill>
                  <a:srgbClr val="01010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MEETING MINUTES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1676770" y="4042346"/>
            <a:ext cx="4454671" cy="21522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97"/>
              </a:lnSpc>
            </a:pPr>
            <a:r>
              <a:rPr lang="en-US" sz="21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Request approval of the minutes from the November 5, 2025 meeting.</a:t>
            </a:r>
          </a:p>
          <a:p>
            <a:pPr algn="l">
              <a:lnSpc>
                <a:spcPts val="2897"/>
              </a:lnSpc>
            </a:pPr>
            <a:endParaRPr lang="en-US" sz="21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>
              <a:lnSpc>
                <a:spcPts val="2897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Request approval of the minutes from the April 22, 2026 meeting.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643"/>
            <a:ext cx="18285714" cy="10285714"/>
            <a:chOff x="0" y="0"/>
            <a:chExt cx="24380952" cy="137142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0952" cy="13714349"/>
            </a:xfrm>
            <a:custGeom>
              <a:avLst/>
              <a:gdLst/>
              <a:ahLst/>
              <a:cxnLst/>
              <a:rect l="l" t="t" r="r" b="b"/>
              <a:pathLst>
                <a:path w="24380952" h="13714349">
                  <a:moveTo>
                    <a:pt x="0" y="0"/>
                  </a:moveTo>
                  <a:lnTo>
                    <a:pt x="24380952" y="0"/>
                  </a:lnTo>
                  <a:lnTo>
                    <a:pt x="24380952" y="13714349"/>
                  </a:lnTo>
                  <a:lnTo>
                    <a:pt x="0" y="137143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4970786" y="9605801"/>
            <a:ext cx="8180822" cy="362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lang="en-US" sz="1800">
                <a:solidFill>
                  <a:srgbClr val="D9D9D9"/>
                </a:solidFill>
                <a:latin typeface="Futura"/>
                <a:ea typeface="Futura"/>
                <a:cs typeface="Futura"/>
                <a:sym typeface="Futura"/>
              </a:rPr>
              <a:t>Serving Today • Planning for Tomorrow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6663883" y="8578501"/>
            <a:ext cx="1373886" cy="1373886"/>
            <a:chOff x="0" y="0"/>
            <a:chExt cx="1831848" cy="1831848"/>
          </a:xfrm>
        </p:grpSpPr>
        <p:sp>
          <p:nvSpPr>
            <p:cNvPr id="6" name="Freeform 6" descr="Text  Description automatically generated"/>
            <p:cNvSpPr/>
            <p:nvPr/>
          </p:nvSpPr>
          <p:spPr>
            <a:xfrm>
              <a:off x="0" y="0"/>
              <a:ext cx="1831848" cy="1831848"/>
            </a:xfrm>
            <a:custGeom>
              <a:avLst/>
              <a:gdLst/>
              <a:ahLst/>
              <a:cxnLst/>
              <a:rect l="l" t="t" r="r" b="b"/>
              <a:pathLst>
                <a:path w="1831848" h="1831848">
                  <a:moveTo>
                    <a:pt x="0" y="0"/>
                  </a:moveTo>
                  <a:lnTo>
                    <a:pt x="1831848" y="0"/>
                  </a:lnTo>
                  <a:lnTo>
                    <a:pt x="1831848" y="1831848"/>
                  </a:lnTo>
                  <a:lnTo>
                    <a:pt x="0" y="18318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Freeform 7"/>
          <p:cNvSpPr/>
          <p:nvPr/>
        </p:nvSpPr>
        <p:spPr>
          <a:xfrm>
            <a:off x="0" y="0"/>
            <a:ext cx="4970786" cy="9425966"/>
          </a:xfrm>
          <a:custGeom>
            <a:avLst/>
            <a:gdLst/>
            <a:ahLst/>
            <a:cxnLst/>
            <a:rect l="l" t="t" r="r" b="b"/>
            <a:pathLst>
              <a:path w="4970786" h="9425966">
                <a:moveTo>
                  <a:pt x="0" y="0"/>
                </a:moveTo>
                <a:lnTo>
                  <a:pt x="4970786" y="0"/>
                </a:lnTo>
                <a:lnTo>
                  <a:pt x="4970786" y="9425966"/>
                </a:lnTo>
                <a:lnTo>
                  <a:pt x="0" y="942596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80000"/>
            </a:blip>
            <a:stretch>
              <a:fillRect l="-120750" r="-8124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5633514" y="488468"/>
            <a:ext cx="6855366" cy="19410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17"/>
              </a:lnSpc>
            </a:pPr>
            <a:r>
              <a:rPr lang="en-US" sz="6801" b="1" spc="238">
                <a:solidFill>
                  <a:srgbClr val="002F47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FINANCIAL REPORTS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865790" y="2515985"/>
            <a:ext cx="7473823" cy="2627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62874" lvl="1" indent="-231437" algn="l">
              <a:lnSpc>
                <a:spcPts val="2958"/>
              </a:lnSpc>
              <a:buFont typeface="Arial"/>
              <a:buChar char="•"/>
            </a:pPr>
            <a:r>
              <a:rPr lang="en-US" sz="2143" spc="210">
                <a:solidFill>
                  <a:srgbClr val="002F47"/>
                </a:solidFill>
                <a:latin typeface="Montserrat"/>
                <a:ea typeface="Montserrat"/>
                <a:cs typeface="Montserrat"/>
                <a:sym typeface="Montserrat"/>
              </a:rPr>
              <a:t>Request approval of the financial report for the period ending December 31, 2025. </a:t>
            </a:r>
          </a:p>
          <a:p>
            <a:pPr algn="l">
              <a:lnSpc>
                <a:spcPts val="1716"/>
              </a:lnSpc>
            </a:pPr>
            <a:endParaRPr lang="en-US" sz="2143" spc="210">
              <a:solidFill>
                <a:srgbClr val="002F4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62874" lvl="1" indent="-231437" algn="l">
              <a:lnSpc>
                <a:spcPts val="2958"/>
              </a:lnSpc>
              <a:buFont typeface="Arial"/>
              <a:buChar char="•"/>
            </a:pPr>
            <a:r>
              <a:rPr lang="en-US" sz="2143" spc="210">
                <a:solidFill>
                  <a:srgbClr val="002F47"/>
                </a:solidFill>
                <a:latin typeface="Montserrat"/>
                <a:ea typeface="Montserrat"/>
                <a:cs typeface="Montserrat"/>
                <a:sym typeface="Montserrat"/>
              </a:rPr>
              <a:t>Request approval of the financial report for the period ending March 31, 2026.</a:t>
            </a:r>
          </a:p>
          <a:p>
            <a:pPr algn="l">
              <a:lnSpc>
                <a:spcPts val="1578"/>
              </a:lnSpc>
            </a:pPr>
            <a:endParaRPr lang="en-US" sz="2143" spc="210">
              <a:solidFill>
                <a:srgbClr val="002F47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62874" lvl="1" indent="-231437" algn="l">
              <a:lnSpc>
                <a:spcPts val="2958"/>
              </a:lnSpc>
              <a:buFont typeface="Arial"/>
              <a:buChar char="•"/>
            </a:pPr>
            <a:r>
              <a:rPr lang="en-US" sz="2143" spc="210">
                <a:solidFill>
                  <a:srgbClr val="002F47"/>
                </a:solidFill>
                <a:latin typeface="Montserrat"/>
                <a:ea typeface="Montserrat"/>
                <a:cs typeface="Montserrat"/>
                <a:sym typeface="Montserrat"/>
              </a:rPr>
              <a:t>Request approval of the financial report for the period ending June 30, 2026.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41662" y="9605801"/>
            <a:ext cx="4084320" cy="4276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1800">
                <a:solidFill>
                  <a:srgbClr val="D9D9D9"/>
                </a:solidFill>
                <a:latin typeface="Futura"/>
                <a:ea typeface="Futura"/>
                <a:cs typeface="Futura"/>
                <a:sym typeface="Futura"/>
              </a:rPr>
              <a:t>h-gac.com</a:t>
            </a:r>
          </a:p>
        </p:txBody>
      </p:sp>
      <p:sp>
        <p:nvSpPr>
          <p:cNvPr id="11" name="Freeform 11"/>
          <p:cNvSpPr/>
          <p:nvPr/>
        </p:nvSpPr>
        <p:spPr>
          <a:xfrm>
            <a:off x="9388049" y="3702425"/>
            <a:ext cx="7527119" cy="5563018"/>
          </a:xfrm>
          <a:custGeom>
            <a:avLst/>
            <a:gdLst/>
            <a:ahLst/>
            <a:cxnLst/>
            <a:rect l="l" t="t" r="r" b="b"/>
            <a:pathLst>
              <a:path w="7527119" h="5563018">
                <a:moveTo>
                  <a:pt x="0" y="0"/>
                </a:moveTo>
                <a:lnTo>
                  <a:pt x="7527119" y="0"/>
                </a:lnTo>
                <a:lnTo>
                  <a:pt x="7527119" y="5563019"/>
                </a:lnTo>
                <a:lnTo>
                  <a:pt x="0" y="556301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HGAC-palette">
      <a:dk1>
        <a:srgbClr val="002F47"/>
      </a:dk1>
      <a:lt1>
        <a:sysClr val="window" lastClr="FFFFFF"/>
      </a:lt1>
      <a:dk2>
        <a:srgbClr val="055873"/>
      </a:dk2>
      <a:lt2>
        <a:srgbClr val="25B5AF"/>
      </a:lt2>
      <a:accent1>
        <a:srgbClr val="C6093B"/>
      </a:accent1>
      <a:accent2>
        <a:srgbClr val="002F47"/>
      </a:accent2>
      <a:accent3>
        <a:srgbClr val="055873"/>
      </a:accent3>
      <a:accent4>
        <a:srgbClr val="7AB66F"/>
      </a:accent4>
      <a:accent5>
        <a:srgbClr val="25B5AF"/>
      </a:accent5>
      <a:accent6>
        <a:srgbClr val="EF9021"/>
      </a:accent6>
      <a:hlink>
        <a:srgbClr val="002F47"/>
      </a:hlink>
      <a:folHlink>
        <a:srgbClr val="B4B4B4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3CC3D5FA-C649-4692-89DB-9B451E6C7B8B}" vid="{ED8EB3E2-0395-4A1E-9CEB-C54C9C6E402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796FE96315A84094082B02BFFB6F84" ma:contentTypeVersion="13" ma:contentTypeDescription="Create a new document." ma:contentTypeScope="" ma:versionID="bec65355e6bfc54b35a69104b212b966">
  <xsd:schema xmlns:xsd="http://www.w3.org/2001/XMLSchema" xmlns:xs="http://www.w3.org/2001/XMLSchema" xmlns:p="http://schemas.microsoft.com/office/2006/metadata/properties" xmlns:ns2="83355843-9f9d-4421-85e8-801618e3c756" xmlns:ns3="e3964c94-1cec-4b5c-96a8-005392ea8f45" targetNamespace="http://schemas.microsoft.com/office/2006/metadata/properties" ma:root="true" ma:fieldsID="39949c5d584d1d28e0f4bdf2ec9efeb4" ns2:_="" ns3:_="">
    <xsd:import namespace="83355843-9f9d-4421-85e8-801618e3c756"/>
    <xsd:import namespace="e3964c94-1cec-4b5c-96a8-005392ea8f45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355843-9f9d-4421-85e8-801618e3c756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da090e69-68ed-4240-a6f3-2772c3616f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3964c94-1cec-4b5c-96a8-005392ea8f45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afffecf5-76f6-4414-a469-361e01dc8cf6}" ma:internalName="TaxCatchAll" ma:showField="CatchAllData" ma:web="e3964c94-1cec-4b5c-96a8-005392ea8f4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3355843-9f9d-4421-85e8-801618e3c756">
      <Terms xmlns="http://schemas.microsoft.com/office/infopath/2007/PartnerControls"/>
    </lcf76f155ced4ddcb4097134ff3c332f>
    <TaxCatchAll xmlns="e3964c94-1cec-4b5c-96a8-005392ea8f45" xsi:nil="true"/>
  </documentManagement>
</p:properties>
</file>

<file path=customXml/itemProps1.xml><?xml version="1.0" encoding="utf-8"?>
<ds:datastoreItem xmlns:ds="http://schemas.openxmlformats.org/officeDocument/2006/customXml" ds:itemID="{A1D6A181-D270-49C7-9373-40167D60A73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8CDADB5-09DD-40B0-9C89-ED5447F806B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3355843-9f9d-4421-85e8-801618e3c756"/>
    <ds:schemaRef ds:uri="e3964c94-1cec-4b5c-96a8-005392ea8f4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9C87286-3A27-41A7-84A0-B34E61C41B39}">
  <ds:schemaRefs>
    <ds:schemaRef ds:uri="http://schemas.microsoft.com/office/2006/metadata/properties"/>
    <ds:schemaRef ds:uri="http://schemas.microsoft.com/office/infopath/2007/PartnerControls"/>
    <ds:schemaRef ds:uri="83355843-9f9d-4421-85e8-801618e3c756"/>
    <ds:schemaRef ds:uri="e3964c94-1cec-4b5c-96a8-005392ea8f4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1104</Words>
  <Application>Microsoft Office PowerPoint</Application>
  <PresentationFormat>Custom</PresentationFormat>
  <Paragraphs>253</Paragraphs>
  <Slides>26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42" baseType="lpstr">
      <vt:lpstr>Wingdings</vt:lpstr>
      <vt:lpstr>Calibri</vt:lpstr>
      <vt:lpstr>Arial</vt:lpstr>
      <vt:lpstr>Futura Md BT</vt:lpstr>
      <vt:lpstr>Futura</vt:lpstr>
      <vt:lpstr>Montserrat</vt:lpstr>
      <vt:lpstr>Tw Cen MT</vt:lpstr>
      <vt:lpstr>Futura-Bold</vt:lpstr>
      <vt:lpstr>Garamond</vt:lpstr>
      <vt:lpstr>Montserrat Bold</vt:lpstr>
      <vt:lpstr>Calibri (MS)</vt:lpstr>
      <vt:lpstr>Aptos</vt:lpstr>
      <vt:lpstr>Courier New</vt:lpstr>
      <vt:lpstr>Univers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GCEDD</dc:title>
  <dc:creator>Graben, Kristen</dc:creator>
  <cp:lastModifiedBy>Briscoe, Darryl</cp:lastModifiedBy>
  <cp:revision>3</cp:revision>
  <dcterms:created xsi:type="dcterms:W3CDTF">2006-08-16T00:00:00Z</dcterms:created>
  <dcterms:modified xsi:type="dcterms:W3CDTF">2026-07-29T01:49:07Z</dcterms:modified>
  <dc:identifier>DAG_oPMBh-4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0x0101009A796FE96315A84094082B02BFFB6F84</vt:lpwstr>
  </property>
</Properties>
</file>