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67" r:id="rId6"/>
    <p:sldId id="368" r:id="rId7"/>
    <p:sldId id="315" r:id="rId8"/>
    <p:sldId id="269" r:id="rId9"/>
    <p:sldId id="364" r:id="rId10"/>
    <p:sldId id="365" r:id="rId11"/>
    <p:sldId id="366" r:id="rId12"/>
    <p:sldId id="367" r:id="rId13"/>
  </p:sldIdLst>
  <p:sldSz cx="12192000" cy="6858000"/>
  <p:notesSz cx="7023100" cy="93091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utura Md BT" panose="020B0602020204020303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ulakanti, Reddy" initials="ER" lastIdx="2" clrIdx="0">
    <p:extLst>
      <p:ext uri="{19B8F6BF-5375-455C-9EA6-DF929625EA0E}">
        <p15:presenceInfo xmlns:p15="http://schemas.microsoft.com/office/powerpoint/2012/main" userId="S-1-5-21-1078081533-573735546-1417001333-5676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47"/>
    <a:srgbClr val="FFEC7C"/>
    <a:srgbClr val="25B5AF"/>
    <a:srgbClr val="055873"/>
    <a:srgbClr val="C60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68" y="10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dack\Documents\2%20Freight%20Opportunities\Houston\180411.PAMS.Hosuton_Container_Terminals_Gate_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Barbours</a:t>
            </a:r>
            <a:r>
              <a:rPr lang="en-US" baseline="0"/>
              <a:t> Cut</a:t>
            </a:r>
            <a:endParaRPr lang="en-US"/>
          </a:p>
        </c:rich>
      </c:tx>
      <c:layout>
        <c:manualLayout>
          <c:xMode val="edge"/>
          <c:yMode val="edge"/>
          <c:x val="0.21278818408568492"/>
          <c:y val="6.2639821029082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BD-4E93-ABC4-5C1D416473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BD-4E93-ABC4-5C1D416473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'Barbours Cut'!$H$28:$H$29</c:f>
              <c:strCache>
                <c:ptCount val="2"/>
                <c:pt idx="0">
                  <c:v>Truck Visits with 2 Gate Transactions</c:v>
                </c:pt>
                <c:pt idx="1">
                  <c:v>Truck visits with 1 Gate Transaction</c:v>
                </c:pt>
              </c:strCache>
            </c:strRef>
          </c:cat>
          <c:val>
            <c:numRef>
              <c:f>'Barbours Cut'!$I$28:$I$29</c:f>
              <c:numCache>
                <c:formatCode>0%</c:formatCode>
                <c:ptCount val="2"/>
                <c:pt idx="0">
                  <c:v>0.18138000360852644</c:v>
                </c:pt>
                <c:pt idx="1">
                  <c:v>0.81861999639147354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BD-4E93-ABC4-5C1D416473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740211821348419"/>
          <c:y val="0.43584561996864485"/>
          <c:w val="0.32493742629997335"/>
          <c:h val="0.28083637196357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778B08-09D5-468E-BD5A-7960CC6EF9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B8F998-E325-434D-BC75-7C0F989F65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BECDD2-485A-4D9C-AD18-D8867352E77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99F75C-4634-4FA7-BC2D-D547FC69D6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FC40B-F32A-4285-8740-B65DC61CFB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445E623-CE9C-444E-9B4E-96E43A32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54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4A3CB-55DD-4FC6-9C06-118EEFF0756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2BE00-9FD5-4B1E-809B-85BA4E091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BE00-9FD5-4B1E-809B-85BA4E091B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7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2F34C6-D889-4A9B-AD2E-3C74ACB59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E99C3E7-AB41-41B4-8FB3-E228B5D8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373" y="5661179"/>
            <a:ext cx="5280453" cy="557083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56DA8-AB1D-49FC-A6D3-C9EDF8196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373" y="6356350"/>
            <a:ext cx="1005016" cy="50165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fld id="{8AB51D46-51CA-4273-BEFF-84B32B351A6D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3531CC-0EB2-4919-A949-39BA6995A47E}"/>
              </a:ext>
            </a:extLst>
          </p:cNvPr>
          <p:cNvSpPr/>
          <p:nvPr userDrawn="1"/>
        </p:nvSpPr>
        <p:spPr>
          <a:xfrm>
            <a:off x="0" y="2375458"/>
            <a:ext cx="12192000" cy="1619251"/>
          </a:xfrm>
          <a:prstGeom prst="rect">
            <a:avLst/>
          </a:prstGeom>
          <a:solidFill>
            <a:srgbClr val="25B5A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7D4BD-32FF-44EE-912C-C8010AC39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76525"/>
            <a:ext cx="12192000" cy="959194"/>
          </a:xfrm>
        </p:spPr>
        <p:txBody>
          <a:bodyPr anchor="b"/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F043CB-B59B-4AB0-BB1B-E6AEC63EE5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95" y="5826211"/>
            <a:ext cx="848250" cy="84825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D469E33-233C-4488-AC4A-D5F63EA0D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44074" y="6346825"/>
            <a:ext cx="120376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fld id="{2DB66072-5828-4EAD-B142-0C405BA48D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DC440-43F0-4B38-A14C-D0318EDD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D5377-2821-48FB-95B3-E2BDA1CC3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37C10-E177-4D0A-8E94-0379E758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84AA-E1FA-4FD7-A936-729510EB5C95}" type="datetime1">
              <a:rPr lang="en-US" smtClean="0"/>
              <a:t>6/22/2020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4D4D-4C9E-4D63-BC58-ED24FA0D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6072-5828-4EAD-B142-0C405BA4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8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731ECD-366D-4449-AF44-4449041BD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DC440-43F0-4B38-A14C-D0318EDD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D5377-2821-48FB-95B3-E2BDA1CC3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6" y="1615130"/>
            <a:ext cx="12339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37C10-E177-4D0A-8E94-0379E758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E45A-1B24-4FAB-BEE1-EC05B0AC952D}" type="datetime1">
              <a:rPr lang="en-US" smtClean="0"/>
              <a:t>6/22/2020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4D4D-4C9E-4D63-BC58-ED24FA0D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6072-5828-4EAD-B142-0C405BA48D6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DF083B-62FE-4834-A9AD-4D8FB0115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95" y="5826211"/>
            <a:ext cx="848250" cy="8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7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BA0D-469E-4510-8712-A3DA6013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E6899-6C7B-4E69-B78B-DFE1D1289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9800" y="1610411"/>
            <a:ext cx="487062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379EF-687D-4DD7-B733-4FEC8F835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9472" y="1610411"/>
            <a:ext cx="487062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9835C-A085-4BB9-A8BA-1FC97D4BC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1849" y="6353861"/>
            <a:ext cx="2743200" cy="504139"/>
          </a:xfrm>
        </p:spPr>
        <p:txBody>
          <a:bodyPr/>
          <a:lstStyle/>
          <a:p>
            <a:fld id="{D7A4F7C1-23BF-400D-B54D-C3EDB84CC386}" type="datetime1">
              <a:rPr lang="en-US" smtClean="0"/>
              <a:t>6/22/2020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7E2BF-6D01-42DE-8891-E84C8570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6072-5828-4EAD-B142-0C405BA4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6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98AE1-6E63-4A67-AE88-ECF74820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5213" y="1319213"/>
            <a:ext cx="4522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3522D-4A54-41F8-A627-6B7CE38F5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5213" y="2143125"/>
            <a:ext cx="4522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14D3E-548A-4EDE-B3E5-0D238E460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3192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5E5D4-91B8-4F71-82CA-998F866DA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214312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5B141-E513-4D0D-8663-BFFD3FE3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5970-90B6-42F4-B9DE-445EDCEA637A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8CAF0-BBD3-42E0-8826-83B93194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6072-5828-4EAD-B142-0C405BA48D6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6EF9C3-5A5D-4640-9179-CFAC6907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49" y="-24714"/>
            <a:ext cx="1108195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1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4155-4698-4517-83E0-F92864E6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E4A8CF-28DC-462F-B95D-28E2BFA2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E381-4BFD-42CE-A75B-CD8135289F81}" type="datetime1">
              <a:rPr lang="en-US" smtClean="0"/>
              <a:t>6/22/2020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DD604-7264-4FF8-9393-ED843080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6072-5828-4EAD-B142-0C405BA4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A4FAA-C889-4BFC-B5D0-F52C3D3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9AC5-517F-46E9-B515-B21176BBB4E0}" type="datetime1">
              <a:rPr lang="en-US" smtClean="0"/>
              <a:t>6/22/2020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3C79E-8173-4D5A-8555-DD4DD5067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6072-5828-4EAD-B142-0C405BA4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0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CECFF-CCBE-42A3-A741-66F08494587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071E1A-2272-4999-BAF0-6E976478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54" y="-1"/>
            <a:ext cx="11788345" cy="1228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317D6-EF9C-4877-A962-8E25DB010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9727" y="161513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F4D2F-CED4-4213-ADBB-FB6DCD52A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849" y="6353175"/>
            <a:ext cx="2743200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fld id="{F9E12B71-6DB9-40FC-A497-D8D910C863B3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E9675-5394-4D59-A39E-941745D4C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44074" y="6346825"/>
            <a:ext cx="120376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fld id="{2DB66072-5828-4EAD-B142-0C405BA48D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BA6E9A-4C0D-406F-B5CC-33FAA3649DF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95" y="5826211"/>
            <a:ext cx="848250" cy="8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Futura Md BT" panose="020B06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B5A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B5A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B5AF"/>
        </a:buClr>
        <a:buSzPct val="8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F4F179-204D-4AEF-B02F-E91C5E430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Ports Area Mobility Study</a:t>
            </a:r>
          </a:p>
        </p:txBody>
      </p:sp>
    </p:spTree>
    <p:extLst>
      <p:ext uri="{BB962C8B-B14F-4D97-AF65-F5344CB8AC3E}">
        <p14:creationId xmlns:p14="http://schemas.microsoft.com/office/powerpoint/2010/main" val="426610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674" y="1377926"/>
            <a:ext cx="12339251" cy="4351338"/>
          </a:xfrm>
        </p:spPr>
        <p:txBody>
          <a:bodyPr/>
          <a:lstStyle/>
          <a:p>
            <a:r>
              <a:rPr lang="en-US" dirty="0" err="1"/>
              <a:t>Transearch</a:t>
            </a:r>
            <a:r>
              <a:rPr lang="en-US" dirty="0"/>
              <a:t> Data estimates the growth in truck trips to double by 2045.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64" y="2274455"/>
            <a:ext cx="4548505" cy="3305175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9" y="2274455"/>
            <a:ext cx="4561840" cy="331470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583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Recommendations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12" y="1696050"/>
            <a:ext cx="12339251" cy="4351338"/>
          </a:xfrm>
        </p:spPr>
        <p:txBody>
          <a:bodyPr/>
          <a:lstStyle/>
          <a:p>
            <a:pPr lvl="1"/>
            <a:r>
              <a:rPr lang="en-US" sz="2800" dirty="0"/>
              <a:t>Infrastructure and facilities</a:t>
            </a:r>
          </a:p>
          <a:p>
            <a:pPr lvl="1"/>
            <a:r>
              <a:rPr lang="en-US" sz="2800" dirty="0"/>
              <a:t>Multimodal improvements</a:t>
            </a:r>
          </a:p>
          <a:p>
            <a:pPr lvl="1"/>
            <a:r>
              <a:rPr lang="en-US" sz="2800" dirty="0"/>
              <a:t>Alternative Transportation Systems</a:t>
            </a:r>
          </a:p>
          <a:p>
            <a:pPr lvl="1"/>
            <a:r>
              <a:rPr lang="en-US" sz="2800" dirty="0"/>
              <a:t>Operational strategies and </a:t>
            </a:r>
          </a:p>
          <a:p>
            <a:pPr lvl="1"/>
            <a:r>
              <a:rPr lang="en-US" sz="2800" dirty="0"/>
              <a:t>Policy-level changes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8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99B7FB-1DBA-49BD-ABBC-6FE93D64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and Facilities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F0AD9-ED01-432D-99C5-461C74D2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7" y="1615130"/>
            <a:ext cx="10346724" cy="4351338"/>
          </a:xfrm>
        </p:spPr>
        <p:txBody>
          <a:bodyPr/>
          <a:lstStyle/>
          <a:p>
            <a:r>
              <a:rPr lang="en-US" dirty="0"/>
              <a:t>Highway Improvement Projects</a:t>
            </a:r>
          </a:p>
          <a:p>
            <a:pPr marL="457200" lvl="1" indent="0">
              <a:buNone/>
            </a:pPr>
            <a:r>
              <a:rPr lang="en-US" dirty="0"/>
              <a:t>		I-69 Bypass			Independence Parkway Bridge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https://www.txtag.org/en/images/STOLL-0336_Houston_Main_Map_WEB_Lar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6" y="2467155"/>
            <a:ext cx="4476930" cy="369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t="2849" b="20499"/>
          <a:stretch/>
        </p:blipFill>
        <p:spPr bwMode="auto">
          <a:xfrm>
            <a:off x="6297826" y="2482903"/>
            <a:ext cx="4041188" cy="36769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553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99B7FB-1DBA-49BD-ABBC-6FE93D64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Multi-modal Improvements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F0AD9-ED01-432D-99C5-461C74D2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7" y="1615130"/>
            <a:ext cx="10346724" cy="4351338"/>
          </a:xfrm>
        </p:spPr>
        <p:txBody>
          <a:bodyPr/>
          <a:lstStyle/>
          <a:p>
            <a:r>
              <a:rPr lang="en-US" dirty="0"/>
              <a:t>Rail</a:t>
            </a:r>
          </a:p>
          <a:p>
            <a:pPr lvl="1"/>
            <a:r>
              <a:rPr lang="en-US" dirty="0"/>
              <a:t>Houston-to-Dallas intermodal rail connection</a:t>
            </a:r>
          </a:p>
          <a:p>
            <a:pPr lvl="1"/>
            <a:r>
              <a:rPr lang="en-US" dirty="0"/>
              <a:t>Inland Port</a:t>
            </a:r>
          </a:p>
          <a:p>
            <a:pPr lvl="1"/>
            <a:r>
              <a:rPr lang="en-US" dirty="0"/>
              <a:t>On-dock and Near-Dock terminals</a:t>
            </a:r>
          </a:p>
          <a:p>
            <a:r>
              <a:rPr lang="en-US" dirty="0"/>
              <a:t>Container-on-Barge</a:t>
            </a:r>
          </a:p>
          <a:p>
            <a:pPr lvl="1"/>
            <a:r>
              <a:rPr lang="en-US" dirty="0"/>
              <a:t>Dedicated container-on-barge dock</a:t>
            </a:r>
          </a:p>
          <a:p>
            <a:pPr lvl="1"/>
            <a:r>
              <a:rPr lang="en-US" dirty="0"/>
              <a:t>Mobile container handling equipment</a:t>
            </a:r>
          </a:p>
          <a:p>
            <a:pPr lvl="1"/>
            <a:r>
              <a:rPr lang="en-US" dirty="0"/>
              <a:t>Self-discharging barges</a:t>
            </a:r>
          </a:p>
          <a:p>
            <a:pPr lvl="1"/>
            <a:r>
              <a:rPr lang="en-US" dirty="0"/>
              <a:t>Roll-on/Roll-off</a:t>
            </a:r>
          </a:p>
        </p:txBody>
      </p:sp>
    </p:spTree>
    <p:extLst>
      <p:ext uri="{BB962C8B-B14F-4D97-AF65-F5344CB8AC3E}">
        <p14:creationId xmlns:p14="http://schemas.microsoft.com/office/powerpoint/2010/main" val="123817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Transportation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EagleRail</a:t>
            </a:r>
            <a:r>
              <a:rPr lang="en-US" dirty="0"/>
              <a:t> Container Logistics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Freight Shuttle System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4" y="4373591"/>
            <a:ext cx="5106295" cy="1757841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71" y="4373590"/>
            <a:ext cx="5050648" cy="1757841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20" y="2134229"/>
            <a:ext cx="322897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95" y="2125603"/>
            <a:ext cx="1838325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62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Operational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582" y="1589251"/>
            <a:ext cx="12339251" cy="4351338"/>
          </a:xfrm>
        </p:spPr>
        <p:txBody>
          <a:bodyPr/>
          <a:lstStyle/>
          <a:p>
            <a:r>
              <a:rPr lang="en-US" dirty="0"/>
              <a:t>Street turn using Match back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Street turn using Virtual Container Yard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40212485"/>
              </p:ext>
            </p:extLst>
          </p:nvPr>
        </p:nvGraphicFramePr>
        <p:xfrm>
          <a:off x="7013365" y="974606"/>
          <a:ext cx="4269985" cy="2657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17" y="3631722"/>
            <a:ext cx="5439494" cy="2596372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065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 Centric Logistics</a:t>
            </a:r>
          </a:p>
          <a:p>
            <a:r>
              <a:rPr lang="en-US" dirty="0"/>
              <a:t>Truck Reservation System</a:t>
            </a:r>
          </a:p>
          <a:p>
            <a:r>
              <a:rPr lang="en-US" dirty="0"/>
              <a:t>Extended Gate Times</a:t>
            </a:r>
          </a:p>
        </p:txBody>
      </p:sp>
    </p:spTree>
    <p:extLst>
      <p:ext uri="{BB962C8B-B14F-4D97-AF65-F5344CB8AC3E}">
        <p14:creationId xmlns:p14="http://schemas.microsoft.com/office/powerpoint/2010/main" val="4025079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gacmpo-slide-template-2017.potx" id="{6957FB30-8789-4637-8884-C27227810CC3}" vid="{9D878D2C-657F-4C7C-8249-B820C953F9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8781C8C7C10E4BADFE7D409579D886" ma:contentTypeVersion="1" ma:contentTypeDescription="Create a new document." ma:contentTypeScope="" ma:versionID="0b53ca241ba61aeda61d61f7ad023c93">
  <xsd:schema xmlns:xsd="http://www.w3.org/2001/XMLSchema" xmlns:xs="http://www.w3.org/2001/XMLSchema" xmlns:p="http://schemas.microsoft.com/office/2006/metadata/properties" xmlns:ns2="4330f931-10a5-416c-823c-3006a63f53e6" targetNamespace="http://schemas.microsoft.com/office/2006/metadata/properties" ma:root="true" ma:fieldsID="acb8c3c6fca0679b6025f24cd4a5b2d6" ns2:_="">
    <xsd:import namespace="4330f931-10a5-416c-823c-3006a63f53e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0f931-10a5-416c-823c-3006a63f53e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330f931-10a5-416c-823c-3006a63f53e6">YSVYXERJEEH6-395299229-2</_dlc_DocId>
    <_dlc_DocIdUrl xmlns="4330f931-10a5-416c-823c-3006a63f53e6">
      <Url>http://tr.hgac.net/admin/_layouts/15/DocIdRedir.aspx?ID=YSVYXERJEEH6-395299229-2</Url>
      <Description>YSVYXERJEEH6-395299229-2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9BEC82A-B038-46F0-A7F8-05887B6596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30f931-10a5-416c-823c-3006a63f53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31DA41-AA81-4C44-A38E-7A306D3F4A69}">
  <ds:schemaRefs>
    <ds:schemaRef ds:uri="http://purl.org/dc/terms/"/>
    <ds:schemaRef ds:uri="http://schemas.openxmlformats.org/package/2006/metadata/core-properties"/>
    <ds:schemaRef ds:uri="http://purl.org/dc/dcmitype/"/>
    <ds:schemaRef ds:uri="4330f931-10a5-416c-823c-3006a63f53e6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45F70C-BCE1-465E-B085-9790EF22753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6C4549B-8A14-4D91-8BDE-C798B84EDF7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180124.HGAC.Project.Workshop</Template>
  <TotalTime>1546</TotalTime>
  <Words>102</Words>
  <Application>Microsoft Office PowerPoint</Application>
  <PresentationFormat>Widescreen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Futura Md BT</vt:lpstr>
      <vt:lpstr>Courier New</vt:lpstr>
      <vt:lpstr>Wingdings</vt:lpstr>
      <vt:lpstr>Calibri</vt:lpstr>
      <vt:lpstr>Office Theme</vt:lpstr>
      <vt:lpstr>Ports Area Mobility Study</vt:lpstr>
      <vt:lpstr>Study Needs</vt:lpstr>
      <vt:lpstr>Study Recommendations </vt:lpstr>
      <vt:lpstr>Infrastructure and Facilities</vt:lpstr>
      <vt:lpstr>Multi-modal Improvements</vt:lpstr>
      <vt:lpstr>Alternative Transportation Systems</vt:lpstr>
      <vt:lpstr>Operational Strategies</vt:lpstr>
      <vt:lpstr>Policy Changes</vt:lpstr>
    </vt:vector>
  </TitlesOfParts>
  <Company>HDR,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Ports Area Mobility Study</dc:title>
  <dc:creator>Dack, Joseph</dc:creator>
  <cp:lastModifiedBy>Anchondo, Phillippe</cp:lastModifiedBy>
  <cp:revision>146</cp:revision>
  <cp:lastPrinted>2017-12-07T14:32:31Z</cp:lastPrinted>
  <dcterms:created xsi:type="dcterms:W3CDTF">2018-05-02T16:23:38Z</dcterms:created>
  <dcterms:modified xsi:type="dcterms:W3CDTF">2020-06-22T18:54:41Z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0x0101003C8781C8C7C10E4BADFE7D409579D886</vt:lpwstr>
  </property>
  <property fmtid="{D5CDD505-2E9C-101B-9397-08002B2CF9AE}" pid="3" name="_dlc_DocIdItemGuid">
    <vt:lpwstr>4d4cf185-850c-400c-8193-00ab431bbfe3</vt:lpwstr>
  </property>
</Properties>
</file>