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sldIdLst>
    <p:sldId id="354" r:id="rId6"/>
    <p:sldId id="357" r:id="rId7"/>
    <p:sldId id="355" r:id="rId8"/>
    <p:sldId id="356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</p:sldIdLst>
  <p:sldSz cx="9144000" cy="6858000" type="screen4x3"/>
  <p:notesSz cx="7023100" cy="93091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17">
          <p15:clr>
            <a:srgbClr val="A4A3A4"/>
          </p15:clr>
        </p15:guide>
        <p15:guide id="4" pos="5568">
          <p15:clr>
            <a:srgbClr val="A4A3A4"/>
          </p15:clr>
        </p15:guide>
        <p15:guide id="5" pos="14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CB"/>
    <a:srgbClr val="25629F"/>
    <a:srgbClr val="042A43"/>
    <a:srgbClr val="042A45"/>
    <a:srgbClr val="E6E6E6"/>
    <a:srgbClr val="925700"/>
    <a:srgbClr val="CC7A00"/>
    <a:srgbClr val="14385C"/>
    <a:srgbClr val="899BAD"/>
    <a:srgbClr val="D2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99292" autoAdjust="0"/>
  </p:normalViewPr>
  <p:slideViewPr>
    <p:cSldViewPr showGuides="1">
      <p:cViewPr varScale="1">
        <p:scale>
          <a:sx n="130" d="100"/>
          <a:sy n="130" d="100"/>
        </p:scale>
        <p:origin x="1416" y="126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9" tIns="46830" rIns="93659" bIns="468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659" tIns="46830" rIns="93659" bIns="468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659" tIns="46830" rIns="93659" bIns="46830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8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3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276483" y="4637777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4410470" y="990600"/>
            <a:ext cx="4808007" cy="449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8" y="3429000"/>
            <a:ext cx="3218257" cy="1086234"/>
          </a:xfrm>
          <a:prstGeom prst="rect">
            <a:avLst/>
          </a:prstGeom>
        </p:spPr>
      </p:pic>
      <p:pic>
        <p:nvPicPr>
          <p:cNvPr id="14" name="Picture 13" descr="TitleFooterBlueandWhi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6015002"/>
            <a:ext cx="9144000" cy="86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7896" y="4824864"/>
            <a:ext cx="4114800" cy="579651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2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tiff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52344" y="3657600"/>
            <a:ext cx="4929191" cy="10572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Environmental clearance process</a:t>
            </a:r>
            <a:br>
              <a:rPr lang="en-US" dirty="0"/>
            </a:br>
            <a:r>
              <a:rPr lang="en-US" sz="2000" dirty="0"/>
              <a:t>Project Development workshop</a:t>
            </a:r>
            <a:endParaRPr lang="en-US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481009" y="5045869"/>
            <a:ext cx="4929191" cy="5929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Denetia Robinson, MS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Environmental Manager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TxDOT</a:t>
            </a:r>
            <a:r>
              <a:rPr lang="en-US" sz="1800" dirty="0"/>
              <a:t> Houston District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339" r="392" b="-339"/>
          <a:stretch/>
        </p:blipFill>
        <p:spPr>
          <a:xfrm>
            <a:off x="6137911" y="2034238"/>
            <a:ext cx="2834640" cy="3840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15233" r="37950" b="5087"/>
          <a:stretch/>
        </p:blipFill>
        <p:spPr>
          <a:xfrm>
            <a:off x="1186972" y="992272"/>
            <a:ext cx="1142026" cy="993353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2" t="21297" r="34137"/>
          <a:stretch/>
        </p:blipFill>
        <p:spPr>
          <a:xfrm>
            <a:off x="3504883" y="990600"/>
            <a:ext cx="746747" cy="996696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18025" r="24116" b="33603"/>
          <a:stretch/>
        </p:blipFill>
        <p:spPr>
          <a:xfrm>
            <a:off x="2365713" y="990600"/>
            <a:ext cx="1102455" cy="996696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5" t="15291" r="5253" b="12187"/>
          <a:stretch/>
        </p:blipFill>
        <p:spPr>
          <a:xfrm>
            <a:off x="4285805" y="990600"/>
            <a:ext cx="1179286" cy="996696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r="17032"/>
          <a:stretch/>
        </p:blipFill>
        <p:spPr>
          <a:xfrm>
            <a:off x="5501957" y="990600"/>
            <a:ext cx="1539187" cy="996696"/>
          </a:xfrm>
          <a:prstGeom prst="rect">
            <a:avLst/>
          </a:prstGeom>
          <a:solidFill>
            <a:srgbClr val="FFCC00"/>
          </a:solidFill>
          <a:ln w="19050">
            <a:noFill/>
          </a:ln>
        </p:spPr>
      </p:pic>
      <p:pic>
        <p:nvPicPr>
          <p:cNvPr id="152578" name="Picture 2" descr="C:\Users\bburns1\Pictures\Business Samp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r="20632"/>
          <a:stretch/>
        </p:blipFill>
        <p:spPr bwMode="auto">
          <a:xfrm>
            <a:off x="202721" y="992273"/>
            <a:ext cx="940279" cy="9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3" descr="C:\Users\bburns1\Pictures\Roadway Sampl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990601"/>
            <a:ext cx="1866902" cy="98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6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Assessment (EA)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purpose of an EA is to help </a:t>
            </a:r>
            <a:r>
              <a:rPr lang="en-US" dirty="0" err="1"/>
              <a:t>TxDOT</a:t>
            </a:r>
            <a:r>
              <a:rPr lang="en-US" dirty="0"/>
              <a:t> determine whether or not an Environmental Impact Statement (EIS) is needed. </a:t>
            </a:r>
          </a:p>
          <a:p>
            <a:r>
              <a:rPr lang="en-US" dirty="0"/>
              <a:t>An EA is prepared when a project cannot be processed as a CE, and does not clearly require the preparation of an EIS or when an EA would assist in determining the need for an EIS</a:t>
            </a:r>
          </a:p>
          <a:p>
            <a:r>
              <a:rPr lang="en-US" dirty="0"/>
              <a:t>The end result is either a Finding of No Significant Impact (FONSI) or a recommendation that an EIS must be prepared.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10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346577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Impact Statement (EIS)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for:</a:t>
            </a:r>
          </a:p>
          <a:p>
            <a:pPr lvl="1"/>
            <a:r>
              <a:rPr lang="en-US" dirty="0"/>
              <a:t>A new controlled-access freeway</a:t>
            </a:r>
          </a:p>
          <a:p>
            <a:pPr lvl="1"/>
            <a:r>
              <a:rPr lang="en-US" dirty="0"/>
              <a:t>A highway project of four or more lanes on a new location</a:t>
            </a:r>
          </a:p>
          <a:p>
            <a:pPr lvl="1"/>
            <a:r>
              <a:rPr lang="en-US" dirty="0"/>
              <a:t>New construction or extension or a separate roadway for buses or high occupancy vehicles not located within an existing highway facility</a:t>
            </a:r>
          </a:p>
          <a:p>
            <a:pPr lvl="1"/>
            <a:r>
              <a:rPr lang="en-US" dirty="0"/>
              <a:t>New construction or extension of fixed rail transit facilities (e.g., rapid rail, light rail, commuter rail, automated guideway transit).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11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  <p:pic>
        <p:nvPicPr>
          <p:cNvPr id="156674" name="Picture 2" descr="C:\Users\bburns1\Pictures\NHHIP Exa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828541" cy="1905000"/>
          </a:xfrm>
          <a:prstGeom prst="rect">
            <a:avLst/>
          </a:prstGeom>
          <a:noFill/>
          <a:effectLst>
            <a:outerShdw blurRad="114300" dist="38100" dir="10800000" sx="102000" sy="102000" algn="r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5" name="Picture 3" descr="C:\Users\bburns1\Pictures\Image Exam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4114800"/>
            <a:ext cx="3397250" cy="1896140"/>
          </a:xfrm>
          <a:prstGeom prst="rect">
            <a:avLst/>
          </a:prstGeom>
          <a:noFill/>
          <a:effectLst>
            <a:outerShdw blurRad="114300" dist="38100" dir="10800000" sx="102000" sy="102000" algn="r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Impact Statement (EIS)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level of project and documentation typically takes </a:t>
            </a:r>
            <a:r>
              <a:rPr lang="en-US" b="1" dirty="0"/>
              <a:t>years </a:t>
            </a:r>
            <a:r>
              <a:rPr lang="en-US" dirty="0"/>
              <a:t>of coordination and assessment. </a:t>
            </a:r>
          </a:p>
          <a:p>
            <a:r>
              <a:rPr lang="en-US" dirty="0"/>
              <a:t>Some examples of pieces of the process:</a:t>
            </a:r>
          </a:p>
          <a:p>
            <a:pPr lvl="1"/>
            <a:r>
              <a:rPr lang="en-US" dirty="0"/>
              <a:t>Notice of Intent (NOI)</a:t>
            </a:r>
          </a:p>
          <a:p>
            <a:pPr lvl="1"/>
            <a:r>
              <a:rPr lang="en-US" dirty="0"/>
              <a:t>Participating/Cooperating Agency Involvement</a:t>
            </a:r>
          </a:p>
          <a:p>
            <a:pPr lvl="1"/>
            <a:r>
              <a:rPr lang="en-US" dirty="0"/>
              <a:t>Coordination Plan and Schedule</a:t>
            </a:r>
          </a:p>
          <a:p>
            <a:pPr lvl="1"/>
            <a:r>
              <a:rPr lang="en-US" dirty="0"/>
              <a:t>Scoping Meetings (agency and public)</a:t>
            </a:r>
          </a:p>
          <a:p>
            <a:pPr lvl="1"/>
            <a:r>
              <a:rPr lang="en-US" dirty="0"/>
              <a:t>Public Meetings</a:t>
            </a:r>
          </a:p>
          <a:p>
            <a:pPr lvl="1"/>
            <a:r>
              <a:rPr lang="en-US" dirty="0"/>
              <a:t>Preparation of the Draft Environmental Impact Statement</a:t>
            </a:r>
          </a:p>
          <a:p>
            <a:pPr lvl="1"/>
            <a:r>
              <a:rPr lang="en-US" dirty="0"/>
              <a:t>Public Hearing(s)</a:t>
            </a:r>
          </a:p>
          <a:p>
            <a:pPr lvl="1"/>
            <a:r>
              <a:rPr lang="en-US" dirty="0"/>
              <a:t>Preparation of a Final Environmental Impact Statement</a:t>
            </a:r>
          </a:p>
          <a:p>
            <a:pPr lvl="1"/>
            <a:r>
              <a:rPr lang="en-US" dirty="0"/>
              <a:t>Preparation of a Record of Decision (ROD)</a:t>
            </a:r>
          </a:p>
          <a:p>
            <a:pPr lvl="1"/>
            <a:r>
              <a:rPr lang="en-US" dirty="0"/>
              <a:t>Section 139(l) Notice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12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27937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/>
              <a:t>United States Coast Guard</a:t>
            </a:r>
            <a:br>
              <a:rPr lang="en-US" sz="3200" b="1" dirty="0"/>
            </a:br>
            <a:r>
              <a:rPr lang="en-US" sz="3200" b="1" dirty="0"/>
              <a:t>(USCG)</a:t>
            </a:r>
          </a:p>
          <a:p>
            <a:pPr marL="0" indent="0" algn="ctr">
              <a:spcAft>
                <a:spcPts val="600"/>
              </a:spcAft>
              <a:buNone/>
            </a:pPr>
            <a:br>
              <a:rPr lang="en-US" sz="3200" b="1" dirty="0"/>
            </a:br>
            <a:r>
              <a:rPr lang="en-US" sz="3200" b="1" dirty="0"/>
              <a:t>United States Army Corps of Engineers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b="1" dirty="0"/>
              <a:t>(USACE)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*Permitting is an important aspect of the environmental assessment process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24675" y="3733800"/>
            <a:ext cx="1685925" cy="1143000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27981"/>
            <a:ext cx="2133600" cy="2020019"/>
          </a:xfrm>
          <a:prstGeom prst="rect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13</a:t>
            </a:fld>
            <a:endParaRPr lang="en-US" dirty="0"/>
          </a:p>
        </p:txBody>
      </p:sp>
      <p:pic>
        <p:nvPicPr>
          <p:cNvPr id="9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358433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1400" y="-10064"/>
            <a:ext cx="1066800" cy="543464"/>
          </a:xfrm>
          <a:prstGeom prst="rect">
            <a:avLst/>
          </a:prstGeom>
          <a:blipFill dpi="0" rotWithShape="1">
            <a:blip r:embed="rId2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682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53425" cy="461665"/>
          </a:xfrm>
        </p:spPr>
        <p:txBody>
          <a:bodyPr/>
          <a:lstStyle/>
          <a:p>
            <a:r>
              <a:rPr lang="en-US" dirty="0"/>
              <a:t>U.S. Coast Guard (USCG)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type of permit is required when work is being done in or over navigable, or historically navigable, waters</a:t>
            </a:r>
          </a:p>
          <a:p>
            <a:r>
              <a:rPr lang="en-US" dirty="0"/>
              <a:t>Common work may include new bridges, dolphin and fender systems, etc.</a:t>
            </a:r>
          </a:p>
          <a:p>
            <a:r>
              <a:rPr lang="en-US" dirty="0"/>
              <a:t>Also includes modification of any existing structures within navigable waters </a:t>
            </a:r>
          </a:p>
          <a:p>
            <a:r>
              <a:rPr lang="en-US" dirty="0"/>
              <a:t>The application process requires at least 60% design to move forward with permitting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14</a:t>
            </a:fld>
            <a:endParaRPr lang="en-US" dirty="0"/>
          </a:p>
        </p:txBody>
      </p:sp>
      <p:pic>
        <p:nvPicPr>
          <p:cNvPr id="7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212105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-10064"/>
            <a:ext cx="1066800" cy="543464"/>
          </a:xfrm>
          <a:prstGeom prst="rect">
            <a:avLst/>
          </a:prstGeom>
          <a:blipFill dpi="0" rotWithShape="1">
            <a:blip r:embed="rId2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682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USCG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actions:</a:t>
            </a:r>
          </a:p>
          <a:p>
            <a:pPr lvl="1"/>
            <a:r>
              <a:rPr lang="en-US" dirty="0"/>
              <a:t>Permits </a:t>
            </a:r>
          </a:p>
          <a:p>
            <a:pPr lvl="2"/>
            <a:r>
              <a:rPr lang="en-US" dirty="0"/>
              <a:t>Typical turn-around time is approximately 12 months</a:t>
            </a:r>
          </a:p>
          <a:p>
            <a:pPr lvl="1"/>
            <a:r>
              <a:rPr lang="en-US" dirty="0"/>
              <a:t>Exemptions</a:t>
            </a:r>
          </a:p>
          <a:p>
            <a:pPr lvl="2"/>
            <a:r>
              <a:rPr lang="en-US" dirty="0"/>
              <a:t>Applies to work done in and or over waterways used by watercrafts smaller than 21 feet in length </a:t>
            </a:r>
          </a:p>
          <a:p>
            <a:r>
              <a:rPr lang="en-US" dirty="0"/>
              <a:t>All NEPA requirements and other agency permits (USACE, USFWS Section 7) must be completed prior to issuance of US Coast Guard Permit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15</a:t>
            </a:fld>
            <a:endParaRPr lang="en-US" dirty="0"/>
          </a:p>
        </p:txBody>
      </p:sp>
      <p:pic>
        <p:nvPicPr>
          <p:cNvPr id="6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242687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69225" y="0"/>
            <a:ext cx="1183975" cy="534838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" r="-12627" b="-709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Army Corps of Engineers (USACE)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Delineations are performed to determine waters that are jurisdictional under the Clean Water Act (CWA)</a:t>
            </a:r>
          </a:p>
          <a:p>
            <a:r>
              <a:rPr lang="en-US" dirty="0"/>
              <a:t>Permits required for any work done in special aquatic sites, such as wetlands</a:t>
            </a:r>
          </a:p>
          <a:p>
            <a:r>
              <a:rPr lang="en-US" dirty="0"/>
              <a:t>Permits required for work done below the ordinary high water mark of rivers, streams, channels,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16</a:t>
            </a:fld>
            <a:endParaRPr lang="en-US" dirty="0"/>
          </a:p>
        </p:txBody>
      </p:sp>
      <p:pic>
        <p:nvPicPr>
          <p:cNvPr id="6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16281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8825" y="0"/>
            <a:ext cx="1183975" cy="534838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" r="-12627" b="-709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USACE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 Wide Permit (NWP) Program for impacts below set thresholds </a:t>
            </a:r>
          </a:p>
          <a:p>
            <a:pPr lvl="1"/>
            <a:r>
              <a:rPr lang="en-US" dirty="0"/>
              <a:t>Process typically takes 3-6 months</a:t>
            </a:r>
          </a:p>
          <a:p>
            <a:r>
              <a:rPr lang="en-US" dirty="0"/>
              <a:t>Individual Permits required for impacts greater than set thresholds – </a:t>
            </a:r>
          </a:p>
          <a:p>
            <a:pPr lvl="1"/>
            <a:r>
              <a:rPr lang="en-US" dirty="0"/>
              <a:t>Process averages about 18 months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17</a:t>
            </a:fld>
            <a:endParaRPr lang="en-US" dirty="0"/>
          </a:p>
        </p:txBody>
      </p:sp>
      <p:pic>
        <p:nvPicPr>
          <p:cNvPr id="6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214760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4400" b="1" dirty="0"/>
              <a:t>Thank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18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130585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General purposed of Environmental Clearance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Project Environmental Classifications</a:t>
            </a:r>
          </a:p>
          <a:p>
            <a:pPr lvl="2"/>
            <a:r>
              <a:rPr lang="en-US" dirty="0"/>
              <a:t>Categorical Exclusion (CE)</a:t>
            </a:r>
          </a:p>
          <a:p>
            <a:pPr lvl="2"/>
            <a:r>
              <a:rPr lang="en-US" dirty="0"/>
              <a:t>Environmental Assessment (EA)</a:t>
            </a:r>
          </a:p>
          <a:p>
            <a:pPr lvl="2"/>
            <a:r>
              <a:rPr lang="en-US" dirty="0"/>
              <a:t>Environmental Impact Statement (EIS)</a:t>
            </a:r>
          </a:p>
          <a:p>
            <a:pPr marL="5715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External Agency Coordination</a:t>
            </a:r>
          </a:p>
          <a:p>
            <a:pPr lvl="2"/>
            <a:r>
              <a:rPr lang="en-US" dirty="0"/>
              <a:t>Coast Guard (USCG)</a:t>
            </a:r>
          </a:p>
          <a:p>
            <a:pPr lvl="2"/>
            <a:r>
              <a:rPr lang="en-US" dirty="0"/>
              <a:t>Core of Engineers (USACE)</a:t>
            </a:r>
          </a:p>
          <a:p>
            <a:pPr marL="971550" lvl="4" indent="0">
              <a:buNone/>
            </a:pPr>
            <a:endParaRPr lang="en-US" dirty="0"/>
          </a:p>
          <a:p>
            <a:pPr marL="28416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</a:t>
            </a:fld>
            <a:endParaRPr lang="en-US" dirty="0"/>
          </a:p>
        </p:txBody>
      </p:sp>
      <p:pic>
        <p:nvPicPr>
          <p:cNvPr id="153603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353276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Environmental Clearance </a:t>
            </a:r>
            <a:r>
              <a:rPr lang="en-US" dirty="0"/>
              <a:t>process is required for most projects and covers aspects of screening, scoping and evaluation of the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Main Purpose </a:t>
            </a:r>
            <a:r>
              <a:rPr lang="en-US" dirty="0"/>
              <a:t>is to assess potential impacts of the planned project on the environment and people and try to abate or minimize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3</a:t>
            </a:fld>
            <a:endParaRPr lang="en-US" dirty="0"/>
          </a:p>
        </p:txBody>
      </p:sp>
      <p:pic>
        <p:nvPicPr>
          <p:cNvPr id="8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  <p:grpSp>
        <p:nvGrpSpPr>
          <p:cNvPr id="10" name="Group 9"/>
          <p:cNvGrpSpPr/>
          <p:nvPr/>
        </p:nvGrpSpPr>
        <p:grpSpPr>
          <a:xfrm>
            <a:off x="537774" y="2239568"/>
            <a:ext cx="7920426" cy="694138"/>
            <a:chOff x="457200" y="2932267"/>
            <a:chExt cx="7920426" cy="694138"/>
          </a:xfrm>
        </p:grpSpPr>
        <p:sp>
          <p:nvSpPr>
            <p:cNvPr id="9" name="Chevron 8"/>
            <p:cNvSpPr/>
            <p:nvPr/>
          </p:nvSpPr>
          <p:spPr>
            <a:xfrm>
              <a:off x="457200" y="2932268"/>
              <a:ext cx="1600200" cy="694137"/>
            </a:xfrm>
            <a:prstGeom prst="chevron">
              <a:avLst/>
            </a:prstGeom>
            <a:gradFill flip="none" rotWithShape="1">
              <a:gsLst>
                <a:gs pos="0">
                  <a:srgbClr val="25629F">
                    <a:shade val="30000"/>
                    <a:satMod val="115000"/>
                  </a:srgbClr>
                </a:gs>
                <a:gs pos="50000">
                  <a:srgbClr val="25629F">
                    <a:shade val="67500"/>
                    <a:satMod val="115000"/>
                  </a:srgbClr>
                </a:gs>
                <a:gs pos="100000">
                  <a:srgbClr val="25629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Project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Initiation</a:t>
              </a:r>
            </a:p>
          </p:txBody>
        </p:sp>
        <p:sp>
          <p:nvSpPr>
            <p:cNvPr id="11" name="Chevron 10"/>
            <p:cNvSpPr/>
            <p:nvPr/>
          </p:nvSpPr>
          <p:spPr>
            <a:xfrm>
              <a:off x="1676400" y="2932268"/>
              <a:ext cx="1676400" cy="694137"/>
            </a:xfrm>
            <a:prstGeom prst="chevron">
              <a:avLst/>
            </a:prstGeom>
            <a:gradFill flip="none" rotWithShape="1">
              <a:gsLst>
                <a:gs pos="0">
                  <a:srgbClr val="25629F">
                    <a:shade val="30000"/>
                    <a:satMod val="115000"/>
                  </a:srgbClr>
                </a:gs>
                <a:gs pos="50000">
                  <a:srgbClr val="25629F">
                    <a:shade val="67500"/>
                    <a:satMod val="115000"/>
                  </a:srgbClr>
                </a:gs>
                <a:gs pos="100000">
                  <a:srgbClr val="25629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PS&amp;E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Development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2895600" y="2932268"/>
              <a:ext cx="1905000" cy="694137"/>
            </a:xfrm>
            <a:prstGeom prst="chevron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Environmental Process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4191000" y="2932268"/>
              <a:ext cx="1828800" cy="694137"/>
            </a:xfrm>
            <a:prstGeom prst="chevron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Environmental Clearance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5562600" y="2932268"/>
              <a:ext cx="1600200" cy="694137"/>
            </a:xfrm>
            <a:prstGeom prst="chevron">
              <a:avLst/>
            </a:prstGeom>
            <a:gradFill flip="none" rotWithShape="1">
              <a:gsLst>
                <a:gs pos="0">
                  <a:srgbClr val="25629F">
                    <a:shade val="30000"/>
                    <a:satMod val="115000"/>
                  </a:srgbClr>
                </a:gs>
                <a:gs pos="50000">
                  <a:srgbClr val="25629F">
                    <a:shade val="67500"/>
                    <a:satMod val="115000"/>
                  </a:srgbClr>
                </a:gs>
                <a:gs pos="100000">
                  <a:srgbClr val="25629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Letting and Award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6777426" y="2932267"/>
              <a:ext cx="1600200" cy="694137"/>
            </a:xfrm>
            <a:prstGeom prst="chevron">
              <a:avLst/>
            </a:prstGeom>
            <a:gradFill flip="none" rotWithShape="1">
              <a:gsLst>
                <a:gs pos="0">
                  <a:srgbClr val="25629F">
                    <a:shade val="30000"/>
                    <a:satMod val="115000"/>
                  </a:srgbClr>
                </a:gs>
                <a:gs pos="50000">
                  <a:srgbClr val="25629F">
                    <a:shade val="67500"/>
                    <a:satMod val="115000"/>
                  </a:srgbClr>
                </a:gs>
                <a:gs pos="100000">
                  <a:srgbClr val="25629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Construction</a:t>
              </a:r>
            </a:p>
          </p:txBody>
        </p:sp>
      </p:grpSp>
      <p:pic>
        <p:nvPicPr>
          <p:cNvPr id="155651" name="Picture 3" descr="C:\Users\bburns1\Pictures\Impact exam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7" y="4470739"/>
            <a:ext cx="2823893" cy="1586022"/>
          </a:xfrm>
          <a:prstGeom prst="rect">
            <a:avLst/>
          </a:prstGeom>
          <a:noFill/>
          <a:effectLst>
            <a:outerShdw blurRad="127000" dist="38100" dir="10800000" sx="102000" sy="102000" algn="r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3124200"/>
            <a:ext cx="2362200" cy="2286000"/>
          </a:xfrm>
          <a:prstGeom prst="rect">
            <a:avLst/>
          </a:prstGeom>
          <a:blipFill dpi="0" rotWithShape="1">
            <a:blip r:embed="rId2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b="1" i="1" dirty="0"/>
              <a:t>Council on Environmental Quality </a:t>
            </a:r>
            <a:r>
              <a:rPr lang="en-US" dirty="0"/>
              <a:t>(CEQ) has provided guidance through a “Memorandum of Understanding” for Regulations for Implementing the Procedural Provisions of the National Environmental Policy Act (NEPA).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4</a:t>
            </a:fld>
            <a:endParaRPr lang="en-US" dirty="0"/>
          </a:p>
        </p:txBody>
      </p:sp>
      <p:pic>
        <p:nvPicPr>
          <p:cNvPr id="8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  <p:sp>
        <p:nvSpPr>
          <p:cNvPr id="10" name="Rectangle 9"/>
          <p:cNvSpPr/>
          <p:nvPr/>
        </p:nvSpPr>
        <p:spPr>
          <a:xfrm>
            <a:off x="3531079" y="2438400"/>
            <a:ext cx="4343400" cy="3505200"/>
          </a:xfrm>
          <a:prstGeom prst="rect">
            <a:avLst/>
          </a:prstGeom>
          <a:blipFill dpi="0" rotWithShape="1">
            <a:blip r:embed="rId5">
              <a:alphaModFix amt="73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Texas Department of Transportation (</a:t>
            </a:r>
            <a:r>
              <a:rPr lang="en-US" b="1" dirty="0" err="1"/>
              <a:t>TxDOT</a:t>
            </a:r>
            <a:r>
              <a:rPr lang="en-US" b="1" dirty="0"/>
              <a:t>) </a:t>
            </a:r>
            <a:r>
              <a:rPr lang="en-US" dirty="0"/>
              <a:t>utilizes the following classifications to assess a project:</a:t>
            </a:r>
          </a:p>
          <a:p>
            <a:pPr lvl="2"/>
            <a:r>
              <a:rPr lang="en-US" dirty="0"/>
              <a:t>Categorical Exclusions, including:</a:t>
            </a:r>
          </a:p>
          <a:p>
            <a:pPr lvl="3"/>
            <a:r>
              <a:rPr lang="en-US" dirty="0"/>
              <a:t>C (22)</a:t>
            </a:r>
          </a:p>
          <a:p>
            <a:pPr lvl="3"/>
            <a:r>
              <a:rPr lang="en-US" dirty="0"/>
              <a:t>Open-Ended (d) List CEs</a:t>
            </a:r>
          </a:p>
          <a:p>
            <a:pPr lvl="2"/>
            <a:r>
              <a:rPr lang="en-US" dirty="0"/>
              <a:t>Environmental Assessments (EA)</a:t>
            </a:r>
          </a:p>
          <a:p>
            <a:pPr lvl="2"/>
            <a:r>
              <a:rPr lang="en-US" dirty="0"/>
              <a:t>Environmental Impact Statements (EIS)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5</a:t>
            </a:fld>
            <a:endParaRPr lang="en-US" dirty="0"/>
          </a:p>
        </p:txBody>
      </p:sp>
      <p:pic>
        <p:nvPicPr>
          <p:cNvPr id="8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  <p:grpSp>
        <p:nvGrpSpPr>
          <p:cNvPr id="21" name="Group 20"/>
          <p:cNvGrpSpPr/>
          <p:nvPr/>
        </p:nvGrpSpPr>
        <p:grpSpPr>
          <a:xfrm>
            <a:off x="2133600" y="3280597"/>
            <a:ext cx="6611767" cy="2912369"/>
            <a:chOff x="2133600" y="3280597"/>
            <a:chExt cx="6611767" cy="29123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2133600" y="5184835"/>
              <a:ext cx="990600" cy="9906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0406016">
              <a:off x="3389577" y="5354409"/>
              <a:ext cx="136767" cy="96026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100000">
                  <a:srgbClr val="FFC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406016">
              <a:off x="5401614" y="4686602"/>
              <a:ext cx="371476" cy="135952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05919" y="4248150"/>
              <a:ext cx="2057400" cy="1943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EA</a:t>
              </a:r>
            </a:p>
          </p:txBody>
        </p:sp>
        <p:sp>
          <p:nvSpPr>
            <p:cNvPr id="11" name="Oval 10"/>
            <p:cNvSpPr/>
            <p:nvPr/>
          </p:nvSpPr>
          <p:spPr>
            <a:xfrm rot="20548123">
              <a:off x="5697367" y="3280597"/>
              <a:ext cx="3048000" cy="291236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0560985">
              <a:off x="2628900" y="5184834"/>
              <a:ext cx="818072" cy="758765"/>
            </a:xfrm>
            <a:prstGeom prst="ellipse">
              <a:avLst/>
            </a:prstGeom>
            <a:gradFill flip="none" rotWithShape="1">
              <a:gsLst>
                <a:gs pos="13000">
                  <a:srgbClr val="00B050"/>
                </a:gs>
                <a:gs pos="100000">
                  <a:srgbClr val="92D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68270" y="4431412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1150" y="551085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8567" y="4431412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Open Ended D ,</a:t>
            </a:r>
          </a:p>
          <a:p>
            <a:pPr algn="ctr"/>
            <a:r>
              <a:rPr lang="en-US" sz="1200" b="1" dirty="0"/>
              <a:t>C (22)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6648" y="4874219"/>
            <a:ext cx="135152" cy="291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CE-level projects are projects that do not individually or cumulatively have a significant environmental effect (</a:t>
            </a:r>
            <a:r>
              <a:rPr lang="en-US" b="1" dirty="0"/>
              <a:t>40 CFR 1508.4</a:t>
            </a:r>
            <a:r>
              <a:rPr lang="en-US" dirty="0"/>
              <a:t>)</a:t>
            </a:r>
          </a:p>
          <a:p>
            <a:r>
              <a:rPr lang="en-US" dirty="0"/>
              <a:t>Normally do not require any further NEPA approvals by the FHWA (</a:t>
            </a:r>
            <a:r>
              <a:rPr lang="en-US" dirty="0" err="1"/>
              <a:t>TxDOT</a:t>
            </a:r>
            <a:r>
              <a:rPr lang="en-US" dirty="0"/>
              <a:t> and NEPA Assignment) (</a:t>
            </a:r>
            <a:r>
              <a:rPr lang="en-US" b="1" dirty="0"/>
              <a:t>23 CFR 771.117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6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149848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3962401"/>
            <a:ext cx="1447800" cy="1371599"/>
          </a:xfrm>
          <a:prstGeom prst="rect">
            <a:avLst/>
          </a:prstGeom>
          <a:blipFill dpi="0" rotWithShape="1">
            <a:blip r:embed="rId2" cstate="print">
              <a:alphaModFix amt="4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11" t="-3315" r="-3473" b="-33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Exclusion – C (22)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(22): projects entirely within the existing operational right-of-way</a:t>
            </a:r>
          </a:p>
          <a:p>
            <a:r>
              <a:rPr lang="en-US" dirty="0"/>
              <a:t>Based on programmatic agreement with the State Historic Preservation Officer, FHWA and the Advisory Council on Historic Preservation, they can not trigger:</a:t>
            </a:r>
          </a:p>
          <a:p>
            <a:pPr lvl="1"/>
            <a:r>
              <a:rPr lang="en-US" dirty="0"/>
              <a:t>Section 4(f)</a:t>
            </a:r>
          </a:p>
          <a:p>
            <a:pPr lvl="1"/>
            <a:r>
              <a:rPr lang="en-US" dirty="0"/>
              <a:t>Section 106</a:t>
            </a:r>
          </a:p>
          <a:p>
            <a:pPr lvl="1"/>
            <a:r>
              <a:rPr lang="en-US" dirty="0"/>
              <a:t>Endangered and Threatened Species</a:t>
            </a:r>
          </a:p>
          <a:p>
            <a:pPr lvl="1"/>
            <a:r>
              <a:rPr lang="en-US" dirty="0"/>
              <a:t>Clean Water Act/Rivers and Harbors 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7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  <p:pic>
        <p:nvPicPr>
          <p:cNvPr id="157698" name="Picture 2" descr="C:\Users\bburns1\Pictures\Existing ROW.jp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rgbClr val="DBD8C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9"/>
          <a:stretch/>
        </p:blipFill>
        <p:spPr bwMode="auto">
          <a:xfrm>
            <a:off x="5410200" y="2286000"/>
            <a:ext cx="3513825" cy="24447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Exclusion – Open-Ended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project may be classified as an Open-Ended (d) if the activities of the project are on the cusp between CE and an EA</a:t>
            </a:r>
          </a:p>
          <a:p>
            <a:r>
              <a:rPr lang="en-US" dirty="0"/>
              <a:t>This classification type requires approval from </a:t>
            </a:r>
            <a:r>
              <a:rPr lang="en-US" dirty="0" err="1"/>
              <a:t>TxDOT</a:t>
            </a:r>
            <a:r>
              <a:rPr lang="en-US" dirty="0"/>
              <a:t> Environmental Affairs Division </a:t>
            </a:r>
          </a:p>
          <a:p>
            <a:r>
              <a:rPr lang="en-US" dirty="0"/>
              <a:t>This is for projects with activities that are not specifically included on the (c)- and (d)-lists.</a:t>
            </a:r>
          </a:p>
          <a:p>
            <a:r>
              <a:rPr lang="en-US" dirty="0"/>
              <a:t>There are number of criteria that must be 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8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82670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Open-Ended D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Do not have substantial controversy on environmental grounds</a:t>
            </a:r>
          </a:p>
          <a:p>
            <a:pPr marL="0" indent="0">
              <a:buNone/>
            </a:pPr>
            <a:r>
              <a:rPr lang="en-US" dirty="0"/>
              <a:t>2. Do not induce significant impacts to planned growth or land use of the area;</a:t>
            </a:r>
          </a:p>
          <a:p>
            <a:pPr marL="0" indent="0">
              <a:buNone/>
            </a:pPr>
            <a:r>
              <a:rPr lang="en-US" dirty="0"/>
              <a:t>3. Do not require the relocation of significant numbers of people</a:t>
            </a:r>
          </a:p>
          <a:p>
            <a:pPr marL="0" indent="0">
              <a:buNone/>
            </a:pPr>
            <a:r>
              <a:rPr lang="en-US" dirty="0"/>
              <a:t>4. Do not have a significant impact on any natural, cultural, recreational, 	historic or other resources</a:t>
            </a:r>
          </a:p>
          <a:p>
            <a:pPr marL="0" indent="0">
              <a:buNone/>
            </a:pPr>
            <a:r>
              <a:rPr lang="en-US" dirty="0"/>
              <a:t>5. Do not involve significant air, noise or water quality impacts</a:t>
            </a:r>
          </a:p>
          <a:p>
            <a:pPr marL="0" indent="0">
              <a:buNone/>
            </a:pPr>
            <a:r>
              <a:rPr lang="en-US" dirty="0"/>
              <a:t>6. Do not have significant impacts on travel patterns</a:t>
            </a:r>
          </a:p>
          <a:p>
            <a:pPr marL="0" indent="0">
              <a:buNone/>
            </a:pPr>
            <a:r>
              <a:rPr lang="en-US" b="1" dirty="0"/>
              <a:t>OR</a:t>
            </a:r>
          </a:p>
          <a:p>
            <a:pPr marL="0" indent="0">
              <a:buNone/>
            </a:pPr>
            <a:r>
              <a:rPr lang="en-US" dirty="0"/>
              <a:t>7. Do not otherwise, either individually or cumulatively, have any significant 	environmental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9</a:t>
            </a:fld>
            <a:endParaRPr lang="en-US" dirty="0"/>
          </a:p>
        </p:txBody>
      </p:sp>
      <p:pic>
        <p:nvPicPr>
          <p:cNvPr id="5" name="Picture 3" descr="C:\Users\bburns1\Pictures\Txdot logo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7087" r="13968" b="28989"/>
          <a:stretch/>
        </p:blipFill>
        <p:spPr bwMode="auto">
          <a:xfrm>
            <a:off x="8377626" y="0"/>
            <a:ext cx="757748" cy="533400"/>
          </a:xfrm>
          <a:prstGeom prst="rect">
            <a:avLst/>
          </a:prstGeom>
          <a:solidFill>
            <a:srgbClr val="042A45"/>
          </a:solidFill>
        </p:spPr>
      </p:pic>
    </p:spTree>
    <p:extLst>
      <p:ext uri="{BB962C8B-B14F-4D97-AF65-F5344CB8AC3E}">
        <p14:creationId xmlns:p14="http://schemas.microsoft.com/office/powerpoint/2010/main" val="1413755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_STANDARD (3)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61B671B636448B105FF4F6D7DFAFB" ma:contentTypeVersion="1" ma:contentTypeDescription="Create a new document." ma:contentTypeScope="" ma:versionID="c6ce54c5da8504e2f3a32a590b1542e2">
  <xsd:schema xmlns:xsd="http://www.w3.org/2001/XMLSchema" xmlns:xs="http://www.w3.org/2001/XMLSchema" xmlns:p="http://schemas.microsoft.com/office/2006/metadata/properties" xmlns:ns2="4330f931-10a5-416c-823c-3006a63f53e6" targetNamespace="http://schemas.microsoft.com/office/2006/metadata/properties" ma:root="true" ma:fieldsID="acb8c3c6fca0679b6025f24cd4a5b2d6" ns2:_="">
    <xsd:import namespace="4330f931-10a5-416c-823c-3006a63f5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0f931-10a5-416c-823c-3006a63f5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30f931-10a5-416c-823c-3006a63f53e6">YSVYXERJEEH6-1243926510-6263</_dlc_DocId>
    <_dlc_DocIdUrl xmlns="4330f931-10a5-416c-823c-3006a63f53e6">
      <Url>http://tr.hgac.net/pdp/_layouts/15/DocIdRedir.aspx?ID=YSVYXERJEEH6-1243926510-6263</Url>
      <Description>YSVYXERJEEH6-1243926510-6263</Description>
    </_dlc_DocIdUrl>
  </documentManagement>
</p:properties>
</file>

<file path=customXml/itemProps1.xml><?xml version="1.0" encoding="utf-8"?>
<ds:datastoreItem xmlns:ds="http://schemas.openxmlformats.org/officeDocument/2006/customXml" ds:itemID="{DB9C8E62-85D5-4E86-88CF-C40E398F1EC6}"/>
</file>

<file path=customXml/itemProps2.xml><?xml version="1.0" encoding="utf-8"?>
<ds:datastoreItem xmlns:ds="http://schemas.openxmlformats.org/officeDocument/2006/customXml" ds:itemID="{3BBFCBBC-16DA-48BF-85D7-EBEBC5E01017}"/>
</file>

<file path=customXml/itemProps3.xml><?xml version="1.0" encoding="utf-8"?>
<ds:datastoreItem xmlns:ds="http://schemas.openxmlformats.org/officeDocument/2006/customXml" ds:itemID="{FA55152C-5483-4135-8410-3A188FF867A5}"/>
</file>

<file path=customXml/itemProps4.xml><?xml version="1.0" encoding="utf-8"?>
<ds:datastoreItem xmlns:ds="http://schemas.openxmlformats.org/officeDocument/2006/customXml" ds:itemID="{D404705D-A709-404A-B061-A39D4CE27CE3}"/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MASTER_powerpoint_template_STANDARD (3)</Template>
  <TotalTime>26545</TotalTime>
  <Words>937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MASTER_powerpoint_template_STANDARD (3)</vt:lpstr>
      <vt:lpstr>think-cell Slide</vt:lpstr>
      <vt:lpstr>Environmental clearance process Project Development workshop</vt:lpstr>
      <vt:lpstr>Presentation Overview</vt:lpstr>
      <vt:lpstr>Environmental Clearance</vt:lpstr>
      <vt:lpstr>PowerPoint Presentation</vt:lpstr>
      <vt:lpstr>Environmental Classifications</vt:lpstr>
      <vt:lpstr>Categorical Exclusions</vt:lpstr>
      <vt:lpstr>Categorical Exclusion – C (22)</vt:lpstr>
      <vt:lpstr>Categorical Exclusion – Open-Ended D</vt:lpstr>
      <vt:lpstr>Open-Ended D Criteria</vt:lpstr>
      <vt:lpstr>Environmental Assessment (EA)</vt:lpstr>
      <vt:lpstr>Environmental Impact Statement (EIS)</vt:lpstr>
      <vt:lpstr>Environmental Impact Statement (EIS)</vt:lpstr>
      <vt:lpstr>PowerPoint Presentation</vt:lpstr>
      <vt:lpstr>U.S. Coast Guard (USCG)</vt:lpstr>
      <vt:lpstr>USCG Cont’d</vt:lpstr>
      <vt:lpstr>U.S. Army Corps of Engineers (USACE)</vt:lpstr>
      <vt:lpstr>USACE Cont’d</vt:lpstr>
      <vt:lpstr>PowerPoint Presentation</vt:lpstr>
    </vt:vector>
  </TitlesOfParts>
  <Company>TxDOT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TxDOT</dc:creator>
  <cp:lastModifiedBy>Owen, Karen</cp:lastModifiedBy>
  <cp:revision>200</cp:revision>
  <cp:lastPrinted>2019-10-01T16:34:54Z</cp:lastPrinted>
  <dcterms:created xsi:type="dcterms:W3CDTF">2016-08-31T15:41:31Z</dcterms:created>
  <dcterms:modified xsi:type="dcterms:W3CDTF">2019-10-01T16:47:06Z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0x01010008E61B671B636448B105FF4F6D7DFAFB</vt:lpwstr>
  </property>
  <property fmtid="{D5CDD505-2E9C-101B-9397-08002B2CF9AE}" pid="3" name="_dlc_DocIdItemGuid">
    <vt:lpwstr>2823c37b-dd14-4f68-85ec-0a1af7335d9a</vt:lpwstr>
  </property>
</Properties>
</file>