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3"/>
  </p:notesMasterIdLst>
  <p:sldIdLst>
    <p:sldId id="256" r:id="rId2"/>
    <p:sldId id="290" r:id="rId3"/>
    <p:sldId id="259" r:id="rId4"/>
    <p:sldId id="263" r:id="rId5"/>
    <p:sldId id="264" r:id="rId6"/>
    <p:sldId id="265" r:id="rId7"/>
    <p:sldId id="268" r:id="rId8"/>
    <p:sldId id="269" r:id="rId9"/>
    <p:sldId id="276" r:id="rId10"/>
    <p:sldId id="277" r:id="rId11"/>
    <p:sldId id="284" r:id="rId12"/>
    <p:sldId id="285" r:id="rId13"/>
    <p:sldId id="287" r:id="rId14"/>
    <p:sldId id="291" r:id="rId15"/>
    <p:sldId id="292" r:id="rId16"/>
    <p:sldId id="293" r:id="rId17"/>
    <p:sldId id="294" r:id="rId18"/>
    <p:sldId id="295" r:id="rId19"/>
    <p:sldId id="296" r:id="rId20"/>
    <p:sldId id="297" r:id="rId21"/>
    <p:sldId id="298" r:id="rId22"/>
  </p:sldIdLst>
  <p:sldSz cx="18288000" cy="10287000"/>
  <p:notesSz cx="6858000" cy="9144000"/>
  <p:embeddedFontLst>
    <p:embeddedFont>
      <p:font typeface="Trenda 1" panose="020B0604020202020204" charset="0"/>
      <p:regular r:id="rId24"/>
    </p:embeddedFont>
    <p:embeddedFont>
      <p:font typeface="Trenda 2" panose="020B0604020202020204" charset="0"/>
      <p:regular r:id="rId25"/>
    </p:embeddedFont>
    <p:embeddedFont>
      <p:font typeface="Trenda 3" panose="020B0604020202020204" charset="0"/>
      <p:regular r:id="rId26"/>
    </p:embeddedFont>
    <p:embeddedFont>
      <p:font typeface="Trenda 4" panose="020B0604020202020204" charset="0"/>
      <p:regular r:id="rId27"/>
    </p:embeddedFont>
    <p:embeddedFont>
      <p:font typeface="Trenda 5" panose="020B0604020202020204" charset="0"/>
      <p:regular r:id="rId28"/>
    </p:embeddedFont>
    <p:embeddedFont>
      <p:font typeface="Trenda 7 Semi-Bold" panose="020B0604020202020204" charset="0"/>
      <p:regular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EF209D0-B066-460D-BCDA-781F03CA8BF1}" v="21" dt="2025-11-05T01:51:48.4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152" autoAdjust="0"/>
    <p:restoredTop sz="94622" autoAdjust="0"/>
  </p:normalViewPr>
  <p:slideViewPr>
    <p:cSldViewPr>
      <p:cViewPr varScale="1">
        <p:scale>
          <a:sx n="69" d="100"/>
          <a:sy n="69" d="100"/>
        </p:scale>
        <p:origin x="167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05.11.2025</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Houston- 7 matches, beginning June 14th.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We are the official Destination Management Organization- or DMO-  for Sugar Land, which means we serve as the city's tourism arm.</a:t>
            </a:r>
          </a:p>
          <a:p>
            <a:endParaRPr lang="en-US"/>
          </a:p>
          <a:p>
            <a:r>
              <a:rPr lang="en-US"/>
              <a:t>Purpose-attract visitors to the city and help create a positive experiences once they’re here. </a:t>
            </a:r>
          </a:p>
          <a:p>
            <a:endParaRPr lang="en-US"/>
          </a:p>
          <a:p>
            <a:r>
              <a:rPr lang="en-US"/>
              <a:t>Goal- Generate Hotel Occupancy Tax and Sales Tax from visitors.    </a:t>
            </a:r>
          </a:p>
          <a:p>
            <a:endParaRPr lang="en-US"/>
          </a:p>
          <a:p>
            <a:r>
              <a:rPr lang="en-US"/>
              <a:t>We then work to reinvest those funds back into our tourism economy, and continue the cycle of economic development.</a:t>
            </a:r>
          </a:p>
          <a:p>
            <a:endParaRPr lang="en-US"/>
          </a:p>
          <a:p>
            <a:r>
              <a:rPr lang="en-US"/>
              <a:t>HOT funding is guided by the state statute, ensuring that we align with our core mission of reinvesting back into our partners and support our tourism economy.  Every dollar that we spend must fall within the statute.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a:p>
          <a:p>
            <a:r>
              <a:rPr lang="en-US"/>
              <a:t>We do that by:</a:t>
            </a:r>
          </a:p>
          <a:p>
            <a:endParaRPr lang="en-US"/>
          </a:p>
          <a:p>
            <a:r>
              <a:rPr lang="en-US"/>
              <a:t>Marketing Sugar Land as a great place to visit for unique experiences.</a:t>
            </a:r>
          </a:p>
          <a:p>
            <a:endParaRPr lang="en-US"/>
          </a:p>
          <a:p>
            <a:r>
              <a:rPr lang="en-US"/>
              <a:t>Partnering with our key venues, hotels, and businesses to attract larger audiences</a:t>
            </a:r>
          </a:p>
          <a:p>
            <a:endParaRPr lang="en-US"/>
          </a:p>
          <a:p>
            <a:r>
              <a:rPr lang="en-US"/>
              <a:t>Helping plan and support conferences and events that benefit our hotels and local attractions.</a:t>
            </a:r>
          </a:p>
          <a:p>
            <a:r>
              <a:rPr lang="en-US"/>
              <a:t> </a:t>
            </a:r>
          </a:p>
          <a:p>
            <a:r>
              <a:rPr lang="en-US"/>
              <a:t>Overall-</a:t>
            </a:r>
          </a:p>
          <a:p>
            <a:r>
              <a:rPr lang="en-US"/>
              <a:t>Our purpose is to increase economic impact by increasing hotel stays, spending at local businesses, and showcasing Sugar Land as a destination.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11/5/2025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43.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48.sv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image" Target="../media/image50.jpeg"/><Relationship Id="rId4" Type="http://schemas.openxmlformats.org/officeDocument/2006/relationships/image" Target="../media/image49.jpe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53.png"/><Relationship Id="rId4" Type="http://schemas.openxmlformats.org/officeDocument/2006/relationships/image" Target="../media/image52.png"/></Relationships>
</file>

<file path=ppt/slides/_rels/slide14.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jpeg"/><Relationship Id="rId11" Type="http://schemas.openxmlformats.org/officeDocument/2006/relationships/image" Target="../media/image12.jpe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jpeg"/><Relationship Id="rId9" Type="http://schemas.openxmlformats.org/officeDocument/2006/relationships/image" Target="../media/image10.png"/></Relationships>
</file>

<file path=ppt/slides/_rels/slide2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5.png"/><Relationship Id="rId7" Type="http://schemas.openxmlformats.org/officeDocument/2006/relationships/image" Target="../media/image22.png"/><Relationship Id="rId12" Type="http://schemas.openxmlformats.org/officeDocument/2006/relationships/image" Target="../media/image27.sv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svg"/><Relationship Id="rId4" Type="http://schemas.openxmlformats.org/officeDocument/2006/relationships/image" Target="../media/image19.png"/><Relationship Id="rId9" Type="http://schemas.openxmlformats.org/officeDocument/2006/relationships/image" Target="../media/image24.png"/></Relationships>
</file>

<file path=ppt/slides/_rels/slide6.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15.png"/><Relationship Id="rId7" Type="http://schemas.openxmlformats.org/officeDocument/2006/relationships/image" Target="../media/image31.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 Id="rId9" Type="http://schemas.openxmlformats.org/officeDocument/2006/relationships/image" Target="../media/image33.png"/></Relationships>
</file>

<file path=ppt/slides/_rels/slide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4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53A80"/>
        </a:solidFill>
        <a:effectLst/>
      </p:bgPr>
    </p:bg>
    <p:spTree>
      <p:nvGrpSpPr>
        <p:cNvPr id="1" name=""/>
        <p:cNvGrpSpPr/>
        <p:nvPr/>
      </p:nvGrpSpPr>
      <p:grpSpPr>
        <a:xfrm>
          <a:off x="0" y="0"/>
          <a:ext cx="0" cy="0"/>
          <a:chOff x="0" y="0"/>
          <a:chExt cx="0" cy="0"/>
        </a:xfrm>
      </p:grpSpPr>
      <p:grpSp>
        <p:nvGrpSpPr>
          <p:cNvPr id="2" name="Group 2"/>
          <p:cNvGrpSpPr/>
          <p:nvPr/>
        </p:nvGrpSpPr>
        <p:grpSpPr>
          <a:xfrm>
            <a:off x="-4143745" y="0"/>
            <a:ext cx="14449810" cy="10287000"/>
            <a:chOff x="0" y="0"/>
            <a:chExt cx="7724405" cy="5499100"/>
          </a:xfrm>
        </p:grpSpPr>
        <p:sp>
          <p:nvSpPr>
            <p:cNvPr id="3" name="Freeform 3"/>
            <p:cNvSpPr/>
            <p:nvPr/>
          </p:nvSpPr>
          <p:spPr>
            <a:xfrm>
              <a:off x="0" y="0"/>
              <a:ext cx="7724404" cy="5499100"/>
            </a:xfrm>
            <a:custGeom>
              <a:avLst/>
              <a:gdLst/>
              <a:ahLst/>
              <a:cxnLst/>
              <a:rect l="l" t="t" r="r" b="b"/>
              <a:pathLst>
                <a:path w="7724404" h="5499100">
                  <a:moveTo>
                    <a:pt x="5793304" y="0"/>
                  </a:moveTo>
                  <a:lnTo>
                    <a:pt x="1931101" y="0"/>
                  </a:lnTo>
                  <a:lnTo>
                    <a:pt x="0" y="2749550"/>
                  </a:lnTo>
                  <a:lnTo>
                    <a:pt x="1931101" y="5499100"/>
                  </a:lnTo>
                  <a:lnTo>
                    <a:pt x="5793304" y="5499100"/>
                  </a:lnTo>
                  <a:lnTo>
                    <a:pt x="7724404" y="2749550"/>
                  </a:lnTo>
                  <a:close/>
                </a:path>
              </a:pathLst>
            </a:custGeom>
            <a:solidFill>
              <a:srgbClr val="F1AA1D"/>
            </a:solidFill>
            <a:ln w="12700">
              <a:solidFill>
                <a:srgbClr val="000000"/>
              </a:solidFill>
            </a:ln>
          </p:spPr>
          <p:txBody>
            <a:bodyPr/>
            <a:lstStyle/>
            <a:p>
              <a:endParaRPr lang="en-US"/>
            </a:p>
          </p:txBody>
        </p:sp>
      </p:grpSp>
      <p:grpSp>
        <p:nvGrpSpPr>
          <p:cNvPr id="4" name="Group 4"/>
          <p:cNvGrpSpPr/>
          <p:nvPr/>
        </p:nvGrpSpPr>
        <p:grpSpPr>
          <a:xfrm>
            <a:off x="-4322588" y="1569493"/>
            <a:ext cx="13894269" cy="10287000"/>
            <a:chOff x="0" y="0"/>
            <a:chExt cx="7427430" cy="5499100"/>
          </a:xfrm>
        </p:grpSpPr>
        <p:sp>
          <p:nvSpPr>
            <p:cNvPr id="5" name="Freeform 5"/>
            <p:cNvSpPr/>
            <p:nvPr/>
          </p:nvSpPr>
          <p:spPr>
            <a:xfrm>
              <a:off x="0" y="0"/>
              <a:ext cx="7427430" cy="5499100"/>
            </a:xfrm>
            <a:custGeom>
              <a:avLst/>
              <a:gdLst/>
              <a:ahLst/>
              <a:cxnLst/>
              <a:rect l="l" t="t" r="r" b="b"/>
              <a:pathLst>
                <a:path w="7427430" h="5499100">
                  <a:moveTo>
                    <a:pt x="5570573" y="0"/>
                  </a:moveTo>
                  <a:lnTo>
                    <a:pt x="1856858" y="0"/>
                  </a:lnTo>
                  <a:lnTo>
                    <a:pt x="0" y="2749550"/>
                  </a:lnTo>
                  <a:lnTo>
                    <a:pt x="1856858" y="5499100"/>
                  </a:lnTo>
                  <a:lnTo>
                    <a:pt x="5570573" y="5499100"/>
                  </a:lnTo>
                  <a:lnTo>
                    <a:pt x="7427430" y="2749550"/>
                  </a:lnTo>
                  <a:close/>
                </a:path>
              </a:pathLst>
            </a:custGeom>
            <a:solidFill>
              <a:srgbClr val="D42561"/>
            </a:solidFill>
            <a:ln w="12700">
              <a:solidFill>
                <a:srgbClr val="000000"/>
              </a:solidFill>
            </a:ln>
          </p:spPr>
          <p:txBody>
            <a:bodyPr/>
            <a:lstStyle/>
            <a:p>
              <a:endParaRPr lang="en-US"/>
            </a:p>
          </p:txBody>
        </p:sp>
      </p:grpSp>
      <p:grpSp>
        <p:nvGrpSpPr>
          <p:cNvPr id="6" name="Group 6"/>
          <p:cNvGrpSpPr/>
          <p:nvPr/>
        </p:nvGrpSpPr>
        <p:grpSpPr>
          <a:xfrm>
            <a:off x="-3964902" y="-1569493"/>
            <a:ext cx="13536584" cy="10287000"/>
            <a:chOff x="0" y="0"/>
            <a:chExt cx="7236223" cy="5499100"/>
          </a:xfrm>
        </p:grpSpPr>
        <p:sp>
          <p:nvSpPr>
            <p:cNvPr id="7" name="Freeform 7"/>
            <p:cNvSpPr/>
            <p:nvPr/>
          </p:nvSpPr>
          <p:spPr>
            <a:xfrm>
              <a:off x="0" y="0"/>
              <a:ext cx="7236223" cy="5499100"/>
            </a:xfrm>
            <a:custGeom>
              <a:avLst/>
              <a:gdLst/>
              <a:ahLst/>
              <a:cxnLst/>
              <a:rect l="l" t="t" r="r" b="b"/>
              <a:pathLst>
                <a:path w="7236223" h="5499100">
                  <a:moveTo>
                    <a:pt x="5427167" y="0"/>
                  </a:moveTo>
                  <a:lnTo>
                    <a:pt x="1809056" y="0"/>
                  </a:lnTo>
                  <a:lnTo>
                    <a:pt x="0" y="2749550"/>
                  </a:lnTo>
                  <a:lnTo>
                    <a:pt x="1809056" y="5499100"/>
                  </a:lnTo>
                  <a:lnTo>
                    <a:pt x="5427167" y="5499100"/>
                  </a:lnTo>
                  <a:lnTo>
                    <a:pt x="7236223" y="2749550"/>
                  </a:lnTo>
                  <a:close/>
                </a:path>
              </a:pathLst>
            </a:custGeom>
            <a:solidFill>
              <a:srgbClr val="E63F76"/>
            </a:solidFill>
            <a:ln w="12700">
              <a:solidFill>
                <a:srgbClr val="000000"/>
              </a:solidFill>
            </a:ln>
          </p:spPr>
          <p:txBody>
            <a:bodyPr/>
            <a:lstStyle/>
            <a:p>
              <a:endParaRPr lang="en-US"/>
            </a:p>
          </p:txBody>
        </p:sp>
      </p:grpSp>
      <p:grpSp>
        <p:nvGrpSpPr>
          <p:cNvPr id="8" name="Group 8"/>
          <p:cNvGrpSpPr/>
          <p:nvPr/>
        </p:nvGrpSpPr>
        <p:grpSpPr>
          <a:xfrm>
            <a:off x="0" y="8294932"/>
            <a:ext cx="4335667" cy="1992068"/>
            <a:chOff x="0" y="0"/>
            <a:chExt cx="5780889" cy="2656091"/>
          </a:xfrm>
        </p:grpSpPr>
        <p:grpSp>
          <p:nvGrpSpPr>
            <p:cNvPr id="9" name="Group 9"/>
            <p:cNvGrpSpPr/>
            <p:nvPr/>
          </p:nvGrpSpPr>
          <p:grpSpPr>
            <a:xfrm>
              <a:off x="0" y="0"/>
              <a:ext cx="967181" cy="2656091"/>
              <a:chOff x="0" y="0"/>
              <a:chExt cx="815591" cy="2239792"/>
            </a:xfrm>
          </p:grpSpPr>
          <p:sp>
            <p:nvSpPr>
              <p:cNvPr id="10" name="Freeform 10"/>
              <p:cNvSpPr/>
              <p:nvPr/>
            </p:nvSpPr>
            <p:spPr>
              <a:xfrm>
                <a:off x="0" y="0"/>
                <a:ext cx="815591" cy="2239792"/>
              </a:xfrm>
              <a:custGeom>
                <a:avLst/>
                <a:gdLst/>
                <a:ahLst/>
                <a:cxnLst/>
                <a:rect l="l" t="t" r="r" b="b"/>
                <a:pathLst>
                  <a:path w="815591" h="2239792">
                    <a:moveTo>
                      <a:pt x="0" y="0"/>
                    </a:moveTo>
                    <a:lnTo>
                      <a:pt x="815591" y="0"/>
                    </a:lnTo>
                    <a:lnTo>
                      <a:pt x="815591" y="2239792"/>
                    </a:lnTo>
                    <a:lnTo>
                      <a:pt x="0" y="2239792"/>
                    </a:lnTo>
                    <a:close/>
                  </a:path>
                </a:pathLst>
              </a:custGeom>
              <a:solidFill>
                <a:srgbClr val="06095A"/>
              </a:solidFill>
            </p:spPr>
            <p:txBody>
              <a:bodyPr/>
              <a:lstStyle/>
              <a:p>
                <a:endParaRPr lang="en-US"/>
              </a:p>
            </p:txBody>
          </p:sp>
          <p:sp>
            <p:nvSpPr>
              <p:cNvPr id="11" name="TextBox 11"/>
              <p:cNvSpPr txBox="1"/>
              <p:nvPr/>
            </p:nvSpPr>
            <p:spPr>
              <a:xfrm>
                <a:off x="0" y="-47625"/>
                <a:ext cx="815591" cy="2287417"/>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a:off x="943536" y="0"/>
              <a:ext cx="967181" cy="2656091"/>
              <a:chOff x="0" y="0"/>
              <a:chExt cx="815591" cy="2239792"/>
            </a:xfrm>
          </p:grpSpPr>
          <p:sp>
            <p:nvSpPr>
              <p:cNvPr id="13" name="Freeform 13"/>
              <p:cNvSpPr/>
              <p:nvPr/>
            </p:nvSpPr>
            <p:spPr>
              <a:xfrm>
                <a:off x="0" y="0"/>
                <a:ext cx="815591" cy="2239792"/>
              </a:xfrm>
              <a:custGeom>
                <a:avLst/>
                <a:gdLst/>
                <a:ahLst/>
                <a:cxnLst/>
                <a:rect l="l" t="t" r="r" b="b"/>
                <a:pathLst>
                  <a:path w="815591" h="2239792">
                    <a:moveTo>
                      <a:pt x="0" y="0"/>
                    </a:moveTo>
                    <a:lnTo>
                      <a:pt x="815591" y="0"/>
                    </a:lnTo>
                    <a:lnTo>
                      <a:pt x="815591" y="2239792"/>
                    </a:lnTo>
                    <a:lnTo>
                      <a:pt x="0" y="2239792"/>
                    </a:lnTo>
                    <a:close/>
                  </a:path>
                </a:pathLst>
              </a:custGeom>
              <a:solidFill>
                <a:srgbClr val="070956"/>
              </a:solidFill>
            </p:spPr>
            <p:txBody>
              <a:bodyPr/>
              <a:lstStyle/>
              <a:p>
                <a:endParaRPr lang="en-US"/>
              </a:p>
            </p:txBody>
          </p:sp>
          <p:sp>
            <p:nvSpPr>
              <p:cNvPr id="14" name="TextBox 14"/>
              <p:cNvSpPr txBox="1"/>
              <p:nvPr/>
            </p:nvSpPr>
            <p:spPr>
              <a:xfrm>
                <a:off x="0" y="-47625"/>
                <a:ext cx="815591" cy="2287417"/>
              </a:xfrm>
              <a:prstGeom prst="rect">
                <a:avLst/>
              </a:prstGeom>
            </p:spPr>
            <p:txBody>
              <a:bodyPr lIns="50800" tIns="50800" rIns="50800" bIns="50800" rtlCol="0" anchor="ctr"/>
              <a:lstStyle/>
              <a:p>
                <a:pPr algn="ctr">
                  <a:lnSpc>
                    <a:spcPts val="2659"/>
                  </a:lnSpc>
                </a:pPr>
                <a:endParaRPr/>
              </a:p>
            </p:txBody>
          </p:sp>
        </p:grpSp>
        <p:grpSp>
          <p:nvGrpSpPr>
            <p:cNvPr id="15" name="Group 15"/>
            <p:cNvGrpSpPr/>
            <p:nvPr/>
          </p:nvGrpSpPr>
          <p:grpSpPr>
            <a:xfrm>
              <a:off x="1887071" y="0"/>
              <a:ext cx="967181" cy="2656091"/>
              <a:chOff x="0" y="0"/>
              <a:chExt cx="815591" cy="2239792"/>
            </a:xfrm>
          </p:grpSpPr>
          <p:sp>
            <p:nvSpPr>
              <p:cNvPr id="16" name="Freeform 16"/>
              <p:cNvSpPr/>
              <p:nvPr/>
            </p:nvSpPr>
            <p:spPr>
              <a:xfrm>
                <a:off x="0" y="0"/>
                <a:ext cx="815591" cy="2239792"/>
              </a:xfrm>
              <a:custGeom>
                <a:avLst/>
                <a:gdLst/>
                <a:ahLst/>
                <a:cxnLst/>
                <a:rect l="l" t="t" r="r" b="b"/>
                <a:pathLst>
                  <a:path w="815591" h="2239792">
                    <a:moveTo>
                      <a:pt x="0" y="0"/>
                    </a:moveTo>
                    <a:lnTo>
                      <a:pt x="815591" y="0"/>
                    </a:lnTo>
                    <a:lnTo>
                      <a:pt x="815591" y="2239792"/>
                    </a:lnTo>
                    <a:lnTo>
                      <a:pt x="0" y="2239792"/>
                    </a:lnTo>
                    <a:close/>
                  </a:path>
                </a:pathLst>
              </a:custGeom>
              <a:solidFill>
                <a:srgbClr val="070956"/>
              </a:solidFill>
            </p:spPr>
            <p:txBody>
              <a:bodyPr/>
              <a:lstStyle/>
              <a:p>
                <a:endParaRPr lang="en-US"/>
              </a:p>
            </p:txBody>
          </p:sp>
          <p:sp>
            <p:nvSpPr>
              <p:cNvPr id="17" name="TextBox 17"/>
              <p:cNvSpPr txBox="1"/>
              <p:nvPr/>
            </p:nvSpPr>
            <p:spPr>
              <a:xfrm>
                <a:off x="0" y="-47625"/>
                <a:ext cx="815591" cy="2287417"/>
              </a:xfrm>
              <a:prstGeom prst="rect">
                <a:avLst/>
              </a:prstGeom>
            </p:spPr>
            <p:txBody>
              <a:bodyPr lIns="50800" tIns="50800" rIns="50800" bIns="50800" rtlCol="0" anchor="ctr"/>
              <a:lstStyle/>
              <a:p>
                <a:pPr algn="ctr">
                  <a:lnSpc>
                    <a:spcPts val="2659"/>
                  </a:lnSpc>
                </a:pPr>
                <a:endParaRPr/>
              </a:p>
            </p:txBody>
          </p:sp>
        </p:grpSp>
        <p:grpSp>
          <p:nvGrpSpPr>
            <p:cNvPr id="18" name="Group 18"/>
            <p:cNvGrpSpPr/>
            <p:nvPr/>
          </p:nvGrpSpPr>
          <p:grpSpPr>
            <a:xfrm>
              <a:off x="2852070" y="0"/>
              <a:ext cx="967181" cy="2656091"/>
              <a:chOff x="0" y="0"/>
              <a:chExt cx="815591" cy="2239792"/>
            </a:xfrm>
          </p:grpSpPr>
          <p:sp>
            <p:nvSpPr>
              <p:cNvPr id="19" name="Freeform 19"/>
              <p:cNvSpPr/>
              <p:nvPr/>
            </p:nvSpPr>
            <p:spPr>
              <a:xfrm>
                <a:off x="0" y="0"/>
                <a:ext cx="815591" cy="2239792"/>
              </a:xfrm>
              <a:custGeom>
                <a:avLst/>
                <a:gdLst/>
                <a:ahLst/>
                <a:cxnLst/>
                <a:rect l="l" t="t" r="r" b="b"/>
                <a:pathLst>
                  <a:path w="815591" h="2239792">
                    <a:moveTo>
                      <a:pt x="0" y="0"/>
                    </a:moveTo>
                    <a:lnTo>
                      <a:pt x="815591" y="0"/>
                    </a:lnTo>
                    <a:lnTo>
                      <a:pt x="815591" y="2239792"/>
                    </a:lnTo>
                    <a:lnTo>
                      <a:pt x="0" y="2239792"/>
                    </a:lnTo>
                    <a:close/>
                  </a:path>
                </a:pathLst>
              </a:custGeom>
              <a:solidFill>
                <a:srgbClr val="00319B"/>
              </a:solidFill>
            </p:spPr>
            <p:txBody>
              <a:bodyPr/>
              <a:lstStyle/>
              <a:p>
                <a:endParaRPr lang="en-US"/>
              </a:p>
            </p:txBody>
          </p:sp>
          <p:sp>
            <p:nvSpPr>
              <p:cNvPr id="20" name="TextBox 20"/>
              <p:cNvSpPr txBox="1"/>
              <p:nvPr/>
            </p:nvSpPr>
            <p:spPr>
              <a:xfrm>
                <a:off x="0" y="-47625"/>
                <a:ext cx="815591" cy="2287417"/>
              </a:xfrm>
              <a:prstGeom prst="rect">
                <a:avLst/>
              </a:prstGeom>
            </p:spPr>
            <p:txBody>
              <a:bodyPr lIns="50800" tIns="50800" rIns="50800" bIns="50800" rtlCol="0" anchor="ctr"/>
              <a:lstStyle/>
              <a:p>
                <a:pPr algn="ctr">
                  <a:lnSpc>
                    <a:spcPts val="2659"/>
                  </a:lnSpc>
                </a:pPr>
                <a:endParaRPr/>
              </a:p>
            </p:txBody>
          </p:sp>
        </p:grpSp>
        <p:grpSp>
          <p:nvGrpSpPr>
            <p:cNvPr id="21" name="Group 21"/>
            <p:cNvGrpSpPr/>
            <p:nvPr/>
          </p:nvGrpSpPr>
          <p:grpSpPr>
            <a:xfrm>
              <a:off x="3774954" y="0"/>
              <a:ext cx="967181" cy="2656091"/>
              <a:chOff x="0" y="0"/>
              <a:chExt cx="815591" cy="2239792"/>
            </a:xfrm>
          </p:grpSpPr>
          <p:sp>
            <p:nvSpPr>
              <p:cNvPr id="22" name="Freeform 22"/>
              <p:cNvSpPr/>
              <p:nvPr/>
            </p:nvSpPr>
            <p:spPr>
              <a:xfrm>
                <a:off x="0" y="0"/>
                <a:ext cx="815591" cy="2239792"/>
              </a:xfrm>
              <a:custGeom>
                <a:avLst/>
                <a:gdLst/>
                <a:ahLst/>
                <a:cxnLst/>
                <a:rect l="l" t="t" r="r" b="b"/>
                <a:pathLst>
                  <a:path w="815591" h="2239792">
                    <a:moveTo>
                      <a:pt x="0" y="0"/>
                    </a:moveTo>
                    <a:lnTo>
                      <a:pt x="815591" y="0"/>
                    </a:lnTo>
                    <a:lnTo>
                      <a:pt x="815591" y="2239792"/>
                    </a:lnTo>
                    <a:lnTo>
                      <a:pt x="0" y="2239792"/>
                    </a:lnTo>
                    <a:close/>
                  </a:path>
                </a:pathLst>
              </a:custGeom>
              <a:solidFill>
                <a:srgbClr val="41A873"/>
              </a:solidFill>
            </p:spPr>
            <p:txBody>
              <a:bodyPr/>
              <a:lstStyle/>
              <a:p>
                <a:endParaRPr lang="en-US"/>
              </a:p>
            </p:txBody>
          </p:sp>
          <p:sp>
            <p:nvSpPr>
              <p:cNvPr id="23" name="TextBox 23"/>
              <p:cNvSpPr txBox="1"/>
              <p:nvPr/>
            </p:nvSpPr>
            <p:spPr>
              <a:xfrm>
                <a:off x="0" y="-47625"/>
                <a:ext cx="815591" cy="2287417"/>
              </a:xfrm>
              <a:prstGeom prst="rect">
                <a:avLst/>
              </a:prstGeom>
            </p:spPr>
            <p:txBody>
              <a:bodyPr lIns="50800" tIns="50800" rIns="50800" bIns="50800" rtlCol="0" anchor="ctr"/>
              <a:lstStyle/>
              <a:p>
                <a:pPr algn="ctr">
                  <a:lnSpc>
                    <a:spcPts val="2659"/>
                  </a:lnSpc>
                </a:pPr>
                <a:endParaRPr/>
              </a:p>
            </p:txBody>
          </p:sp>
        </p:grpSp>
        <p:grpSp>
          <p:nvGrpSpPr>
            <p:cNvPr id="24" name="Group 24"/>
            <p:cNvGrpSpPr/>
            <p:nvPr/>
          </p:nvGrpSpPr>
          <p:grpSpPr>
            <a:xfrm>
              <a:off x="4738499" y="0"/>
              <a:ext cx="1042391" cy="2656091"/>
              <a:chOff x="0" y="0"/>
              <a:chExt cx="879013" cy="2239792"/>
            </a:xfrm>
          </p:grpSpPr>
          <p:sp>
            <p:nvSpPr>
              <p:cNvPr id="25" name="Freeform 25"/>
              <p:cNvSpPr/>
              <p:nvPr/>
            </p:nvSpPr>
            <p:spPr>
              <a:xfrm>
                <a:off x="0" y="0"/>
                <a:ext cx="879013" cy="2239792"/>
              </a:xfrm>
              <a:custGeom>
                <a:avLst/>
                <a:gdLst/>
                <a:ahLst/>
                <a:cxnLst/>
                <a:rect l="l" t="t" r="r" b="b"/>
                <a:pathLst>
                  <a:path w="879013" h="2239792">
                    <a:moveTo>
                      <a:pt x="0" y="0"/>
                    </a:moveTo>
                    <a:lnTo>
                      <a:pt x="879013" y="0"/>
                    </a:lnTo>
                    <a:lnTo>
                      <a:pt x="879013" y="2239792"/>
                    </a:lnTo>
                    <a:lnTo>
                      <a:pt x="0" y="2239792"/>
                    </a:lnTo>
                    <a:close/>
                  </a:path>
                </a:pathLst>
              </a:custGeom>
              <a:solidFill>
                <a:srgbClr val="F3EDDC"/>
              </a:solidFill>
            </p:spPr>
            <p:txBody>
              <a:bodyPr/>
              <a:lstStyle/>
              <a:p>
                <a:endParaRPr lang="en-US"/>
              </a:p>
            </p:txBody>
          </p:sp>
          <p:sp>
            <p:nvSpPr>
              <p:cNvPr id="26" name="TextBox 26"/>
              <p:cNvSpPr txBox="1"/>
              <p:nvPr/>
            </p:nvSpPr>
            <p:spPr>
              <a:xfrm>
                <a:off x="0" y="-47625"/>
                <a:ext cx="879013" cy="2287417"/>
              </a:xfrm>
              <a:prstGeom prst="rect">
                <a:avLst/>
              </a:prstGeom>
            </p:spPr>
            <p:txBody>
              <a:bodyPr lIns="50800" tIns="50800" rIns="50800" bIns="50800" rtlCol="0" anchor="ctr"/>
              <a:lstStyle/>
              <a:p>
                <a:pPr algn="ctr">
                  <a:lnSpc>
                    <a:spcPts val="2659"/>
                  </a:lnSpc>
                </a:pPr>
                <a:endParaRPr/>
              </a:p>
            </p:txBody>
          </p:sp>
        </p:grpSp>
      </p:grpSp>
      <p:grpSp>
        <p:nvGrpSpPr>
          <p:cNvPr id="27" name="Group 27"/>
          <p:cNvGrpSpPr/>
          <p:nvPr/>
        </p:nvGrpSpPr>
        <p:grpSpPr>
          <a:xfrm>
            <a:off x="-4143745" y="-11488"/>
            <a:ext cx="13894269" cy="10287000"/>
            <a:chOff x="0" y="0"/>
            <a:chExt cx="7427430" cy="5499100"/>
          </a:xfrm>
        </p:grpSpPr>
        <p:sp>
          <p:nvSpPr>
            <p:cNvPr id="28" name="Freeform 28"/>
            <p:cNvSpPr/>
            <p:nvPr/>
          </p:nvSpPr>
          <p:spPr>
            <a:xfrm>
              <a:off x="0" y="0"/>
              <a:ext cx="7427430" cy="5499100"/>
            </a:xfrm>
            <a:custGeom>
              <a:avLst/>
              <a:gdLst/>
              <a:ahLst/>
              <a:cxnLst/>
              <a:rect l="l" t="t" r="r" b="b"/>
              <a:pathLst>
                <a:path w="7427430" h="5499100">
                  <a:moveTo>
                    <a:pt x="5570573" y="0"/>
                  </a:moveTo>
                  <a:lnTo>
                    <a:pt x="1856858" y="0"/>
                  </a:lnTo>
                  <a:lnTo>
                    <a:pt x="0" y="2749550"/>
                  </a:lnTo>
                  <a:lnTo>
                    <a:pt x="1856858" y="5499100"/>
                  </a:lnTo>
                  <a:lnTo>
                    <a:pt x="5570573" y="5499100"/>
                  </a:lnTo>
                  <a:lnTo>
                    <a:pt x="7427430" y="2749550"/>
                  </a:lnTo>
                  <a:close/>
                </a:path>
              </a:pathLst>
            </a:custGeom>
            <a:solidFill>
              <a:srgbClr val="FEFAEE"/>
            </a:solidFill>
            <a:ln w="12700">
              <a:solidFill>
                <a:srgbClr val="000000"/>
              </a:solidFill>
            </a:ln>
          </p:spPr>
          <p:txBody>
            <a:bodyPr/>
            <a:lstStyle/>
            <a:p>
              <a:endParaRPr lang="en-US"/>
            </a:p>
          </p:txBody>
        </p:sp>
      </p:grpSp>
      <p:grpSp>
        <p:nvGrpSpPr>
          <p:cNvPr id="29" name="Group 29"/>
          <p:cNvGrpSpPr/>
          <p:nvPr/>
        </p:nvGrpSpPr>
        <p:grpSpPr>
          <a:xfrm>
            <a:off x="-4758811" y="-11488"/>
            <a:ext cx="13894269" cy="10287000"/>
            <a:chOff x="0" y="0"/>
            <a:chExt cx="7427430" cy="5499100"/>
          </a:xfrm>
        </p:grpSpPr>
        <p:sp>
          <p:nvSpPr>
            <p:cNvPr id="30" name="Freeform 30"/>
            <p:cNvSpPr/>
            <p:nvPr/>
          </p:nvSpPr>
          <p:spPr>
            <a:xfrm>
              <a:off x="0" y="0"/>
              <a:ext cx="7427430" cy="5499100"/>
            </a:xfrm>
            <a:custGeom>
              <a:avLst/>
              <a:gdLst/>
              <a:ahLst/>
              <a:cxnLst/>
              <a:rect l="l" t="t" r="r" b="b"/>
              <a:pathLst>
                <a:path w="7427430" h="5499100">
                  <a:moveTo>
                    <a:pt x="5570573" y="0"/>
                  </a:moveTo>
                  <a:lnTo>
                    <a:pt x="1856858" y="0"/>
                  </a:lnTo>
                  <a:lnTo>
                    <a:pt x="0" y="2749550"/>
                  </a:lnTo>
                  <a:lnTo>
                    <a:pt x="1856858" y="5499100"/>
                  </a:lnTo>
                  <a:lnTo>
                    <a:pt x="5570573" y="5499100"/>
                  </a:lnTo>
                  <a:lnTo>
                    <a:pt x="7427430" y="2749550"/>
                  </a:lnTo>
                  <a:close/>
                </a:path>
              </a:pathLst>
            </a:custGeom>
            <a:blipFill>
              <a:blip r:embed="rId3"/>
              <a:stretch>
                <a:fillRect l="-74" r="-11184"/>
              </a:stretch>
            </a:blipFill>
          </p:spPr>
          <p:txBody>
            <a:bodyPr/>
            <a:lstStyle/>
            <a:p>
              <a:endParaRPr lang="en-US"/>
            </a:p>
          </p:txBody>
        </p:sp>
      </p:grpSp>
      <p:sp>
        <p:nvSpPr>
          <p:cNvPr id="31" name="Freeform 31"/>
          <p:cNvSpPr/>
          <p:nvPr/>
        </p:nvSpPr>
        <p:spPr>
          <a:xfrm>
            <a:off x="10000607" y="1332263"/>
            <a:ext cx="3755509" cy="1104561"/>
          </a:xfrm>
          <a:custGeom>
            <a:avLst/>
            <a:gdLst/>
            <a:ahLst/>
            <a:cxnLst/>
            <a:rect l="l" t="t" r="r" b="b"/>
            <a:pathLst>
              <a:path w="3755509" h="1104561">
                <a:moveTo>
                  <a:pt x="0" y="0"/>
                </a:moveTo>
                <a:lnTo>
                  <a:pt x="3755509" y="0"/>
                </a:lnTo>
                <a:lnTo>
                  <a:pt x="3755509" y="1104562"/>
                </a:lnTo>
                <a:lnTo>
                  <a:pt x="0" y="1104562"/>
                </a:lnTo>
                <a:lnTo>
                  <a:pt x="0" y="0"/>
                </a:lnTo>
                <a:close/>
              </a:path>
            </a:pathLst>
          </a:custGeom>
          <a:blipFill>
            <a:blip r:embed="rId4"/>
            <a:stretch>
              <a:fillRect/>
            </a:stretch>
          </a:blipFill>
        </p:spPr>
        <p:txBody>
          <a:bodyPr/>
          <a:lstStyle/>
          <a:p>
            <a:endParaRPr lang="en-US"/>
          </a:p>
        </p:txBody>
      </p:sp>
      <p:sp>
        <p:nvSpPr>
          <p:cNvPr id="32" name="Freeform 32"/>
          <p:cNvSpPr/>
          <p:nvPr/>
        </p:nvSpPr>
        <p:spPr>
          <a:xfrm>
            <a:off x="14602904" y="1257619"/>
            <a:ext cx="2656396" cy="1277481"/>
          </a:xfrm>
          <a:custGeom>
            <a:avLst/>
            <a:gdLst/>
            <a:ahLst/>
            <a:cxnLst/>
            <a:rect l="l" t="t" r="r" b="b"/>
            <a:pathLst>
              <a:path w="2656396" h="1277481">
                <a:moveTo>
                  <a:pt x="0" y="0"/>
                </a:moveTo>
                <a:lnTo>
                  <a:pt x="2656396" y="0"/>
                </a:lnTo>
                <a:lnTo>
                  <a:pt x="2656396" y="1277480"/>
                </a:lnTo>
                <a:lnTo>
                  <a:pt x="0" y="1277480"/>
                </a:lnTo>
                <a:lnTo>
                  <a:pt x="0" y="0"/>
                </a:lnTo>
                <a:close/>
              </a:path>
            </a:pathLst>
          </a:custGeom>
          <a:blipFill>
            <a:blip r:embed="rId5"/>
            <a:stretch>
              <a:fillRect b="-18130"/>
            </a:stretch>
          </a:blipFill>
        </p:spPr>
        <p:txBody>
          <a:bodyPr/>
          <a:lstStyle/>
          <a:p>
            <a:endParaRPr lang="en-US"/>
          </a:p>
        </p:txBody>
      </p:sp>
      <p:sp>
        <p:nvSpPr>
          <p:cNvPr id="33" name="TextBox 33"/>
          <p:cNvSpPr txBox="1"/>
          <p:nvPr/>
        </p:nvSpPr>
        <p:spPr>
          <a:xfrm>
            <a:off x="10484906" y="4229100"/>
            <a:ext cx="7010411" cy="3466334"/>
          </a:xfrm>
          <a:prstGeom prst="rect">
            <a:avLst/>
          </a:prstGeom>
        </p:spPr>
        <p:txBody>
          <a:bodyPr lIns="0" tIns="0" rIns="0" bIns="0" rtlCol="0" anchor="t">
            <a:spAutoFit/>
          </a:bodyPr>
          <a:lstStyle/>
          <a:p>
            <a:pPr algn="ctr">
              <a:lnSpc>
                <a:spcPts val="6854"/>
              </a:lnSpc>
            </a:pPr>
            <a:r>
              <a:rPr lang="en-US" sz="6066" dirty="0">
                <a:solidFill>
                  <a:srgbClr val="FEF7E0"/>
                </a:solidFill>
                <a:latin typeface="Trenda 1"/>
                <a:ea typeface="Trenda 1"/>
                <a:cs typeface="Trenda 1"/>
                <a:sym typeface="Trenda 1"/>
              </a:rPr>
              <a:t>GCEDD BOARD MEETING</a:t>
            </a:r>
          </a:p>
          <a:p>
            <a:pPr algn="ctr">
              <a:lnSpc>
                <a:spcPts val="6854"/>
              </a:lnSpc>
            </a:pPr>
            <a:endParaRPr lang="en-US" sz="6066" dirty="0">
              <a:solidFill>
                <a:srgbClr val="FEF7E0"/>
              </a:solidFill>
              <a:latin typeface="Trenda 1"/>
              <a:ea typeface="Trenda 1"/>
              <a:cs typeface="Trenda 1"/>
              <a:sym typeface="Trenda 1"/>
            </a:endParaRPr>
          </a:p>
          <a:p>
            <a:pPr algn="ctr">
              <a:lnSpc>
                <a:spcPts val="6628"/>
              </a:lnSpc>
            </a:pPr>
            <a:r>
              <a:rPr lang="en-US" sz="5400" dirty="0">
                <a:solidFill>
                  <a:srgbClr val="FEF7E0"/>
                </a:solidFill>
                <a:latin typeface="Trenda 1"/>
                <a:ea typeface="Trenda 1"/>
                <a:cs typeface="Trenda 1"/>
                <a:sym typeface="Trenda 1"/>
              </a:rPr>
              <a:t>NOVEMBER 5, 2025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CF4"/>
        </a:solidFill>
        <a:effectLst/>
      </p:bgPr>
    </p:bg>
    <p:spTree>
      <p:nvGrpSpPr>
        <p:cNvPr id="1" name=""/>
        <p:cNvGrpSpPr/>
        <p:nvPr/>
      </p:nvGrpSpPr>
      <p:grpSpPr>
        <a:xfrm>
          <a:off x="0" y="0"/>
          <a:ext cx="0" cy="0"/>
          <a:chOff x="0" y="0"/>
          <a:chExt cx="0" cy="0"/>
        </a:xfrm>
      </p:grpSpPr>
      <p:sp>
        <p:nvSpPr>
          <p:cNvPr id="2" name="Freeform 2"/>
          <p:cNvSpPr/>
          <p:nvPr/>
        </p:nvSpPr>
        <p:spPr>
          <a:xfrm>
            <a:off x="5956486" y="0"/>
            <a:ext cx="7265648" cy="5189330"/>
          </a:xfrm>
          <a:custGeom>
            <a:avLst/>
            <a:gdLst/>
            <a:ahLst/>
            <a:cxnLst/>
            <a:rect l="l" t="t" r="r" b="b"/>
            <a:pathLst>
              <a:path w="7265648" h="5189330">
                <a:moveTo>
                  <a:pt x="0" y="0"/>
                </a:moveTo>
                <a:lnTo>
                  <a:pt x="7265648" y="0"/>
                </a:lnTo>
                <a:lnTo>
                  <a:pt x="7265648" y="5189330"/>
                </a:lnTo>
                <a:lnTo>
                  <a:pt x="0" y="5189330"/>
                </a:lnTo>
                <a:lnTo>
                  <a:pt x="0" y="0"/>
                </a:lnTo>
                <a:close/>
              </a:path>
            </a:pathLst>
          </a:custGeom>
          <a:blipFill>
            <a:blip r:embed="rId3"/>
            <a:stretch>
              <a:fillRect t="-19019" b="-19019"/>
            </a:stretch>
          </a:blipFill>
        </p:spPr>
        <p:txBody>
          <a:bodyPr/>
          <a:lstStyle/>
          <a:p>
            <a:endParaRPr lang="en-US"/>
          </a:p>
        </p:txBody>
      </p:sp>
      <p:sp>
        <p:nvSpPr>
          <p:cNvPr id="3" name="Freeform 3"/>
          <p:cNvSpPr/>
          <p:nvPr/>
        </p:nvSpPr>
        <p:spPr>
          <a:xfrm>
            <a:off x="6358882" y="-29813"/>
            <a:ext cx="7325453" cy="5228668"/>
          </a:xfrm>
          <a:custGeom>
            <a:avLst/>
            <a:gdLst/>
            <a:ahLst/>
            <a:cxnLst/>
            <a:rect l="l" t="t" r="r" b="b"/>
            <a:pathLst>
              <a:path w="7325453" h="5228668">
                <a:moveTo>
                  <a:pt x="0" y="0"/>
                </a:moveTo>
                <a:lnTo>
                  <a:pt x="7325453" y="0"/>
                </a:lnTo>
                <a:lnTo>
                  <a:pt x="7325453" y="5228668"/>
                </a:lnTo>
                <a:lnTo>
                  <a:pt x="0" y="5228668"/>
                </a:lnTo>
                <a:lnTo>
                  <a:pt x="0" y="0"/>
                </a:lnTo>
                <a:close/>
              </a:path>
            </a:pathLst>
          </a:custGeom>
          <a:blipFill>
            <a:blip r:embed="rId4"/>
            <a:stretch>
              <a:fillRect t="-20050" b="-20050"/>
            </a:stretch>
          </a:blipFill>
        </p:spPr>
        <p:txBody>
          <a:bodyPr/>
          <a:lstStyle/>
          <a:p>
            <a:endParaRPr lang="en-US"/>
          </a:p>
        </p:txBody>
      </p:sp>
      <p:grpSp>
        <p:nvGrpSpPr>
          <p:cNvPr id="4" name="Group 4"/>
          <p:cNvGrpSpPr/>
          <p:nvPr/>
        </p:nvGrpSpPr>
        <p:grpSpPr>
          <a:xfrm>
            <a:off x="-1139174" y="0"/>
            <a:ext cx="21830639" cy="10398948"/>
            <a:chOff x="0" y="0"/>
            <a:chExt cx="29107518" cy="13865264"/>
          </a:xfrm>
        </p:grpSpPr>
        <p:sp>
          <p:nvSpPr>
            <p:cNvPr id="5" name="Freeform 5"/>
            <p:cNvSpPr/>
            <p:nvPr/>
          </p:nvSpPr>
          <p:spPr>
            <a:xfrm>
              <a:off x="0" y="0"/>
              <a:ext cx="9702506" cy="6971558"/>
            </a:xfrm>
            <a:custGeom>
              <a:avLst/>
              <a:gdLst/>
              <a:ahLst/>
              <a:cxnLst/>
              <a:rect l="l" t="t" r="r" b="b"/>
              <a:pathLst>
                <a:path w="9702506" h="6971558">
                  <a:moveTo>
                    <a:pt x="0" y="0"/>
                  </a:moveTo>
                  <a:lnTo>
                    <a:pt x="9702506" y="0"/>
                  </a:lnTo>
                  <a:lnTo>
                    <a:pt x="9702506" y="6971558"/>
                  </a:lnTo>
                  <a:lnTo>
                    <a:pt x="0" y="6971558"/>
                  </a:lnTo>
                  <a:lnTo>
                    <a:pt x="0" y="0"/>
                  </a:lnTo>
                  <a:close/>
                </a:path>
              </a:pathLst>
            </a:custGeom>
            <a:blipFill>
              <a:blip r:embed="rId5"/>
              <a:stretch>
                <a:fillRect t="-19586" b="-19586"/>
              </a:stretch>
            </a:blipFill>
          </p:spPr>
          <p:txBody>
            <a:bodyPr/>
            <a:lstStyle/>
            <a:p>
              <a:endParaRPr lang="en-US"/>
            </a:p>
          </p:txBody>
        </p:sp>
        <p:sp>
          <p:nvSpPr>
            <p:cNvPr id="6" name="Freeform 6"/>
            <p:cNvSpPr/>
            <p:nvPr/>
          </p:nvSpPr>
          <p:spPr>
            <a:xfrm>
              <a:off x="0" y="6893707"/>
              <a:ext cx="9702506" cy="6971558"/>
            </a:xfrm>
            <a:custGeom>
              <a:avLst/>
              <a:gdLst/>
              <a:ahLst/>
              <a:cxnLst/>
              <a:rect l="l" t="t" r="r" b="b"/>
              <a:pathLst>
                <a:path w="9702506" h="6971558">
                  <a:moveTo>
                    <a:pt x="0" y="0"/>
                  </a:moveTo>
                  <a:lnTo>
                    <a:pt x="9702506" y="0"/>
                  </a:lnTo>
                  <a:lnTo>
                    <a:pt x="9702506" y="6971557"/>
                  </a:lnTo>
                  <a:lnTo>
                    <a:pt x="0" y="6971557"/>
                  </a:lnTo>
                  <a:lnTo>
                    <a:pt x="0" y="0"/>
                  </a:lnTo>
                  <a:close/>
                </a:path>
              </a:pathLst>
            </a:custGeom>
            <a:blipFill>
              <a:blip r:embed="rId5"/>
              <a:stretch>
                <a:fillRect t="-19586" b="-19586"/>
              </a:stretch>
            </a:blipFill>
          </p:spPr>
          <p:txBody>
            <a:bodyPr/>
            <a:lstStyle/>
            <a:p>
              <a:endParaRPr lang="en-US"/>
            </a:p>
          </p:txBody>
        </p:sp>
        <p:sp>
          <p:nvSpPr>
            <p:cNvPr id="7" name="Freeform 7"/>
            <p:cNvSpPr/>
            <p:nvPr/>
          </p:nvSpPr>
          <p:spPr>
            <a:xfrm>
              <a:off x="9702506" y="0"/>
              <a:ext cx="9702506" cy="6971558"/>
            </a:xfrm>
            <a:custGeom>
              <a:avLst/>
              <a:gdLst/>
              <a:ahLst/>
              <a:cxnLst/>
              <a:rect l="l" t="t" r="r" b="b"/>
              <a:pathLst>
                <a:path w="9702506" h="6971558">
                  <a:moveTo>
                    <a:pt x="0" y="0"/>
                  </a:moveTo>
                  <a:lnTo>
                    <a:pt x="9702506" y="0"/>
                  </a:lnTo>
                  <a:lnTo>
                    <a:pt x="9702506" y="6971558"/>
                  </a:lnTo>
                  <a:lnTo>
                    <a:pt x="0" y="6971558"/>
                  </a:lnTo>
                  <a:lnTo>
                    <a:pt x="0" y="0"/>
                  </a:lnTo>
                  <a:close/>
                </a:path>
              </a:pathLst>
            </a:custGeom>
            <a:blipFill>
              <a:blip r:embed="rId5"/>
              <a:stretch>
                <a:fillRect t="-19586" b="-19586"/>
              </a:stretch>
            </a:blipFill>
          </p:spPr>
          <p:txBody>
            <a:bodyPr/>
            <a:lstStyle/>
            <a:p>
              <a:endParaRPr lang="en-US"/>
            </a:p>
          </p:txBody>
        </p:sp>
        <p:sp>
          <p:nvSpPr>
            <p:cNvPr id="8" name="Freeform 8"/>
            <p:cNvSpPr/>
            <p:nvPr/>
          </p:nvSpPr>
          <p:spPr>
            <a:xfrm>
              <a:off x="9702506" y="6893707"/>
              <a:ext cx="9702506" cy="6971558"/>
            </a:xfrm>
            <a:custGeom>
              <a:avLst/>
              <a:gdLst/>
              <a:ahLst/>
              <a:cxnLst/>
              <a:rect l="l" t="t" r="r" b="b"/>
              <a:pathLst>
                <a:path w="9702506" h="6971558">
                  <a:moveTo>
                    <a:pt x="0" y="0"/>
                  </a:moveTo>
                  <a:lnTo>
                    <a:pt x="9702506" y="0"/>
                  </a:lnTo>
                  <a:lnTo>
                    <a:pt x="9702506" y="6971557"/>
                  </a:lnTo>
                  <a:lnTo>
                    <a:pt x="0" y="6971557"/>
                  </a:lnTo>
                  <a:lnTo>
                    <a:pt x="0" y="0"/>
                  </a:lnTo>
                  <a:close/>
                </a:path>
              </a:pathLst>
            </a:custGeom>
            <a:blipFill>
              <a:blip r:embed="rId5"/>
              <a:stretch>
                <a:fillRect t="-19586" b="-19586"/>
              </a:stretch>
            </a:blipFill>
          </p:spPr>
          <p:txBody>
            <a:bodyPr/>
            <a:lstStyle/>
            <a:p>
              <a:endParaRPr lang="en-US"/>
            </a:p>
          </p:txBody>
        </p:sp>
        <p:sp>
          <p:nvSpPr>
            <p:cNvPr id="9" name="Freeform 9"/>
            <p:cNvSpPr/>
            <p:nvPr/>
          </p:nvSpPr>
          <p:spPr>
            <a:xfrm>
              <a:off x="19405012" y="0"/>
              <a:ext cx="9702506" cy="6971558"/>
            </a:xfrm>
            <a:custGeom>
              <a:avLst/>
              <a:gdLst/>
              <a:ahLst/>
              <a:cxnLst/>
              <a:rect l="l" t="t" r="r" b="b"/>
              <a:pathLst>
                <a:path w="9702506" h="6971558">
                  <a:moveTo>
                    <a:pt x="0" y="0"/>
                  </a:moveTo>
                  <a:lnTo>
                    <a:pt x="9702506" y="0"/>
                  </a:lnTo>
                  <a:lnTo>
                    <a:pt x="9702506" y="6971558"/>
                  </a:lnTo>
                  <a:lnTo>
                    <a:pt x="0" y="6971558"/>
                  </a:lnTo>
                  <a:lnTo>
                    <a:pt x="0" y="0"/>
                  </a:lnTo>
                  <a:close/>
                </a:path>
              </a:pathLst>
            </a:custGeom>
            <a:blipFill>
              <a:blip r:embed="rId5"/>
              <a:stretch>
                <a:fillRect t="-19586" b="-19586"/>
              </a:stretch>
            </a:blipFill>
          </p:spPr>
          <p:txBody>
            <a:bodyPr/>
            <a:lstStyle/>
            <a:p>
              <a:endParaRPr lang="en-US"/>
            </a:p>
          </p:txBody>
        </p:sp>
        <p:sp>
          <p:nvSpPr>
            <p:cNvPr id="10" name="Freeform 10"/>
            <p:cNvSpPr/>
            <p:nvPr/>
          </p:nvSpPr>
          <p:spPr>
            <a:xfrm>
              <a:off x="19405012" y="6893707"/>
              <a:ext cx="9702506" cy="6971558"/>
            </a:xfrm>
            <a:custGeom>
              <a:avLst/>
              <a:gdLst/>
              <a:ahLst/>
              <a:cxnLst/>
              <a:rect l="l" t="t" r="r" b="b"/>
              <a:pathLst>
                <a:path w="9702506" h="6971558">
                  <a:moveTo>
                    <a:pt x="0" y="0"/>
                  </a:moveTo>
                  <a:lnTo>
                    <a:pt x="9702506" y="0"/>
                  </a:lnTo>
                  <a:lnTo>
                    <a:pt x="9702506" y="6971557"/>
                  </a:lnTo>
                  <a:lnTo>
                    <a:pt x="0" y="6971557"/>
                  </a:lnTo>
                  <a:lnTo>
                    <a:pt x="0" y="0"/>
                  </a:lnTo>
                  <a:close/>
                </a:path>
              </a:pathLst>
            </a:custGeom>
            <a:blipFill>
              <a:blip r:embed="rId5"/>
              <a:stretch>
                <a:fillRect t="-19586" b="-19586"/>
              </a:stretch>
            </a:blipFill>
          </p:spPr>
          <p:txBody>
            <a:bodyPr/>
            <a:lstStyle/>
            <a:p>
              <a:endParaRPr lang="en-US"/>
            </a:p>
          </p:txBody>
        </p:sp>
      </p:grpSp>
      <p:grpSp>
        <p:nvGrpSpPr>
          <p:cNvPr id="11" name="Group 11"/>
          <p:cNvGrpSpPr/>
          <p:nvPr/>
        </p:nvGrpSpPr>
        <p:grpSpPr>
          <a:xfrm>
            <a:off x="1007550" y="668894"/>
            <a:ext cx="16272899" cy="9040872"/>
            <a:chOff x="0" y="0"/>
            <a:chExt cx="4285866" cy="2381135"/>
          </a:xfrm>
        </p:grpSpPr>
        <p:sp>
          <p:nvSpPr>
            <p:cNvPr id="12" name="Freeform 12"/>
            <p:cNvSpPr/>
            <p:nvPr/>
          </p:nvSpPr>
          <p:spPr>
            <a:xfrm>
              <a:off x="0" y="0"/>
              <a:ext cx="4285866" cy="2381135"/>
            </a:xfrm>
            <a:custGeom>
              <a:avLst/>
              <a:gdLst/>
              <a:ahLst/>
              <a:cxnLst/>
              <a:rect l="l" t="t" r="r" b="b"/>
              <a:pathLst>
                <a:path w="4285866" h="2381135">
                  <a:moveTo>
                    <a:pt x="0" y="0"/>
                  </a:moveTo>
                  <a:lnTo>
                    <a:pt x="4285866" y="0"/>
                  </a:lnTo>
                  <a:lnTo>
                    <a:pt x="4285866" y="2381135"/>
                  </a:lnTo>
                  <a:lnTo>
                    <a:pt x="0" y="2381135"/>
                  </a:lnTo>
                  <a:close/>
                </a:path>
              </a:pathLst>
            </a:custGeom>
            <a:solidFill>
              <a:srgbClr val="FFFCF4"/>
            </a:solidFill>
          </p:spPr>
          <p:txBody>
            <a:bodyPr/>
            <a:lstStyle/>
            <a:p>
              <a:endParaRPr lang="en-US"/>
            </a:p>
          </p:txBody>
        </p:sp>
        <p:sp>
          <p:nvSpPr>
            <p:cNvPr id="13" name="TextBox 13"/>
            <p:cNvSpPr txBox="1"/>
            <p:nvPr/>
          </p:nvSpPr>
          <p:spPr>
            <a:xfrm>
              <a:off x="0" y="-47625"/>
              <a:ext cx="4285866" cy="242876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266700" y="-4933950"/>
            <a:ext cx="18859500" cy="6724650"/>
            <a:chOff x="0" y="0"/>
            <a:chExt cx="2279524" cy="812800"/>
          </a:xfrm>
        </p:grpSpPr>
        <p:sp>
          <p:nvSpPr>
            <p:cNvPr id="15" name="Freeform 15"/>
            <p:cNvSpPr/>
            <p:nvPr/>
          </p:nvSpPr>
          <p:spPr>
            <a:xfrm>
              <a:off x="0" y="0"/>
              <a:ext cx="2279524" cy="812800"/>
            </a:xfrm>
            <a:custGeom>
              <a:avLst/>
              <a:gdLst/>
              <a:ahLst/>
              <a:cxnLst/>
              <a:rect l="l" t="t" r="r" b="b"/>
              <a:pathLst>
                <a:path w="2279524" h="812800">
                  <a:moveTo>
                    <a:pt x="1139762" y="0"/>
                  </a:moveTo>
                  <a:lnTo>
                    <a:pt x="2279524" y="310462"/>
                  </a:lnTo>
                  <a:lnTo>
                    <a:pt x="1844174" y="812800"/>
                  </a:lnTo>
                  <a:lnTo>
                    <a:pt x="435350" y="812800"/>
                  </a:lnTo>
                  <a:lnTo>
                    <a:pt x="0" y="310462"/>
                  </a:lnTo>
                  <a:lnTo>
                    <a:pt x="1139762" y="0"/>
                  </a:lnTo>
                  <a:close/>
                </a:path>
              </a:pathLst>
            </a:custGeom>
            <a:solidFill>
              <a:srgbClr val="1C3073"/>
            </a:solidFill>
          </p:spPr>
          <p:txBody>
            <a:bodyPr/>
            <a:lstStyle/>
            <a:p>
              <a:endParaRPr lang="en-US"/>
            </a:p>
          </p:txBody>
        </p:sp>
        <p:sp>
          <p:nvSpPr>
            <p:cNvPr id="16" name="TextBox 16"/>
            <p:cNvSpPr txBox="1"/>
            <p:nvPr/>
          </p:nvSpPr>
          <p:spPr>
            <a:xfrm>
              <a:off x="356176" y="155575"/>
              <a:ext cx="1567173" cy="606425"/>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a:off x="1740048" y="4175523"/>
            <a:ext cx="4692158" cy="4007575"/>
            <a:chOff x="0" y="0"/>
            <a:chExt cx="854950" cy="730213"/>
          </a:xfrm>
        </p:grpSpPr>
        <p:sp>
          <p:nvSpPr>
            <p:cNvPr id="18" name="Freeform 18"/>
            <p:cNvSpPr/>
            <p:nvPr/>
          </p:nvSpPr>
          <p:spPr>
            <a:xfrm>
              <a:off x="0" y="0"/>
              <a:ext cx="854950" cy="730213"/>
            </a:xfrm>
            <a:custGeom>
              <a:avLst/>
              <a:gdLst/>
              <a:ahLst/>
              <a:cxnLst/>
              <a:rect l="l" t="t" r="r" b="b"/>
              <a:pathLst>
                <a:path w="854950" h="730213">
                  <a:moveTo>
                    <a:pt x="0" y="0"/>
                  </a:moveTo>
                  <a:lnTo>
                    <a:pt x="854950" y="0"/>
                  </a:lnTo>
                  <a:lnTo>
                    <a:pt x="854950" y="730213"/>
                  </a:lnTo>
                  <a:lnTo>
                    <a:pt x="0" y="730213"/>
                  </a:lnTo>
                  <a:close/>
                </a:path>
              </a:pathLst>
            </a:custGeom>
            <a:solidFill>
              <a:srgbClr val="070956"/>
            </a:solidFill>
          </p:spPr>
          <p:txBody>
            <a:bodyPr/>
            <a:lstStyle/>
            <a:p>
              <a:endParaRPr lang="en-US"/>
            </a:p>
          </p:txBody>
        </p:sp>
        <p:sp>
          <p:nvSpPr>
            <p:cNvPr id="19" name="TextBox 19"/>
            <p:cNvSpPr txBox="1"/>
            <p:nvPr/>
          </p:nvSpPr>
          <p:spPr>
            <a:xfrm>
              <a:off x="0" y="-47625"/>
              <a:ext cx="854950" cy="777838"/>
            </a:xfrm>
            <a:prstGeom prst="rect">
              <a:avLst/>
            </a:prstGeom>
          </p:spPr>
          <p:txBody>
            <a:bodyPr lIns="50800" tIns="50800" rIns="50800" bIns="50800" rtlCol="0" anchor="ctr"/>
            <a:lstStyle/>
            <a:p>
              <a:pPr algn="ctr">
                <a:lnSpc>
                  <a:spcPts val="2692"/>
                </a:lnSpc>
              </a:pPr>
              <a:endParaRPr/>
            </a:p>
          </p:txBody>
        </p:sp>
      </p:grpSp>
      <p:grpSp>
        <p:nvGrpSpPr>
          <p:cNvPr id="20" name="Group 20"/>
          <p:cNvGrpSpPr/>
          <p:nvPr/>
        </p:nvGrpSpPr>
        <p:grpSpPr>
          <a:xfrm>
            <a:off x="6790764" y="4175523"/>
            <a:ext cx="4692158" cy="4007575"/>
            <a:chOff x="0" y="0"/>
            <a:chExt cx="854950" cy="730213"/>
          </a:xfrm>
        </p:grpSpPr>
        <p:sp>
          <p:nvSpPr>
            <p:cNvPr id="21" name="Freeform 21"/>
            <p:cNvSpPr/>
            <p:nvPr/>
          </p:nvSpPr>
          <p:spPr>
            <a:xfrm>
              <a:off x="0" y="0"/>
              <a:ext cx="854950" cy="730213"/>
            </a:xfrm>
            <a:custGeom>
              <a:avLst/>
              <a:gdLst/>
              <a:ahLst/>
              <a:cxnLst/>
              <a:rect l="l" t="t" r="r" b="b"/>
              <a:pathLst>
                <a:path w="854950" h="730213">
                  <a:moveTo>
                    <a:pt x="0" y="0"/>
                  </a:moveTo>
                  <a:lnTo>
                    <a:pt x="854950" y="0"/>
                  </a:lnTo>
                  <a:lnTo>
                    <a:pt x="854950" y="730213"/>
                  </a:lnTo>
                  <a:lnTo>
                    <a:pt x="0" y="730213"/>
                  </a:lnTo>
                  <a:close/>
                </a:path>
              </a:pathLst>
            </a:custGeom>
            <a:solidFill>
              <a:srgbClr val="070956"/>
            </a:solidFill>
          </p:spPr>
          <p:txBody>
            <a:bodyPr/>
            <a:lstStyle/>
            <a:p>
              <a:endParaRPr lang="en-US"/>
            </a:p>
          </p:txBody>
        </p:sp>
        <p:sp>
          <p:nvSpPr>
            <p:cNvPr id="22" name="TextBox 22"/>
            <p:cNvSpPr txBox="1"/>
            <p:nvPr/>
          </p:nvSpPr>
          <p:spPr>
            <a:xfrm>
              <a:off x="0" y="-47625"/>
              <a:ext cx="854950" cy="777838"/>
            </a:xfrm>
            <a:prstGeom prst="rect">
              <a:avLst/>
            </a:prstGeom>
          </p:spPr>
          <p:txBody>
            <a:bodyPr lIns="50800" tIns="50800" rIns="50800" bIns="50800" rtlCol="0" anchor="ctr"/>
            <a:lstStyle/>
            <a:p>
              <a:pPr algn="ctr">
                <a:lnSpc>
                  <a:spcPts val="2692"/>
                </a:lnSpc>
              </a:pPr>
              <a:endParaRPr/>
            </a:p>
          </p:txBody>
        </p:sp>
      </p:grpSp>
      <p:grpSp>
        <p:nvGrpSpPr>
          <p:cNvPr id="23" name="Group 23"/>
          <p:cNvGrpSpPr/>
          <p:nvPr/>
        </p:nvGrpSpPr>
        <p:grpSpPr>
          <a:xfrm>
            <a:off x="11855793" y="4175523"/>
            <a:ext cx="4692158" cy="4007575"/>
            <a:chOff x="0" y="0"/>
            <a:chExt cx="854950" cy="730213"/>
          </a:xfrm>
        </p:grpSpPr>
        <p:sp>
          <p:nvSpPr>
            <p:cNvPr id="24" name="Freeform 24"/>
            <p:cNvSpPr/>
            <p:nvPr/>
          </p:nvSpPr>
          <p:spPr>
            <a:xfrm>
              <a:off x="0" y="0"/>
              <a:ext cx="854950" cy="730213"/>
            </a:xfrm>
            <a:custGeom>
              <a:avLst/>
              <a:gdLst/>
              <a:ahLst/>
              <a:cxnLst/>
              <a:rect l="l" t="t" r="r" b="b"/>
              <a:pathLst>
                <a:path w="854950" h="730213">
                  <a:moveTo>
                    <a:pt x="0" y="0"/>
                  </a:moveTo>
                  <a:lnTo>
                    <a:pt x="854950" y="0"/>
                  </a:lnTo>
                  <a:lnTo>
                    <a:pt x="854950" y="730213"/>
                  </a:lnTo>
                  <a:lnTo>
                    <a:pt x="0" y="730213"/>
                  </a:lnTo>
                  <a:close/>
                </a:path>
              </a:pathLst>
            </a:custGeom>
            <a:solidFill>
              <a:srgbClr val="070956"/>
            </a:solidFill>
          </p:spPr>
          <p:txBody>
            <a:bodyPr/>
            <a:lstStyle/>
            <a:p>
              <a:endParaRPr lang="en-US"/>
            </a:p>
          </p:txBody>
        </p:sp>
        <p:sp>
          <p:nvSpPr>
            <p:cNvPr id="25" name="TextBox 25"/>
            <p:cNvSpPr txBox="1"/>
            <p:nvPr/>
          </p:nvSpPr>
          <p:spPr>
            <a:xfrm>
              <a:off x="0" y="-47625"/>
              <a:ext cx="854950" cy="777838"/>
            </a:xfrm>
            <a:prstGeom prst="rect">
              <a:avLst/>
            </a:prstGeom>
          </p:spPr>
          <p:txBody>
            <a:bodyPr lIns="50800" tIns="50800" rIns="50800" bIns="50800" rtlCol="0" anchor="ctr"/>
            <a:lstStyle/>
            <a:p>
              <a:pPr algn="ctr">
                <a:lnSpc>
                  <a:spcPts val="2692"/>
                </a:lnSpc>
              </a:pPr>
              <a:endParaRPr/>
            </a:p>
          </p:txBody>
        </p:sp>
      </p:grpSp>
      <p:grpSp>
        <p:nvGrpSpPr>
          <p:cNvPr id="26" name="Group 26"/>
          <p:cNvGrpSpPr/>
          <p:nvPr/>
        </p:nvGrpSpPr>
        <p:grpSpPr>
          <a:xfrm>
            <a:off x="1740048" y="2788762"/>
            <a:ext cx="4692158" cy="1386762"/>
            <a:chOff x="0" y="0"/>
            <a:chExt cx="854950" cy="252679"/>
          </a:xfrm>
        </p:grpSpPr>
        <p:sp>
          <p:nvSpPr>
            <p:cNvPr id="27" name="Freeform 27"/>
            <p:cNvSpPr/>
            <p:nvPr/>
          </p:nvSpPr>
          <p:spPr>
            <a:xfrm>
              <a:off x="0" y="0"/>
              <a:ext cx="854950" cy="252679"/>
            </a:xfrm>
            <a:custGeom>
              <a:avLst/>
              <a:gdLst/>
              <a:ahLst/>
              <a:cxnLst/>
              <a:rect l="l" t="t" r="r" b="b"/>
              <a:pathLst>
                <a:path w="854950" h="252679">
                  <a:moveTo>
                    <a:pt x="0" y="0"/>
                  </a:moveTo>
                  <a:lnTo>
                    <a:pt x="854950" y="0"/>
                  </a:lnTo>
                  <a:lnTo>
                    <a:pt x="854950" y="252679"/>
                  </a:lnTo>
                  <a:lnTo>
                    <a:pt x="0" y="252679"/>
                  </a:lnTo>
                  <a:close/>
                </a:path>
              </a:pathLst>
            </a:custGeom>
            <a:solidFill>
              <a:srgbClr val="F8B946"/>
            </a:solidFill>
          </p:spPr>
          <p:txBody>
            <a:bodyPr/>
            <a:lstStyle/>
            <a:p>
              <a:endParaRPr lang="en-US"/>
            </a:p>
          </p:txBody>
        </p:sp>
        <p:sp>
          <p:nvSpPr>
            <p:cNvPr id="28" name="TextBox 28"/>
            <p:cNvSpPr txBox="1"/>
            <p:nvPr/>
          </p:nvSpPr>
          <p:spPr>
            <a:xfrm>
              <a:off x="0" y="-47625"/>
              <a:ext cx="854950" cy="300304"/>
            </a:xfrm>
            <a:prstGeom prst="rect">
              <a:avLst/>
            </a:prstGeom>
          </p:spPr>
          <p:txBody>
            <a:bodyPr lIns="50800" tIns="50800" rIns="50800" bIns="50800" rtlCol="0" anchor="ctr"/>
            <a:lstStyle/>
            <a:p>
              <a:pPr algn="ctr">
                <a:lnSpc>
                  <a:spcPts val="2692"/>
                </a:lnSpc>
              </a:pPr>
              <a:endParaRPr/>
            </a:p>
          </p:txBody>
        </p:sp>
      </p:grpSp>
      <p:grpSp>
        <p:nvGrpSpPr>
          <p:cNvPr id="29" name="Group 29"/>
          <p:cNvGrpSpPr/>
          <p:nvPr/>
        </p:nvGrpSpPr>
        <p:grpSpPr>
          <a:xfrm>
            <a:off x="6790764" y="2788762"/>
            <a:ext cx="4692158" cy="1386762"/>
            <a:chOff x="0" y="0"/>
            <a:chExt cx="854950" cy="252679"/>
          </a:xfrm>
        </p:grpSpPr>
        <p:sp>
          <p:nvSpPr>
            <p:cNvPr id="30" name="Freeform 30"/>
            <p:cNvSpPr/>
            <p:nvPr/>
          </p:nvSpPr>
          <p:spPr>
            <a:xfrm>
              <a:off x="0" y="0"/>
              <a:ext cx="854950" cy="252679"/>
            </a:xfrm>
            <a:custGeom>
              <a:avLst/>
              <a:gdLst/>
              <a:ahLst/>
              <a:cxnLst/>
              <a:rect l="l" t="t" r="r" b="b"/>
              <a:pathLst>
                <a:path w="854950" h="252679">
                  <a:moveTo>
                    <a:pt x="0" y="0"/>
                  </a:moveTo>
                  <a:lnTo>
                    <a:pt x="854950" y="0"/>
                  </a:lnTo>
                  <a:lnTo>
                    <a:pt x="854950" y="252679"/>
                  </a:lnTo>
                  <a:lnTo>
                    <a:pt x="0" y="252679"/>
                  </a:lnTo>
                  <a:close/>
                </a:path>
              </a:pathLst>
            </a:custGeom>
            <a:solidFill>
              <a:srgbClr val="F8B946"/>
            </a:solidFill>
          </p:spPr>
          <p:txBody>
            <a:bodyPr/>
            <a:lstStyle/>
            <a:p>
              <a:endParaRPr lang="en-US"/>
            </a:p>
          </p:txBody>
        </p:sp>
        <p:sp>
          <p:nvSpPr>
            <p:cNvPr id="31" name="TextBox 31"/>
            <p:cNvSpPr txBox="1"/>
            <p:nvPr/>
          </p:nvSpPr>
          <p:spPr>
            <a:xfrm>
              <a:off x="0" y="-47625"/>
              <a:ext cx="854950" cy="300304"/>
            </a:xfrm>
            <a:prstGeom prst="rect">
              <a:avLst/>
            </a:prstGeom>
          </p:spPr>
          <p:txBody>
            <a:bodyPr lIns="50800" tIns="50800" rIns="50800" bIns="50800" rtlCol="0" anchor="ctr"/>
            <a:lstStyle/>
            <a:p>
              <a:pPr algn="ctr">
                <a:lnSpc>
                  <a:spcPts val="2692"/>
                </a:lnSpc>
              </a:pPr>
              <a:endParaRPr/>
            </a:p>
          </p:txBody>
        </p:sp>
      </p:grpSp>
      <p:grpSp>
        <p:nvGrpSpPr>
          <p:cNvPr id="32" name="Group 32"/>
          <p:cNvGrpSpPr/>
          <p:nvPr/>
        </p:nvGrpSpPr>
        <p:grpSpPr>
          <a:xfrm>
            <a:off x="11855793" y="2788762"/>
            <a:ext cx="4692158" cy="1386762"/>
            <a:chOff x="0" y="0"/>
            <a:chExt cx="854950" cy="252679"/>
          </a:xfrm>
        </p:grpSpPr>
        <p:sp>
          <p:nvSpPr>
            <p:cNvPr id="33" name="Freeform 33"/>
            <p:cNvSpPr/>
            <p:nvPr/>
          </p:nvSpPr>
          <p:spPr>
            <a:xfrm>
              <a:off x="0" y="0"/>
              <a:ext cx="854950" cy="252679"/>
            </a:xfrm>
            <a:custGeom>
              <a:avLst/>
              <a:gdLst/>
              <a:ahLst/>
              <a:cxnLst/>
              <a:rect l="l" t="t" r="r" b="b"/>
              <a:pathLst>
                <a:path w="854950" h="252679">
                  <a:moveTo>
                    <a:pt x="0" y="0"/>
                  </a:moveTo>
                  <a:lnTo>
                    <a:pt x="854950" y="0"/>
                  </a:lnTo>
                  <a:lnTo>
                    <a:pt x="854950" y="252679"/>
                  </a:lnTo>
                  <a:lnTo>
                    <a:pt x="0" y="252679"/>
                  </a:lnTo>
                  <a:close/>
                </a:path>
              </a:pathLst>
            </a:custGeom>
            <a:solidFill>
              <a:srgbClr val="F8B946"/>
            </a:solidFill>
          </p:spPr>
          <p:txBody>
            <a:bodyPr/>
            <a:lstStyle/>
            <a:p>
              <a:endParaRPr lang="en-US"/>
            </a:p>
          </p:txBody>
        </p:sp>
        <p:sp>
          <p:nvSpPr>
            <p:cNvPr id="34" name="TextBox 34"/>
            <p:cNvSpPr txBox="1"/>
            <p:nvPr/>
          </p:nvSpPr>
          <p:spPr>
            <a:xfrm>
              <a:off x="0" y="-47625"/>
              <a:ext cx="854950" cy="300304"/>
            </a:xfrm>
            <a:prstGeom prst="rect">
              <a:avLst/>
            </a:prstGeom>
          </p:spPr>
          <p:txBody>
            <a:bodyPr lIns="50800" tIns="50800" rIns="50800" bIns="50800" rtlCol="0" anchor="ctr"/>
            <a:lstStyle/>
            <a:p>
              <a:pPr algn="ctr">
                <a:lnSpc>
                  <a:spcPts val="2692"/>
                </a:lnSpc>
              </a:pPr>
              <a:endParaRPr/>
            </a:p>
          </p:txBody>
        </p:sp>
      </p:grpSp>
      <p:sp>
        <p:nvSpPr>
          <p:cNvPr id="35" name="TextBox 35"/>
          <p:cNvSpPr txBox="1"/>
          <p:nvPr/>
        </p:nvSpPr>
        <p:spPr>
          <a:xfrm>
            <a:off x="3600739" y="151285"/>
            <a:ext cx="10786975" cy="1368430"/>
          </a:xfrm>
          <a:prstGeom prst="rect">
            <a:avLst/>
          </a:prstGeom>
        </p:spPr>
        <p:txBody>
          <a:bodyPr lIns="0" tIns="0" rIns="0" bIns="0" rtlCol="0" anchor="t">
            <a:spAutoFit/>
          </a:bodyPr>
          <a:lstStyle/>
          <a:p>
            <a:pPr marL="0" lvl="0" indent="0" algn="ctr">
              <a:lnSpc>
                <a:spcPts val="11199"/>
              </a:lnSpc>
              <a:spcBef>
                <a:spcPct val="0"/>
              </a:spcBef>
            </a:pPr>
            <a:r>
              <a:rPr lang="en-US" sz="7999">
                <a:solidFill>
                  <a:srgbClr val="FEF7E0"/>
                </a:solidFill>
                <a:latin typeface="Trenda 1"/>
                <a:ea typeface="Trenda 1"/>
                <a:cs typeface="Trenda 1"/>
                <a:sym typeface="Trenda 1"/>
              </a:rPr>
              <a:t>VISIT SUGAR LAND</a:t>
            </a:r>
          </a:p>
        </p:txBody>
      </p:sp>
      <p:sp>
        <p:nvSpPr>
          <p:cNvPr id="36" name="TextBox 36"/>
          <p:cNvSpPr txBox="1"/>
          <p:nvPr/>
        </p:nvSpPr>
        <p:spPr>
          <a:xfrm>
            <a:off x="7398204" y="4437502"/>
            <a:ext cx="3477276" cy="3190505"/>
          </a:xfrm>
          <a:prstGeom prst="rect">
            <a:avLst/>
          </a:prstGeom>
        </p:spPr>
        <p:txBody>
          <a:bodyPr lIns="0" tIns="0" rIns="0" bIns="0" rtlCol="0" anchor="t">
            <a:spAutoFit/>
          </a:bodyPr>
          <a:lstStyle/>
          <a:p>
            <a:pPr algn="ctr">
              <a:lnSpc>
                <a:spcPts val="3198"/>
              </a:lnSpc>
            </a:pPr>
            <a:r>
              <a:rPr lang="en-US" sz="2284" b="1">
                <a:solidFill>
                  <a:srgbClr val="FFFFFF"/>
                </a:solidFill>
                <a:latin typeface="Trenda 7 Semi-Bold"/>
                <a:ea typeface="Trenda 7 Semi-Bold"/>
                <a:cs typeface="Trenda 7 Semi-Bold"/>
                <a:sym typeface="Trenda 7 Semi-Bold"/>
              </a:rPr>
              <a:t>Tourism in Sugar Land is anchored through key venues like Smart Financial Centre, Constellation Field, and the Houston Museum of Natural Science at Sugar Land.</a:t>
            </a:r>
          </a:p>
        </p:txBody>
      </p:sp>
      <p:sp>
        <p:nvSpPr>
          <p:cNvPr id="37" name="TextBox 37"/>
          <p:cNvSpPr txBox="1"/>
          <p:nvPr/>
        </p:nvSpPr>
        <p:spPr>
          <a:xfrm>
            <a:off x="12318193" y="4427977"/>
            <a:ext cx="3767359" cy="3412657"/>
          </a:xfrm>
          <a:prstGeom prst="rect">
            <a:avLst/>
          </a:prstGeom>
        </p:spPr>
        <p:txBody>
          <a:bodyPr lIns="0" tIns="0" rIns="0" bIns="0" rtlCol="0" anchor="t">
            <a:spAutoFit/>
          </a:bodyPr>
          <a:lstStyle/>
          <a:p>
            <a:pPr algn="ctr">
              <a:lnSpc>
                <a:spcPts val="3414"/>
              </a:lnSpc>
            </a:pPr>
            <a:r>
              <a:rPr lang="en-US" sz="2438" b="1">
                <a:solidFill>
                  <a:srgbClr val="FFFFFF"/>
                </a:solidFill>
                <a:latin typeface="Trenda 7 Semi-Bold"/>
                <a:ea typeface="Trenda 7 Semi-Bold"/>
                <a:cs typeface="Trenda 7 Semi-Bold"/>
                <a:sym typeface="Trenda 7 Semi-Bold"/>
              </a:rPr>
              <a:t>The Tourism Sales team partners with meeting and events planners to attract events and group bookings, boosting hotel stays and generating HOT revenue for tourism reinvestment.</a:t>
            </a:r>
          </a:p>
        </p:txBody>
      </p:sp>
      <p:sp>
        <p:nvSpPr>
          <p:cNvPr id="38" name="TextBox 38"/>
          <p:cNvSpPr txBox="1"/>
          <p:nvPr/>
        </p:nvSpPr>
        <p:spPr>
          <a:xfrm>
            <a:off x="6822723" y="3183910"/>
            <a:ext cx="4680654" cy="604480"/>
          </a:xfrm>
          <a:prstGeom prst="rect">
            <a:avLst/>
          </a:prstGeom>
        </p:spPr>
        <p:txBody>
          <a:bodyPr lIns="0" tIns="0" rIns="0" bIns="0" rtlCol="0" anchor="t">
            <a:spAutoFit/>
          </a:bodyPr>
          <a:lstStyle/>
          <a:p>
            <a:pPr algn="ctr">
              <a:lnSpc>
                <a:spcPts val="4462"/>
              </a:lnSpc>
            </a:pPr>
            <a:r>
              <a:rPr lang="en-US" sz="4170" b="1">
                <a:solidFill>
                  <a:srgbClr val="FFFFFF"/>
                </a:solidFill>
                <a:latin typeface="Trenda 7 Semi-Bold"/>
                <a:ea typeface="Trenda 7 Semi-Bold"/>
                <a:cs typeface="Trenda 7 Semi-Bold"/>
                <a:sym typeface="Trenda 7 Semi-Bold"/>
              </a:rPr>
              <a:t>VENUES</a:t>
            </a:r>
          </a:p>
        </p:txBody>
      </p:sp>
      <p:sp>
        <p:nvSpPr>
          <p:cNvPr id="39" name="TextBox 39"/>
          <p:cNvSpPr txBox="1"/>
          <p:nvPr/>
        </p:nvSpPr>
        <p:spPr>
          <a:xfrm>
            <a:off x="1757684" y="3198952"/>
            <a:ext cx="4680654" cy="604480"/>
          </a:xfrm>
          <a:prstGeom prst="rect">
            <a:avLst/>
          </a:prstGeom>
        </p:spPr>
        <p:txBody>
          <a:bodyPr lIns="0" tIns="0" rIns="0" bIns="0" rtlCol="0" anchor="t">
            <a:spAutoFit/>
          </a:bodyPr>
          <a:lstStyle/>
          <a:p>
            <a:pPr algn="ctr">
              <a:lnSpc>
                <a:spcPts val="4462"/>
              </a:lnSpc>
            </a:pPr>
            <a:r>
              <a:rPr lang="en-US" sz="4170" b="1">
                <a:solidFill>
                  <a:srgbClr val="FFFFFF"/>
                </a:solidFill>
                <a:latin typeface="Trenda 7 Semi-Bold"/>
                <a:ea typeface="Trenda 7 Semi-Bold"/>
                <a:cs typeface="Trenda 7 Semi-Bold"/>
                <a:sym typeface="Trenda 7 Semi-Bold"/>
              </a:rPr>
              <a:t>MARKETING</a:t>
            </a:r>
          </a:p>
        </p:txBody>
      </p:sp>
      <p:sp>
        <p:nvSpPr>
          <p:cNvPr id="40" name="TextBox 40"/>
          <p:cNvSpPr txBox="1"/>
          <p:nvPr/>
        </p:nvSpPr>
        <p:spPr>
          <a:xfrm>
            <a:off x="11855793" y="3271999"/>
            <a:ext cx="4680654" cy="604480"/>
          </a:xfrm>
          <a:prstGeom prst="rect">
            <a:avLst/>
          </a:prstGeom>
        </p:spPr>
        <p:txBody>
          <a:bodyPr lIns="0" tIns="0" rIns="0" bIns="0" rtlCol="0" anchor="t">
            <a:spAutoFit/>
          </a:bodyPr>
          <a:lstStyle/>
          <a:p>
            <a:pPr algn="ctr">
              <a:lnSpc>
                <a:spcPts val="4462"/>
              </a:lnSpc>
            </a:pPr>
            <a:r>
              <a:rPr lang="en-US" sz="4170" b="1">
                <a:solidFill>
                  <a:srgbClr val="FFFFFF"/>
                </a:solidFill>
                <a:latin typeface="Trenda 7 Semi-Bold"/>
                <a:ea typeface="Trenda 7 Semi-Bold"/>
                <a:cs typeface="Trenda 7 Semi-Bold"/>
                <a:sym typeface="Trenda 7 Semi-Bold"/>
              </a:rPr>
              <a:t>SALES/EVENTS</a:t>
            </a:r>
          </a:p>
        </p:txBody>
      </p:sp>
      <p:sp>
        <p:nvSpPr>
          <p:cNvPr id="41" name="TextBox 41"/>
          <p:cNvSpPr txBox="1"/>
          <p:nvPr/>
        </p:nvSpPr>
        <p:spPr>
          <a:xfrm>
            <a:off x="2060933" y="4306291"/>
            <a:ext cx="4074156" cy="3839582"/>
          </a:xfrm>
          <a:prstGeom prst="rect">
            <a:avLst/>
          </a:prstGeom>
        </p:spPr>
        <p:txBody>
          <a:bodyPr lIns="0" tIns="0" rIns="0" bIns="0" rtlCol="0" anchor="t">
            <a:spAutoFit/>
          </a:bodyPr>
          <a:lstStyle/>
          <a:p>
            <a:pPr algn="ctr">
              <a:lnSpc>
                <a:spcPts val="3414"/>
              </a:lnSpc>
            </a:pPr>
            <a:r>
              <a:rPr lang="en-US" sz="2438" b="1">
                <a:solidFill>
                  <a:srgbClr val="FFFFFF"/>
                </a:solidFill>
                <a:latin typeface="Trenda 7 Semi-Bold"/>
                <a:ea typeface="Trenda 7 Semi-Bold"/>
                <a:cs typeface="Trenda 7 Semi-Bold"/>
                <a:sym typeface="Trenda 7 Semi-Bold"/>
              </a:rPr>
              <a:t>The Marketing Team leads the Visit Sugar Land brand through strategic integrated Public Relations, Marketing &amp; Advertising  campaigns that boost awareness, shape perceptions and drive visitation.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EFAEE"/>
        </a:solidFill>
        <a:effectLst/>
      </p:bgPr>
    </p:bg>
    <p:spTree>
      <p:nvGrpSpPr>
        <p:cNvPr id="1" name=""/>
        <p:cNvGrpSpPr/>
        <p:nvPr/>
      </p:nvGrpSpPr>
      <p:grpSpPr>
        <a:xfrm>
          <a:off x="0" y="0"/>
          <a:ext cx="0" cy="0"/>
          <a:chOff x="0" y="0"/>
          <a:chExt cx="0" cy="0"/>
        </a:xfrm>
      </p:grpSpPr>
      <p:grpSp>
        <p:nvGrpSpPr>
          <p:cNvPr id="2" name="Group 2"/>
          <p:cNvGrpSpPr/>
          <p:nvPr/>
        </p:nvGrpSpPr>
        <p:grpSpPr>
          <a:xfrm>
            <a:off x="454980" y="475585"/>
            <a:ext cx="17378041" cy="1218460"/>
            <a:chOff x="0" y="0"/>
            <a:chExt cx="7881668" cy="552623"/>
          </a:xfrm>
        </p:grpSpPr>
        <p:sp>
          <p:nvSpPr>
            <p:cNvPr id="3" name="Freeform 3"/>
            <p:cNvSpPr/>
            <p:nvPr/>
          </p:nvSpPr>
          <p:spPr>
            <a:xfrm>
              <a:off x="0" y="0"/>
              <a:ext cx="7881669" cy="552623"/>
            </a:xfrm>
            <a:custGeom>
              <a:avLst/>
              <a:gdLst/>
              <a:ahLst/>
              <a:cxnLst/>
              <a:rect l="l" t="t" r="r" b="b"/>
              <a:pathLst>
                <a:path w="7881669" h="552623">
                  <a:moveTo>
                    <a:pt x="7881669" y="276311"/>
                  </a:moveTo>
                  <a:lnTo>
                    <a:pt x="7678469" y="552623"/>
                  </a:lnTo>
                  <a:lnTo>
                    <a:pt x="203200" y="552623"/>
                  </a:lnTo>
                  <a:lnTo>
                    <a:pt x="0" y="276311"/>
                  </a:lnTo>
                  <a:lnTo>
                    <a:pt x="203200" y="0"/>
                  </a:lnTo>
                  <a:lnTo>
                    <a:pt x="7678469" y="0"/>
                  </a:lnTo>
                  <a:lnTo>
                    <a:pt x="7881669" y="276311"/>
                  </a:lnTo>
                  <a:close/>
                </a:path>
              </a:pathLst>
            </a:custGeom>
            <a:solidFill>
              <a:srgbClr val="070956"/>
            </a:solidFill>
          </p:spPr>
          <p:txBody>
            <a:bodyPr/>
            <a:lstStyle/>
            <a:p>
              <a:endParaRPr lang="en-US"/>
            </a:p>
          </p:txBody>
        </p:sp>
        <p:sp>
          <p:nvSpPr>
            <p:cNvPr id="4" name="TextBox 4"/>
            <p:cNvSpPr txBox="1"/>
            <p:nvPr/>
          </p:nvSpPr>
          <p:spPr>
            <a:xfrm>
              <a:off x="114300" y="-47625"/>
              <a:ext cx="7653068" cy="600248"/>
            </a:xfrm>
            <a:prstGeom prst="rect">
              <a:avLst/>
            </a:prstGeom>
          </p:spPr>
          <p:txBody>
            <a:bodyPr lIns="50800" tIns="50800" rIns="50800" bIns="50800" rtlCol="0" anchor="ctr"/>
            <a:lstStyle/>
            <a:p>
              <a:pPr algn="ctr">
                <a:lnSpc>
                  <a:spcPts val="2692"/>
                </a:lnSpc>
              </a:pPr>
              <a:endParaRPr/>
            </a:p>
          </p:txBody>
        </p:sp>
      </p:grpSp>
      <p:grpSp>
        <p:nvGrpSpPr>
          <p:cNvPr id="5" name="Group 5"/>
          <p:cNvGrpSpPr/>
          <p:nvPr/>
        </p:nvGrpSpPr>
        <p:grpSpPr>
          <a:xfrm>
            <a:off x="0" y="9629554"/>
            <a:ext cx="18288000" cy="1694773"/>
            <a:chOff x="0" y="0"/>
            <a:chExt cx="8294373" cy="768651"/>
          </a:xfrm>
        </p:grpSpPr>
        <p:sp>
          <p:nvSpPr>
            <p:cNvPr id="6" name="Freeform 6"/>
            <p:cNvSpPr/>
            <p:nvPr/>
          </p:nvSpPr>
          <p:spPr>
            <a:xfrm>
              <a:off x="0" y="0"/>
              <a:ext cx="8294373" cy="768651"/>
            </a:xfrm>
            <a:custGeom>
              <a:avLst/>
              <a:gdLst/>
              <a:ahLst/>
              <a:cxnLst/>
              <a:rect l="l" t="t" r="r" b="b"/>
              <a:pathLst>
                <a:path w="8294373" h="768651">
                  <a:moveTo>
                    <a:pt x="8294373" y="384325"/>
                  </a:moveTo>
                  <a:lnTo>
                    <a:pt x="8091173" y="768651"/>
                  </a:lnTo>
                  <a:lnTo>
                    <a:pt x="203200" y="768651"/>
                  </a:lnTo>
                  <a:lnTo>
                    <a:pt x="0" y="384325"/>
                  </a:lnTo>
                  <a:lnTo>
                    <a:pt x="203200" y="0"/>
                  </a:lnTo>
                  <a:lnTo>
                    <a:pt x="8091173" y="0"/>
                  </a:lnTo>
                  <a:lnTo>
                    <a:pt x="8294373" y="384325"/>
                  </a:lnTo>
                  <a:close/>
                </a:path>
              </a:pathLst>
            </a:custGeom>
            <a:solidFill>
              <a:srgbClr val="142483"/>
            </a:solidFill>
          </p:spPr>
          <p:txBody>
            <a:bodyPr/>
            <a:lstStyle/>
            <a:p>
              <a:endParaRPr lang="en-US"/>
            </a:p>
          </p:txBody>
        </p:sp>
        <p:sp>
          <p:nvSpPr>
            <p:cNvPr id="7" name="TextBox 7"/>
            <p:cNvSpPr txBox="1"/>
            <p:nvPr/>
          </p:nvSpPr>
          <p:spPr>
            <a:xfrm>
              <a:off x="114300" y="-47625"/>
              <a:ext cx="8065773" cy="816276"/>
            </a:xfrm>
            <a:prstGeom prst="rect">
              <a:avLst/>
            </a:prstGeom>
          </p:spPr>
          <p:txBody>
            <a:bodyPr lIns="50800" tIns="50800" rIns="50800" bIns="50800" rtlCol="0" anchor="ctr"/>
            <a:lstStyle/>
            <a:p>
              <a:pPr algn="ctr">
                <a:lnSpc>
                  <a:spcPts val="2692"/>
                </a:lnSpc>
              </a:pPr>
              <a:endParaRPr/>
            </a:p>
          </p:txBody>
        </p:sp>
      </p:grpSp>
      <p:grpSp>
        <p:nvGrpSpPr>
          <p:cNvPr id="8" name="Group 8"/>
          <p:cNvGrpSpPr/>
          <p:nvPr/>
        </p:nvGrpSpPr>
        <p:grpSpPr>
          <a:xfrm>
            <a:off x="359730" y="314765"/>
            <a:ext cx="1792117" cy="1540101"/>
            <a:chOff x="0" y="0"/>
            <a:chExt cx="812800" cy="698500"/>
          </a:xfrm>
        </p:grpSpPr>
        <p:sp>
          <p:nvSpPr>
            <p:cNvPr id="9" name="Freeform 9"/>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1AA1D"/>
            </a:solidFill>
          </p:spPr>
          <p:txBody>
            <a:bodyPr/>
            <a:lstStyle/>
            <a:p>
              <a:endParaRPr lang="en-US"/>
            </a:p>
          </p:txBody>
        </p:sp>
        <p:sp>
          <p:nvSpPr>
            <p:cNvPr id="10" name="TextBox 10"/>
            <p:cNvSpPr txBox="1"/>
            <p:nvPr/>
          </p:nvSpPr>
          <p:spPr>
            <a:xfrm>
              <a:off x="114300" y="-47625"/>
              <a:ext cx="584200" cy="746125"/>
            </a:xfrm>
            <a:prstGeom prst="rect">
              <a:avLst/>
            </a:prstGeom>
          </p:spPr>
          <p:txBody>
            <a:bodyPr lIns="50800" tIns="50800" rIns="50800" bIns="50800" rtlCol="0" anchor="ctr"/>
            <a:lstStyle/>
            <a:p>
              <a:pPr algn="ctr">
                <a:lnSpc>
                  <a:spcPts val="2692"/>
                </a:lnSpc>
              </a:pPr>
              <a:endParaRPr/>
            </a:p>
          </p:txBody>
        </p:sp>
      </p:grpSp>
      <p:sp>
        <p:nvSpPr>
          <p:cNvPr id="11" name="Freeform 11"/>
          <p:cNvSpPr/>
          <p:nvPr/>
        </p:nvSpPr>
        <p:spPr>
          <a:xfrm>
            <a:off x="728332" y="566081"/>
            <a:ext cx="1054912" cy="1054912"/>
          </a:xfrm>
          <a:custGeom>
            <a:avLst/>
            <a:gdLst/>
            <a:ahLst/>
            <a:cxnLst/>
            <a:rect l="l" t="t" r="r" b="b"/>
            <a:pathLst>
              <a:path w="1054912" h="1054912">
                <a:moveTo>
                  <a:pt x="0" y="0"/>
                </a:moveTo>
                <a:lnTo>
                  <a:pt x="1054912" y="0"/>
                </a:lnTo>
                <a:lnTo>
                  <a:pt x="1054912" y="1054912"/>
                </a:lnTo>
                <a:lnTo>
                  <a:pt x="0" y="1054912"/>
                </a:lnTo>
                <a:lnTo>
                  <a:pt x="0" y="0"/>
                </a:lnTo>
                <a:close/>
              </a:path>
            </a:pathLst>
          </a:custGeom>
          <a:blipFill>
            <a:blip r:embed="rId3"/>
            <a:stretch>
              <a:fillRect/>
            </a:stretch>
          </a:blipFill>
        </p:spPr>
        <p:txBody>
          <a:bodyPr/>
          <a:lstStyle/>
          <a:p>
            <a:endParaRPr lang="en-US"/>
          </a:p>
        </p:txBody>
      </p:sp>
      <p:pic>
        <p:nvPicPr>
          <p:cNvPr id="12" name="Picture 12"/>
          <p:cNvPicPr>
            <a:picLocks noChangeAspect="1"/>
          </p:cNvPicPr>
          <p:nvPr/>
        </p:nvPicPr>
        <p:blipFill>
          <a:blip r:embed="rId4"/>
          <a:stretch>
            <a:fillRect/>
          </a:stretch>
        </p:blipFill>
        <p:spPr>
          <a:xfrm>
            <a:off x="11787" y="1222437"/>
            <a:ext cx="7691385" cy="8598544"/>
          </a:xfrm>
          <a:prstGeom prst="rect">
            <a:avLst/>
          </a:prstGeom>
        </p:spPr>
      </p:pic>
      <p:sp>
        <p:nvSpPr>
          <p:cNvPr id="13" name="Freeform 13"/>
          <p:cNvSpPr/>
          <p:nvPr/>
        </p:nvSpPr>
        <p:spPr>
          <a:xfrm>
            <a:off x="8493829" y="1938982"/>
            <a:ext cx="7659971" cy="4709487"/>
          </a:xfrm>
          <a:custGeom>
            <a:avLst/>
            <a:gdLst/>
            <a:ahLst/>
            <a:cxnLst/>
            <a:rect l="l" t="t" r="r" b="b"/>
            <a:pathLst>
              <a:path w="7659971" h="4709487">
                <a:moveTo>
                  <a:pt x="0" y="0"/>
                </a:moveTo>
                <a:lnTo>
                  <a:pt x="7659970" y="0"/>
                </a:lnTo>
                <a:lnTo>
                  <a:pt x="7659970" y="4709487"/>
                </a:lnTo>
                <a:lnTo>
                  <a:pt x="0" y="4709487"/>
                </a:lnTo>
                <a:lnTo>
                  <a:pt x="0" y="0"/>
                </a:lnTo>
                <a:close/>
              </a:path>
            </a:pathLst>
          </a:custGeom>
          <a:blipFill>
            <a:blip r:embed="rId5"/>
            <a:stretch>
              <a:fillRect l="-936" t="-4788" r="-1609"/>
            </a:stretch>
          </a:blipFill>
        </p:spPr>
        <p:txBody>
          <a:bodyPr/>
          <a:lstStyle/>
          <a:p>
            <a:endParaRPr lang="en-US"/>
          </a:p>
        </p:txBody>
      </p:sp>
      <p:sp>
        <p:nvSpPr>
          <p:cNvPr id="14" name="TextBox 14"/>
          <p:cNvSpPr txBox="1"/>
          <p:nvPr/>
        </p:nvSpPr>
        <p:spPr>
          <a:xfrm>
            <a:off x="359730" y="447675"/>
            <a:ext cx="14857776" cy="1038225"/>
          </a:xfrm>
          <a:prstGeom prst="rect">
            <a:avLst/>
          </a:prstGeom>
        </p:spPr>
        <p:txBody>
          <a:bodyPr lIns="0" tIns="0" rIns="0" bIns="0" rtlCol="0" anchor="t">
            <a:spAutoFit/>
          </a:bodyPr>
          <a:lstStyle/>
          <a:p>
            <a:pPr marL="0" lvl="0" indent="0" algn="ctr">
              <a:lnSpc>
                <a:spcPts val="8400"/>
              </a:lnSpc>
              <a:spcBef>
                <a:spcPct val="0"/>
              </a:spcBef>
            </a:pPr>
            <a:r>
              <a:rPr lang="en-US" sz="6000">
                <a:solidFill>
                  <a:srgbClr val="FEF7E0"/>
                </a:solidFill>
                <a:latin typeface="Trenda 1"/>
                <a:ea typeface="Trenda 1"/>
                <a:cs typeface="Trenda 1"/>
                <a:sym typeface="Trenda 1"/>
              </a:rPr>
              <a:t>MEETINGS &amp; CONFERENCES</a:t>
            </a:r>
          </a:p>
        </p:txBody>
      </p:sp>
      <p:sp>
        <p:nvSpPr>
          <p:cNvPr id="15" name="TextBox 15"/>
          <p:cNvSpPr txBox="1"/>
          <p:nvPr/>
        </p:nvSpPr>
        <p:spPr>
          <a:xfrm>
            <a:off x="9524977" y="7048519"/>
            <a:ext cx="6465623" cy="2223770"/>
          </a:xfrm>
          <a:prstGeom prst="rect">
            <a:avLst/>
          </a:prstGeom>
        </p:spPr>
        <p:txBody>
          <a:bodyPr lIns="0" tIns="0" rIns="0" bIns="0" rtlCol="0" anchor="t">
            <a:spAutoFit/>
          </a:bodyPr>
          <a:lstStyle/>
          <a:p>
            <a:pPr algn="l">
              <a:lnSpc>
                <a:spcPts val="4479"/>
              </a:lnSpc>
            </a:pPr>
            <a:r>
              <a:rPr lang="en-US" sz="3199">
                <a:solidFill>
                  <a:srgbClr val="000000"/>
                </a:solidFill>
                <a:latin typeface="Trenda 2"/>
                <a:ea typeface="Trenda 2"/>
                <a:cs typeface="Trenda 2"/>
                <a:sym typeface="Trenda 2"/>
              </a:rPr>
              <a:t>$6.3M Total Conference Revenue</a:t>
            </a:r>
          </a:p>
          <a:p>
            <a:pPr algn="l">
              <a:lnSpc>
                <a:spcPts val="4479"/>
              </a:lnSpc>
            </a:pPr>
            <a:r>
              <a:rPr lang="en-US" sz="3199">
                <a:solidFill>
                  <a:srgbClr val="000000"/>
                </a:solidFill>
                <a:latin typeface="Trenda 2"/>
                <a:ea typeface="Trenda 2"/>
                <a:cs typeface="Trenda 2"/>
                <a:sym typeface="Trenda 2"/>
              </a:rPr>
              <a:t>291 Room Blocks</a:t>
            </a:r>
          </a:p>
          <a:p>
            <a:pPr algn="l">
              <a:lnSpc>
                <a:spcPts val="4479"/>
              </a:lnSpc>
            </a:pPr>
            <a:r>
              <a:rPr lang="en-US" sz="3199">
                <a:solidFill>
                  <a:srgbClr val="000000"/>
                </a:solidFill>
                <a:latin typeface="Trenda 2"/>
                <a:ea typeface="Trenda 2"/>
                <a:cs typeface="Trenda 2"/>
                <a:sym typeface="Trenda 2"/>
              </a:rPr>
              <a:t>24,000 Total Room Nights</a:t>
            </a:r>
          </a:p>
          <a:p>
            <a:pPr algn="l">
              <a:lnSpc>
                <a:spcPts val="4479"/>
              </a:lnSpc>
            </a:pPr>
            <a:r>
              <a:rPr lang="en-US" sz="3199">
                <a:solidFill>
                  <a:srgbClr val="000000"/>
                </a:solidFill>
                <a:latin typeface="Trenda 2"/>
                <a:ea typeface="Trenda 2"/>
                <a:cs typeface="Trenda 2"/>
                <a:sym typeface="Trenda 2"/>
              </a:rPr>
              <a:t>$3.6M Group Revenue</a:t>
            </a:r>
          </a:p>
        </p:txBody>
      </p:sp>
      <p:sp>
        <p:nvSpPr>
          <p:cNvPr id="16" name="Freeform 16"/>
          <p:cNvSpPr/>
          <p:nvPr/>
        </p:nvSpPr>
        <p:spPr>
          <a:xfrm rot="-1342782">
            <a:off x="8115206" y="7110852"/>
            <a:ext cx="1276660" cy="751633"/>
          </a:xfrm>
          <a:custGeom>
            <a:avLst/>
            <a:gdLst/>
            <a:ahLst/>
            <a:cxnLst/>
            <a:rect l="l" t="t" r="r" b="b"/>
            <a:pathLst>
              <a:path w="1276660" h="751633">
                <a:moveTo>
                  <a:pt x="0" y="0"/>
                </a:moveTo>
                <a:lnTo>
                  <a:pt x="1276660" y="0"/>
                </a:lnTo>
                <a:lnTo>
                  <a:pt x="1276660" y="751633"/>
                </a:lnTo>
                <a:lnTo>
                  <a:pt x="0" y="75163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EFAEE"/>
        </a:solidFill>
        <a:effectLst/>
      </p:bgPr>
    </p:bg>
    <p:spTree>
      <p:nvGrpSpPr>
        <p:cNvPr id="1" name=""/>
        <p:cNvGrpSpPr/>
        <p:nvPr/>
      </p:nvGrpSpPr>
      <p:grpSpPr>
        <a:xfrm>
          <a:off x="0" y="0"/>
          <a:ext cx="0" cy="0"/>
          <a:chOff x="0" y="0"/>
          <a:chExt cx="0" cy="0"/>
        </a:xfrm>
      </p:grpSpPr>
      <p:grpSp>
        <p:nvGrpSpPr>
          <p:cNvPr id="2" name="Group 2"/>
          <p:cNvGrpSpPr/>
          <p:nvPr/>
        </p:nvGrpSpPr>
        <p:grpSpPr>
          <a:xfrm>
            <a:off x="454980" y="475585"/>
            <a:ext cx="17378041" cy="1218460"/>
            <a:chOff x="0" y="0"/>
            <a:chExt cx="7881668" cy="552623"/>
          </a:xfrm>
        </p:grpSpPr>
        <p:sp>
          <p:nvSpPr>
            <p:cNvPr id="3" name="Freeform 3"/>
            <p:cNvSpPr/>
            <p:nvPr/>
          </p:nvSpPr>
          <p:spPr>
            <a:xfrm>
              <a:off x="0" y="0"/>
              <a:ext cx="7881669" cy="552623"/>
            </a:xfrm>
            <a:custGeom>
              <a:avLst/>
              <a:gdLst/>
              <a:ahLst/>
              <a:cxnLst/>
              <a:rect l="l" t="t" r="r" b="b"/>
              <a:pathLst>
                <a:path w="7881669" h="552623">
                  <a:moveTo>
                    <a:pt x="7881669" y="276311"/>
                  </a:moveTo>
                  <a:lnTo>
                    <a:pt x="7678469" y="552623"/>
                  </a:lnTo>
                  <a:lnTo>
                    <a:pt x="203200" y="552623"/>
                  </a:lnTo>
                  <a:lnTo>
                    <a:pt x="0" y="276311"/>
                  </a:lnTo>
                  <a:lnTo>
                    <a:pt x="203200" y="0"/>
                  </a:lnTo>
                  <a:lnTo>
                    <a:pt x="7678469" y="0"/>
                  </a:lnTo>
                  <a:lnTo>
                    <a:pt x="7881669" y="276311"/>
                  </a:lnTo>
                  <a:close/>
                </a:path>
              </a:pathLst>
            </a:custGeom>
            <a:solidFill>
              <a:srgbClr val="070956"/>
            </a:solidFill>
          </p:spPr>
          <p:txBody>
            <a:bodyPr/>
            <a:lstStyle/>
            <a:p>
              <a:endParaRPr lang="en-US"/>
            </a:p>
          </p:txBody>
        </p:sp>
        <p:sp>
          <p:nvSpPr>
            <p:cNvPr id="4" name="TextBox 4"/>
            <p:cNvSpPr txBox="1"/>
            <p:nvPr/>
          </p:nvSpPr>
          <p:spPr>
            <a:xfrm>
              <a:off x="114300" y="-47625"/>
              <a:ext cx="7653068" cy="600248"/>
            </a:xfrm>
            <a:prstGeom prst="rect">
              <a:avLst/>
            </a:prstGeom>
          </p:spPr>
          <p:txBody>
            <a:bodyPr lIns="50800" tIns="50800" rIns="50800" bIns="50800" rtlCol="0" anchor="ctr"/>
            <a:lstStyle/>
            <a:p>
              <a:pPr algn="ctr">
                <a:lnSpc>
                  <a:spcPts val="2692"/>
                </a:lnSpc>
              </a:pPr>
              <a:endParaRPr/>
            </a:p>
          </p:txBody>
        </p:sp>
      </p:grpSp>
      <p:grpSp>
        <p:nvGrpSpPr>
          <p:cNvPr id="5" name="Group 5"/>
          <p:cNvGrpSpPr/>
          <p:nvPr/>
        </p:nvGrpSpPr>
        <p:grpSpPr>
          <a:xfrm>
            <a:off x="0" y="9629554"/>
            <a:ext cx="18288000" cy="1694773"/>
            <a:chOff x="0" y="0"/>
            <a:chExt cx="8294373" cy="768651"/>
          </a:xfrm>
        </p:grpSpPr>
        <p:sp>
          <p:nvSpPr>
            <p:cNvPr id="6" name="Freeform 6"/>
            <p:cNvSpPr/>
            <p:nvPr/>
          </p:nvSpPr>
          <p:spPr>
            <a:xfrm>
              <a:off x="0" y="0"/>
              <a:ext cx="8294373" cy="768651"/>
            </a:xfrm>
            <a:custGeom>
              <a:avLst/>
              <a:gdLst/>
              <a:ahLst/>
              <a:cxnLst/>
              <a:rect l="l" t="t" r="r" b="b"/>
              <a:pathLst>
                <a:path w="8294373" h="768651">
                  <a:moveTo>
                    <a:pt x="8294373" y="384325"/>
                  </a:moveTo>
                  <a:lnTo>
                    <a:pt x="8091173" y="768651"/>
                  </a:lnTo>
                  <a:lnTo>
                    <a:pt x="203200" y="768651"/>
                  </a:lnTo>
                  <a:lnTo>
                    <a:pt x="0" y="384325"/>
                  </a:lnTo>
                  <a:lnTo>
                    <a:pt x="203200" y="0"/>
                  </a:lnTo>
                  <a:lnTo>
                    <a:pt x="8091173" y="0"/>
                  </a:lnTo>
                  <a:lnTo>
                    <a:pt x="8294373" y="384325"/>
                  </a:lnTo>
                  <a:close/>
                </a:path>
              </a:pathLst>
            </a:custGeom>
            <a:solidFill>
              <a:srgbClr val="142483"/>
            </a:solidFill>
          </p:spPr>
          <p:txBody>
            <a:bodyPr/>
            <a:lstStyle/>
            <a:p>
              <a:endParaRPr lang="en-US"/>
            </a:p>
          </p:txBody>
        </p:sp>
        <p:sp>
          <p:nvSpPr>
            <p:cNvPr id="7" name="TextBox 7"/>
            <p:cNvSpPr txBox="1"/>
            <p:nvPr/>
          </p:nvSpPr>
          <p:spPr>
            <a:xfrm>
              <a:off x="114300" y="-47625"/>
              <a:ext cx="8065773" cy="816276"/>
            </a:xfrm>
            <a:prstGeom prst="rect">
              <a:avLst/>
            </a:prstGeom>
          </p:spPr>
          <p:txBody>
            <a:bodyPr lIns="50800" tIns="50800" rIns="50800" bIns="50800" rtlCol="0" anchor="ctr"/>
            <a:lstStyle/>
            <a:p>
              <a:pPr algn="ctr">
                <a:lnSpc>
                  <a:spcPts val="2692"/>
                </a:lnSpc>
              </a:pPr>
              <a:endParaRPr/>
            </a:p>
          </p:txBody>
        </p:sp>
      </p:grpSp>
      <p:grpSp>
        <p:nvGrpSpPr>
          <p:cNvPr id="8" name="Group 8"/>
          <p:cNvGrpSpPr/>
          <p:nvPr/>
        </p:nvGrpSpPr>
        <p:grpSpPr>
          <a:xfrm>
            <a:off x="359730" y="314765"/>
            <a:ext cx="1792117" cy="1540101"/>
            <a:chOff x="0" y="0"/>
            <a:chExt cx="812800" cy="698500"/>
          </a:xfrm>
        </p:grpSpPr>
        <p:sp>
          <p:nvSpPr>
            <p:cNvPr id="9" name="Freeform 9"/>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1AA1D"/>
            </a:solidFill>
          </p:spPr>
          <p:txBody>
            <a:bodyPr/>
            <a:lstStyle/>
            <a:p>
              <a:endParaRPr lang="en-US"/>
            </a:p>
          </p:txBody>
        </p:sp>
        <p:sp>
          <p:nvSpPr>
            <p:cNvPr id="10" name="TextBox 10"/>
            <p:cNvSpPr txBox="1"/>
            <p:nvPr/>
          </p:nvSpPr>
          <p:spPr>
            <a:xfrm>
              <a:off x="114300" y="-47625"/>
              <a:ext cx="584200" cy="746125"/>
            </a:xfrm>
            <a:prstGeom prst="rect">
              <a:avLst/>
            </a:prstGeom>
          </p:spPr>
          <p:txBody>
            <a:bodyPr lIns="50800" tIns="50800" rIns="50800" bIns="50800" rtlCol="0" anchor="ctr"/>
            <a:lstStyle/>
            <a:p>
              <a:pPr algn="ctr">
                <a:lnSpc>
                  <a:spcPts val="2692"/>
                </a:lnSpc>
              </a:pPr>
              <a:endParaRPr/>
            </a:p>
          </p:txBody>
        </p:sp>
      </p:grpSp>
      <p:sp>
        <p:nvSpPr>
          <p:cNvPr id="11" name="Freeform 11"/>
          <p:cNvSpPr/>
          <p:nvPr/>
        </p:nvSpPr>
        <p:spPr>
          <a:xfrm>
            <a:off x="728332" y="566081"/>
            <a:ext cx="1054912" cy="1054912"/>
          </a:xfrm>
          <a:custGeom>
            <a:avLst/>
            <a:gdLst/>
            <a:ahLst/>
            <a:cxnLst/>
            <a:rect l="l" t="t" r="r" b="b"/>
            <a:pathLst>
              <a:path w="1054912" h="1054912">
                <a:moveTo>
                  <a:pt x="0" y="0"/>
                </a:moveTo>
                <a:lnTo>
                  <a:pt x="1054912" y="0"/>
                </a:lnTo>
                <a:lnTo>
                  <a:pt x="1054912" y="1054912"/>
                </a:lnTo>
                <a:lnTo>
                  <a:pt x="0" y="1054912"/>
                </a:lnTo>
                <a:lnTo>
                  <a:pt x="0" y="0"/>
                </a:lnTo>
                <a:close/>
              </a:path>
            </a:pathLst>
          </a:custGeom>
          <a:blipFill>
            <a:blip r:embed="rId3"/>
            <a:stretch>
              <a:fillRect/>
            </a:stretch>
          </a:blipFill>
        </p:spPr>
        <p:txBody>
          <a:bodyPr/>
          <a:lstStyle/>
          <a:p>
            <a:endParaRPr lang="en-US"/>
          </a:p>
        </p:txBody>
      </p:sp>
      <p:grpSp>
        <p:nvGrpSpPr>
          <p:cNvPr id="12" name="Group 12"/>
          <p:cNvGrpSpPr/>
          <p:nvPr/>
        </p:nvGrpSpPr>
        <p:grpSpPr>
          <a:xfrm>
            <a:off x="9543352" y="1701723"/>
            <a:ext cx="5246370" cy="5246370"/>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l="-25046" r="-25046"/>
              </a:stretch>
            </a:blipFill>
          </p:spPr>
          <p:txBody>
            <a:bodyPr/>
            <a:lstStyle/>
            <a:p>
              <a:endParaRPr lang="en-US"/>
            </a:p>
          </p:txBody>
        </p:sp>
      </p:grpSp>
      <p:grpSp>
        <p:nvGrpSpPr>
          <p:cNvPr id="14" name="Group 14"/>
          <p:cNvGrpSpPr/>
          <p:nvPr/>
        </p:nvGrpSpPr>
        <p:grpSpPr>
          <a:xfrm>
            <a:off x="13420166" y="1436257"/>
            <a:ext cx="4151549" cy="4151549"/>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t="-46216" b="-3877"/>
              </a:stretch>
            </a:blipFill>
          </p:spPr>
          <p:txBody>
            <a:bodyPr/>
            <a:lstStyle/>
            <a:p>
              <a:endParaRPr lang="en-US"/>
            </a:p>
          </p:txBody>
        </p:sp>
      </p:grpSp>
      <p:grpSp>
        <p:nvGrpSpPr>
          <p:cNvPr id="16" name="Group 16"/>
          <p:cNvGrpSpPr/>
          <p:nvPr/>
        </p:nvGrpSpPr>
        <p:grpSpPr>
          <a:xfrm>
            <a:off x="12508916" y="4843597"/>
            <a:ext cx="4549637" cy="4549637"/>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6"/>
              <a:stretch>
                <a:fillRect t="-55616" b="-60599"/>
              </a:stretch>
            </a:blipFill>
          </p:spPr>
          <p:txBody>
            <a:bodyPr/>
            <a:lstStyle/>
            <a:p>
              <a:endParaRPr lang="en-US"/>
            </a:p>
          </p:txBody>
        </p:sp>
      </p:grpSp>
      <p:sp>
        <p:nvSpPr>
          <p:cNvPr id="18" name="TextBox 18"/>
          <p:cNvSpPr txBox="1"/>
          <p:nvPr/>
        </p:nvSpPr>
        <p:spPr>
          <a:xfrm>
            <a:off x="861567" y="512512"/>
            <a:ext cx="17126960" cy="1038225"/>
          </a:xfrm>
          <a:prstGeom prst="rect">
            <a:avLst/>
          </a:prstGeom>
        </p:spPr>
        <p:txBody>
          <a:bodyPr lIns="0" tIns="0" rIns="0" bIns="0" rtlCol="0" anchor="t">
            <a:spAutoFit/>
          </a:bodyPr>
          <a:lstStyle/>
          <a:p>
            <a:pPr marL="0" lvl="0" indent="0" algn="ctr">
              <a:lnSpc>
                <a:spcPts val="8400"/>
              </a:lnSpc>
              <a:spcBef>
                <a:spcPct val="0"/>
              </a:spcBef>
            </a:pPr>
            <a:r>
              <a:rPr lang="en-US" sz="6000">
                <a:solidFill>
                  <a:srgbClr val="FEF7E0"/>
                </a:solidFill>
                <a:latin typeface="Trenda 1"/>
                <a:ea typeface="Trenda 1"/>
                <a:cs typeface="Trenda 1"/>
                <a:sym typeface="Trenda 1"/>
              </a:rPr>
              <a:t> PARTNERSHIPS- EVENTS AND VENUES</a:t>
            </a:r>
          </a:p>
        </p:txBody>
      </p:sp>
      <p:sp>
        <p:nvSpPr>
          <p:cNvPr id="19" name="TextBox 19"/>
          <p:cNvSpPr txBox="1"/>
          <p:nvPr/>
        </p:nvSpPr>
        <p:spPr>
          <a:xfrm>
            <a:off x="861567" y="2197990"/>
            <a:ext cx="8282433" cy="7184676"/>
          </a:xfrm>
          <a:prstGeom prst="rect">
            <a:avLst/>
          </a:prstGeom>
        </p:spPr>
        <p:txBody>
          <a:bodyPr lIns="0" tIns="0" rIns="0" bIns="0" rtlCol="0" anchor="t">
            <a:spAutoFit/>
          </a:bodyPr>
          <a:lstStyle/>
          <a:p>
            <a:pPr marL="695742" lvl="1" indent="-347871" algn="l">
              <a:lnSpc>
                <a:spcPts val="3544"/>
              </a:lnSpc>
              <a:buFont typeface="Arial"/>
              <a:buChar char="•"/>
            </a:pPr>
            <a:r>
              <a:rPr lang="en-US" sz="3222">
                <a:solidFill>
                  <a:srgbClr val="000000"/>
                </a:solidFill>
                <a:latin typeface="Trenda 3"/>
                <a:ea typeface="Trenda 3"/>
                <a:cs typeface="Trenda 3"/>
                <a:sym typeface="Trenda 3"/>
              </a:rPr>
              <a:t>Jazz Festival and Sweet Beats at The Crown Festival Park, produced $930,000 in Economic Impact over the first 2 years (2024/2025), with over 15,000 tickets sold.</a:t>
            </a:r>
          </a:p>
          <a:p>
            <a:pPr algn="l">
              <a:lnSpc>
                <a:spcPts val="3544"/>
              </a:lnSpc>
            </a:pPr>
            <a:endParaRPr lang="en-US" sz="3222">
              <a:solidFill>
                <a:srgbClr val="000000"/>
              </a:solidFill>
              <a:latin typeface="Trenda 3"/>
              <a:ea typeface="Trenda 3"/>
              <a:cs typeface="Trenda 3"/>
              <a:sym typeface="Trenda 3"/>
            </a:endParaRPr>
          </a:p>
          <a:p>
            <a:pPr marL="695742" lvl="1" indent="-347871" algn="l">
              <a:lnSpc>
                <a:spcPts val="3544"/>
              </a:lnSpc>
              <a:buFont typeface="Arial"/>
              <a:buChar char="•"/>
            </a:pPr>
            <a:r>
              <a:rPr lang="en-US" sz="3222">
                <a:solidFill>
                  <a:srgbClr val="000000"/>
                </a:solidFill>
                <a:latin typeface="Trenda 3"/>
                <a:ea typeface="Trenda 3"/>
                <a:cs typeface="Trenda 3"/>
                <a:sym typeface="Trenda 3"/>
              </a:rPr>
              <a:t>Through sponsorships and activations, Visit Sugar Land helps our venues and events attract larger audiences and amplify their exposure. </a:t>
            </a:r>
          </a:p>
          <a:p>
            <a:pPr algn="l">
              <a:lnSpc>
                <a:spcPts val="3544"/>
              </a:lnSpc>
            </a:pPr>
            <a:endParaRPr lang="en-US" sz="3222">
              <a:solidFill>
                <a:srgbClr val="000000"/>
              </a:solidFill>
              <a:latin typeface="Trenda 3"/>
              <a:ea typeface="Trenda 3"/>
              <a:cs typeface="Trenda 3"/>
              <a:sym typeface="Trenda 3"/>
            </a:endParaRPr>
          </a:p>
          <a:p>
            <a:pPr marL="695742" lvl="1" indent="-347871" algn="l">
              <a:lnSpc>
                <a:spcPts val="3544"/>
              </a:lnSpc>
              <a:buFont typeface="Arial"/>
              <a:buChar char="•"/>
            </a:pPr>
            <a:r>
              <a:rPr lang="en-US" sz="3222">
                <a:solidFill>
                  <a:srgbClr val="000000"/>
                </a:solidFill>
                <a:latin typeface="Trenda 3"/>
                <a:ea typeface="Trenda 3"/>
                <a:cs typeface="Trenda 3"/>
                <a:sym typeface="Trenda 3"/>
              </a:rPr>
              <a:t>Key partnerships this year include Jazz Fest, Sweet Beats, Space Cowboys Championship Weekend, Cirque de Soleil, etc.</a:t>
            </a:r>
          </a:p>
          <a:p>
            <a:pPr algn="l">
              <a:lnSpc>
                <a:spcPts val="3544"/>
              </a:lnSpc>
            </a:pPr>
            <a:endParaRPr lang="en-US" sz="3222">
              <a:solidFill>
                <a:srgbClr val="000000"/>
              </a:solidFill>
              <a:latin typeface="Trenda 3"/>
              <a:ea typeface="Trenda 3"/>
              <a:cs typeface="Trenda 3"/>
              <a:sym typeface="Trenda 3"/>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EFAEE"/>
        </a:solidFill>
        <a:effectLst/>
      </p:bgPr>
    </p:bg>
    <p:spTree>
      <p:nvGrpSpPr>
        <p:cNvPr id="1" name=""/>
        <p:cNvGrpSpPr/>
        <p:nvPr/>
      </p:nvGrpSpPr>
      <p:grpSpPr>
        <a:xfrm>
          <a:off x="0" y="0"/>
          <a:ext cx="0" cy="0"/>
          <a:chOff x="0" y="0"/>
          <a:chExt cx="0" cy="0"/>
        </a:xfrm>
      </p:grpSpPr>
      <p:grpSp>
        <p:nvGrpSpPr>
          <p:cNvPr id="2" name="Group 2"/>
          <p:cNvGrpSpPr/>
          <p:nvPr/>
        </p:nvGrpSpPr>
        <p:grpSpPr>
          <a:xfrm>
            <a:off x="454980" y="475585"/>
            <a:ext cx="17378041" cy="1218460"/>
            <a:chOff x="0" y="0"/>
            <a:chExt cx="7881668" cy="552623"/>
          </a:xfrm>
        </p:grpSpPr>
        <p:sp>
          <p:nvSpPr>
            <p:cNvPr id="3" name="Freeform 3"/>
            <p:cNvSpPr/>
            <p:nvPr/>
          </p:nvSpPr>
          <p:spPr>
            <a:xfrm>
              <a:off x="0" y="0"/>
              <a:ext cx="7881669" cy="552623"/>
            </a:xfrm>
            <a:custGeom>
              <a:avLst/>
              <a:gdLst/>
              <a:ahLst/>
              <a:cxnLst/>
              <a:rect l="l" t="t" r="r" b="b"/>
              <a:pathLst>
                <a:path w="7881669" h="552623">
                  <a:moveTo>
                    <a:pt x="7881669" y="276311"/>
                  </a:moveTo>
                  <a:lnTo>
                    <a:pt x="7678469" y="552623"/>
                  </a:lnTo>
                  <a:lnTo>
                    <a:pt x="203200" y="552623"/>
                  </a:lnTo>
                  <a:lnTo>
                    <a:pt x="0" y="276311"/>
                  </a:lnTo>
                  <a:lnTo>
                    <a:pt x="203200" y="0"/>
                  </a:lnTo>
                  <a:lnTo>
                    <a:pt x="7678469" y="0"/>
                  </a:lnTo>
                  <a:lnTo>
                    <a:pt x="7881669" y="276311"/>
                  </a:lnTo>
                  <a:close/>
                </a:path>
              </a:pathLst>
            </a:custGeom>
            <a:solidFill>
              <a:srgbClr val="070956"/>
            </a:solidFill>
          </p:spPr>
          <p:txBody>
            <a:bodyPr/>
            <a:lstStyle/>
            <a:p>
              <a:endParaRPr lang="en-US"/>
            </a:p>
          </p:txBody>
        </p:sp>
        <p:sp>
          <p:nvSpPr>
            <p:cNvPr id="4" name="TextBox 4"/>
            <p:cNvSpPr txBox="1"/>
            <p:nvPr/>
          </p:nvSpPr>
          <p:spPr>
            <a:xfrm>
              <a:off x="114300" y="-47625"/>
              <a:ext cx="7653068" cy="600248"/>
            </a:xfrm>
            <a:prstGeom prst="rect">
              <a:avLst/>
            </a:prstGeom>
          </p:spPr>
          <p:txBody>
            <a:bodyPr lIns="50800" tIns="50800" rIns="50800" bIns="50800" rtlCol="0" anchor="ctr"/>
            <a:lstStyle/>
            <a:p>
              <a:pPr algn="ctr">
                <a:lnSpc>
                  <a:spcPts val="2692"/>
                </a:lnSpc>
              </a:pPr>
              <a:endParaRPr/>
            </a:p>
          </p:txBody>
        </p:sp>
      </p:grpSp>
      <p:grpSp>
        <p:nvGrpSpPr>
          <p:cNvPr id="5" name="Group 5"/>
          <p:cNvGrpSpPr/>
          <p:nvPr/>
        </p:nvGrpSpPr>
        <p:grpSpPr>
          <a:xfrm>
            <a:off x="359730" y="314765"/>
            <a:ext cx="1792117" cy="1540101"/>
            <a:chOff x="0" y="0"/>
            <a:chExt cx="812800" cy="698500"/>
          </a:xfrm>
        </p:grpSpPr>
        <p:sp>
          <p:nvSpPr>
            <p:cNvPr id="6" name="Freeform 6"/>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1AA1D"/>
            </a:solidFill>
          </p:spPr>
          <p:txBody>
            <a:bodyPr/>
            <a:lstStyle/>
            <a:p>
              <a:endParaRPr lang="en-US"/>
            </a:p>
          </p:txBody>
        </p:sp>
        <p:sp>
          <p:nvSpPr>
            <p:cNvPr id="7" name="TextBox 7"/>
            <p:cNvSpPr txBox="1"/>
            <p:nvPr/>
          </p:nvSpPr>
          <p:spPr>
            <a:xfrm>
              <a:off x="114300" y="-47625"/>
              <a:ext cx="584200" cy="746125"/>
            </a:xfrm>
            <a:prstGeom prst="rect">
              <a:avLst/>
            </a:prstGeom>
          </p:spPr>
          <p:txBody>
            <a:bodyPr lIns="50800" tIns="50800" rIns="50800" bIns="50800" rtlCol="0" anchor="ctr"/>
            <a:lstStyle/>
            <a:p>
              <a:pPr algn="ctr">
                <a:lnSpc>
                  <a:spcPts val="2692"/>
                </a:lnSpc>
              </a:pPr>
              <a:endParaRPr/>
            </a:p>
          </p:txBody>
        </p:sp>
      </p:grpSp>
      <p:sp>
        <p:nvSpPr>
          <p:cNvPr id="8" name="Freeform 8"/>
          <p:cNvSpPr/>
          <p:nvPr/>
        </p:nvSpPr>
        <p:spPr>
          <a:xfrm>
            <a:off x="728332" y="566081"/>
            <a:ext cx="1054912" cy="1054912"/>
          </a:xfrm>
          <a:custGeom>
            <a:avLst/>
            <a:gdLst/>
            <a:ahLst/>
            <a:cxnLst/>
            <a:rect l="l" t="t" r="r" b="b"/>
            <a:pathLst>
              <a:path w="1054912" h="1054912">
                <a:moveTo>
                  <a:pt x="0" y="0"/>
                </a:moveTo>
                <a:lnTo>
                  <a:pt x="1054912" y="0"/>
                </a:lnTo>
                <a:lnTo>
                  <a:pt x="1054912" y="1054912"/>
                </a:lnTo>
                <a:lnTo>
                  <a:pt x="0" y="1054912"/>
                </a:lnTo>
                <a:lnTo>
                  <a:pt x="0" y="0"/>
                </a:lnTo>
                <a:close/>
              </a:path>
            </a:pathLst>
          </a:custGeom>
          <a:blipFill>
            <a:blip r:embed="rId3"/>
            <a:stretch>
              <a:fillRect/>
            </a:stretch>
          </a:blipFill>
        </p:spPr>
        <p:txBody>
          <a:bodyPr/>
          <a:lstStyle/>
          <a:p>
            <a:endParaRPr lang="en-US"/>
          </a:p>
        </p:txBody>
      </p:sp>
      <p:grpSp>
        <p:nvGrpSpPr>
          <p:cNvPr id="9" name="Group 9"/>
          <p:cNvGrpSpPr/>
          <p:nvPr/>
        </p:nvGrpSpPr>
        <p:grpSpPr>
          <a:xfrm>
            <a:off x="359730" y="3348855"/>
            <a:ext cx="8954243" cy="6404528"/>
            <a:chOff x="0" y="0"/>
            <a:chExt cx="6306936" cy="4511040"/>
          </a:xfrm>
        </p:grpSpPr>
        <p:sp>
          <p:nvSpPr>
            <p:cNvPr id="10" name="Freeform 10"/>
            <p:cNvSpPr/>
            <p:nvPr/>
          </p:nvSpPr>
          <p:spPr>
            <a:xfrm>
              <a:off x="264110" y="158750"/>
              <a:ext cx="5778717" cy="4193540"/>
            </a:xfrm>
            <a:custGeom>
              <a:avLst/>
              <a:gdLst/>
              <a:ahLst/>
              <a:cxnLst/>
              <a:rect l="l" t="t" r="r" b="b"/>
              <a:pathLst>
                <a:path w="5778717" h="4193540">
                  <a:moveTo>
                    <a:pt x="0" y="0"/>
                  </a:moveTo>
                  <a:lnTo>
                    <a:pt x="5778717" y="0"/>
                  </a:lnTo>
                  <a:lnTo>
                    <a:pt x="5778717" y="4193540"/>
                  </a:lnTo>
                  <a:lnTo>
                    <a:pt x="0" y="4193540"/>
                  </a:lnTo>
                  <a:close/>
                </a:path>
              </a:pathLst>
            </a:custGeom>
            <a:blipFill>
              <a:blip r:embed="rId4"/>
              <a:stretch>
                <a:fillRect l="-4570" t="-51128" r="-5489" b="-51089"/>
              </a:stretch>
            </a:blipFill>
          </p:spPr>
          <p:txBody>
            <a:bodyPr/>
            <a:lstStyle/>
            <a:p>
              <a:endParaRPr lang="en-US"/>
            </a:p>
          </p:txBody>
        </p:sp>
      </p:grpSp>
      <p:grpSp>
        <p:nvGrpSpPr>
          <p:cNvPr id="11" name="Group 11"/>
          <p:cNvGrpSpPr/>
          <p:nvPr/>
        </p:nvGrpSpPr>
        <p:grpSpPr>
          <a:xfrm>
            <a:off x="2111030" y="2147102"/>
            <a:ext cx="5451641" cy="2996398"/>
            <a:chOff x="0" y="0"/>
            <a:chExt cx="8207379" cy="4511040"/>
          </a:xfrm>
        </p:grpSpPr>
        <p:sp>
          <p:nvSpPr>
            <p:cNvPr id="12" name="Freeform 12"/>
            <p:cNvSpPr/>
            <p:nvPr/>
          </p:nvSpPr>
          <p:spPr>
            <a:xfrm>
              <a:off x="343693" y="158750"/>
              <a:ext cx="7519994" cy="4193540"/>
            </a:xfrm>
            <a:custGeom>
              <a:avLst/>
              <a:gdLst/>
              <a:ahLst/>
              <a:cxnLst/>
              <a:rect l="l" t="t" r="r" b="b"/>
              <a:pathLst>
                <a:path w="7519994" h="4193540">
                  <a:moveTo>
                    <a:pt x="0" y="0"/>
                  </a:moveTo>
                  <a:lnTo>
                    <a:pt x="7519994" y="0"/>
                  </a:lnTo>
                  <a:lnTo>
                    <a:pt x="7519994" y="4193540"/>
                  </a:lnTo>
                  <a:lnTo>
                    <a:pt x="0" y="4193540"/>
                  </a:lnTo>
                  <a:close/>
                </a:path>
              </a:pathLst>
            </a:custGeom>
            <a:blipFill>
              <a:blip r:embed="rId5"/>
              <a:stretch>
                <a:fillRect l="-6766" t="-3785" r="-7606" b="-4405"/>
              </a:stretch>
            </a:blipFill>
          </p:spPr>
          <p:txBody>
            <a:bodyPr/>
            <a:lstStyle/>
            <a:p>
              <a:endParaRPr lang="en-US"/>
            </a:p>
          </p:txBody>
        </p:sp>
      </p:grpSp>
      <p:sp>
        <p:nvSpPr>
          <p:cNvPr id="13" name="TextBox 13"/>
          <p:cNvSpPr txBox="1"/>
          <p:nvPr/>
        </p:nvSpPr>
        <p:spPr>
          <a:xfrm>
            <a:off x="-2520183" y="447675"/>
            <a:ext cx="17126960" cy="1038225"/>
          </a:xfrm>
          <a:prstGeom prst="rect">
            <a:avLst/>
          </a:prstGeom>
        </p:spPr>
        <p:txBody>
          <a:bodyPr lIns="0" tIns="0" rIns="0" bIns="0" rtlCol="0" anchor="t">
            <a:spAutoFit/>
          </a:bodyPr>
          <a:lstStyle/>
          <a:p>
            <a:pPr marL="0" lvl="0" indent="0" algn="ctr">
              <a:lnSpc>
                <a:spcPts val="8400"/>
              </a:lnSpc>
              <a:spcBef>
                <a:spcPct val="0"/>
              </a:spcBef>
            </a:pPr>
            <a:r>
              <a:rPr lang="en-US" sz="6000">
                <a:solidFill>
                  <a:srgbClr val="FEF7E0"/>
                </a:solidFill>
                <a:latin typeface="Trenda 1"/>
                <a:ea typeface="Trenda 1"/>
                <a:cs typeface="Trenda 1"/>
                <a:sym typeface="Trenda 1"/>
              </a:rPr>
              <a:t>PRIORITIES AHEAD</a:t>
            </a:r>
          </a:p>
        </p:txBody>
      </p:sp>
      <p:sp>
        <p:nvSpPr>
          <p:cNvPr id="14" name="TextBox 14"/>
          <p:cNvSpPr txBox="1"/>
          <p:nvPr/>
        </p:nvSpPr>
        <p:spPr>
          <a:xfrm>
            <a:off x="8938040" y="2329108"/>
            <a:ext cx="8519048" cy="7424275"/>
          </a:xfrm>
          <a:prstGeom prst="rect">
            <a:avLst/>
          </a:prstGeom>
        </p:spPr>
        <p:txBody>
          <a:bodyPr lIns="0" tIns="0" rIns="0" bIns="0" rtlCol="0" anchor="t">
            <a:spAutoFit/>
          </a:bodyPr>
          <a:lstStyle/>
          <a:p>
            <a:pPr algn="just">
              <a:lnSpc>
                <a:spcPts val="3499"/>
              </a:lnSpc>
            </a:pPr>
            <a:r>
              <a:rPr lang="en-US" sz="2499">
                <a:solidFill>
                  <a:srgbClr val="000000"/>
                </a:solidFill>
                <a:latin typeface="Trenda 2"/>
                <a:ea typeface="Trenda 2"/>
                <a:cs typeface="Trenda 2"/>
                <a:sym typeface="Trenda 2"/>
              </a:rPr>
              <a:t>Tourism &amp; Sports Feasibility Study</a:t>
            </a:r>
          </a:p>
          <a:p>
            <a:pPr algn="just">
              <a:lnSpc>
                <a:spcPts val="3499"/>
              </a:lnSpc>
            </a:pPr>
            <a:endParaRPr lang="en-US" sz="2499">
              <a:solidFill>
                <a:srgbClr val="000000"/>
              </a:solidFill>
              <a:latin typeface="Trenda 2"/>
              <a:ea typeface="Trenda 2"/>
              <a:cs typeface="Trenda 2"/>
              <a:sym typeface="Trenda 2"/>
            </a:endParaRPr>
          </a:p>
          <a:p>
            <a:pPr marL="539748" lvl="1" indent="-269874" algn="just">
              <a:lnSpc>
                <a:spcPts val="3499"/>
              </a:lnSpc>
              <a:buFont typeface="Arial"/>
              <a:buChar char="•"/>
            </a:pPr>
            <a:r>
              <a:rPr lang="en-US" sz="2499">
                <a:solidFill>
                  <a:srgbClr val="000000"/>
                </a:solidFill>
                <a:latin typeface="Trenda 3"/>
                <a:ea typeface="Trenda 3"/>
                <a:cs typeface="Trenda 3"/>
                <a:sym typeface="Trenda 3"/>
              </a:rPr>
              <a:t>This is a joint project in collaboration between Tourism and Parks &amp; Recreation. Funded fully by HOT.</a:t>
            </a:r>
          </a:p>
          <a:p>
            <a:pPr algn="just">
              <a:lnSpc>
                <a:spcPts val="3499"/>
              </a:lnSpc>
            </a:pPr>
            <a:endParaRPr lang="en-US" sz="2499">
              <a:solidFill>
                <a:srgbClr val="000000"/>
              </a:solidFill>
              <a:latin typeface="Trenda 3"/>
              <a:ea typeface="Trenda 3"/>
              <a:cs typeface="Trenda 3"/>
              <a:sym typeface="Trenda 3"/>
            </a:endParaRPr>
          </a:p>
          <a:p>
            <a:pPr marL="539748" lvl="1" indent="-269874" algn="just">
              <a:lnSpc>
                <a:spcPts val="3499"/>
              </a:lnSpc>
              <a:buFont typeface="Arial"/>
              <a:buChar char="•"/>
            </a:pPr>
            <a:r>
              <a:rPr lang="en-US" sz="2499">
                <a:solidFill>
                  <a:srgbClr val="000000"/>
                </a:solidFill>
                <a:latin typeface="Trenda 3"/>
                <a:ea typeface="Trenda 3"/>
                <a:cs typeface="Trenda 3"/>
                <a:sym typeface="Trenda 3"/>
              </a:rPr>
              <a:t>Scope: 5-Year Strategic Tourism Plan + Sports Tourism Feasibility.  </a:t>
            </a:r>
          </a:p>
          <a:p>
            <a:pPr algn="just">
              <a:lnSpc>
                <a:spcPts val="3499"/>
              </a:lnSpc>
            </a:pPr>
            <a:endParaRPr lang="en-US" sz="2499">
              <a:solidFill>
                <a:srgbClr val="000000"/>
              </a:solidFill>
              <a:latin typeface="Trenda 3"/>
              <a:ea typeface="Trenda 3"/>
              <a:cs typeface="Trenda 3"/>
              <a:sym typeface="Trenda 3"/>
            </a:endParaRPr>
          </a:p>
          <a:p>
            <a:pPr marL="539748" lvl="1" indent="-269874" algn="just">
              <a:lnSpc>
                <a:spcPts val="3499"/>
              </a:lnSpc>
              <a:buFont typeface="Arial"/>
              <a:buChar char="•"/>
            </a:pPr>
            <a:r>
              <a:rPr lang="en-US" sz="2499">
                <a:solidFill>
                  <a:srgbClr val="000000"/>
                </a:solidFill>
                <a:latin typeface="Trenda 3"/>
                <a:ea typeface="Trenda 3"/>
                <a:cs typeface="Trenda 3"/>
                <a:sym typeface="Trenda 3"/>
              </a:rPr>
              <a:t>Process: Market research, benchmarking, stakeholder engagement, focus groups.</a:t>
            </a:r>
          </a:p>
          <a:p>
            <a:pPr algn="just">
              <a:lnSpc>
                <a:spcPts val="3499"/>
              </a:lnSpc>
            </a:pPr>
            <a:endParaRPr lang="en-US" sz="2499">
              <a:solidFill>
                <a:srgbClr val="000000"/>
              </a:solidFill>
              <a:latin typeface="Trenda 3"/>
              <a:ea typeface="Trenda 3"/>
              <a:cs typeface="Trenda 3"/>
              <a:sym typeface="Trenda 3"/>
            </a:endParaRPr>
          </a:p>
          <a:p>
            <a:pPr marL="539748" lvl="1" indent="-269874" algn="just">
              <a:lnSpc>
                <a:spcPts val="3499"/>
              </a:lnSpc>
              <a:buFont typeface="Arial"/>
              <a:buChar char="•"/>
            </a:pPr>
            <a:r>
              <a:rPr lang="en-US" sz="2499">
                <a:solidFill>
                  <a:srgbClr val="000000"/>
                </a:solidFill>
                <a:latin typeface="Trenda 3"/>
                <a:ea typeface="Trenda 3"/>
                <a:cs typeface="Trenda 3"/>
                <a:sym typeface="Trenda 3"/>
              </a:rPr>
              <a:t>Goals:</a:t>
            </a:r>
          </a:p>
          <a:p>
            <a:pPr marL="1079496" lvl="2" indent="-359832" algn="just">
              <a:lnSpc>
                <a:spcPts val="3499"/>
              </a:lnSpc>
              <a:buFont typeface="Arial"/>
              <a:buChar char="⚬"/>
            </a:pPr>
            <a:r>
              <a:rPr lang="en-US" sz="2499">
                <a:solidFill>
                  <a:srgbClr val="000000"/>
                </a:solidFill>
                <a:latin typeface="Trenda 3"/>
                <a:ea typeface="Trenda 3"/>
                <a:cs typeface="Trenda 3"/>
                <a:sym typeface="Trenda 3"/>
              </a:rPr>
              <a:t>Guide future planning &amp; support the growing tourism economy in Sugar Land</a:t>
            </a:r>
          </a:p>
          <a:p>
            <a:pPr marL="1079496" lvl="2" indent="-359832" algn="just">
              <a:lnSpc>
                <a:spcPts val="3499"/>
              </a:lnSpc>
              <a:buFont typeface="Arial"/>
              <a:buChar char="⚬"/>
            </a:pPr>
            <a:r>
              <a:rPr lang="en-US" sz="2499">
                <a:solidFill>
                  <a:srgbClr val="000000"/>
                </a:solidFill>
                <a:latin typeface="Trenda 3"/>
                <a:ea typeface="Trenda 3"/>
                <a:cs typeface="Trenda 3"/>
                <a:sym typeface="Trenda 3"/>
              </a:rPr>
              <a:t>Evaluate Sugar Land’s sports tourism potential</a:t>
            </a:r>
          </a:p>
          <a:p>
            <a:pPr marL="1079496" lvl="2" indent="-359832" algn="just">
              <a:lnSpc>
                <a:spcPts val="3499"/>
              </a:lnSpc>
              <a:buFont typeface="Arial"/>
              <a:buChar char="⚬"/>
            </a:pPr>
            <a:r>
              <a:rPr lang="en-US" sz="2499">
                <a:solidFill>
                  <a:srgbClr val="000000"/>
                </a:solidFill>
                <a:latin typeface="Trenda 3"/>
                <a:ea typeface="Trenda 3"/>
                <a:cs typeface="Trenda 3"/>
                <a:sym typeface="Trenda 3"/>
              </a:rPr>
              <a:t>FY25 Project within the City’s Strategic Action Plan </a:t>
            </a:r>
          </a:p>
          <a:p>
            <a:pPr algn="just">
              <a:lnSpc>
                <a:spcPts val="3499"/>
              </a:lnSpc>
            </a:pPr>
            <a:endParaRPr lang="en-US" sz="2499">
              <a:solidFill>
                <a:srgbClr val="000000"/>
              </a:solidFill>
              <a:latin typeface="Trenda 3"/>
              <a:ea typeface="Trenda 3"/>
              <a:cs typeface="Trenda 3"/>
              <a:sym typeface="Trenda 3"/>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286" y="0"/>
            <a:ext cx="18283428"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a:extLst>
              <a:ext uri="{FF2B5EF4-FFF2-40B4-BE49-F238E27FC236}">
                <a16:creationId xmlns:a16="http://schemas.microsoft.com/office/drawing/2014/main" id="{D1FEB315-5B4E-626F-0CF7-7F51E4BB987F}"/>
              </a:ext>
            </a:extLst>
          </p:cNvPr>
          <p:cNvPicPr>
            <a:picLocks noChangeAspect="1"/>
          </p:cNvPicPr>
          <p:nvPr/>
        </p:nvPicPr>
        <p:blipFill>
          <a:blip r:embed="rId2"/>
          <a:srcRect t="19"/>
          <a:stretch>
            <a:fillRect/>
          </a:stretch>
        </p:blipFill>
        <p:spPr>
          <a:xfrm>
            <a:off x="20" y="1923"/>
            <a:ext cx="18287980" cy="10285077"/>
          </a:xfrm>
          <a:prstGeom prst="rect">
            <a:avLst/>
          </a:prstGeom>
        </p:spPr>
      </p:pic>
    </p:spTree>
    <p:extLst>
      <p:ext uri="{BB962C8B-B14F-4D97-AF65-F5344CB8AC3E}">
        <p14:creationId xmlns:p14="http://schemas.microsoft.com/office/powerpoint/2010/main" val="15852269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7984945" y="3212411"/>
            <a:ext cx="9106272" cy="4901549"/>
          </a:xfrm>
          <a:prstGeom prst="rect">
            <a:avLst/>
          </a:prstGeom>
        </p:spPr>
        <p:txBody>
          <a:bodyPr lIns="0" tIns="0" rIns="0" bIns="0" rtlCol="0" anchor="t">
            <a:spAutoFit/>
          </a:bodyPr>
          <a:lstStyle/>
          <a:p>
            <a:pPr algn="l">
              <a:lnSpc>
                <a:spcPts val="4935"/>
              </a:lnSpc>
              <a:spcBef>
                <a:spcPct val="0"/>
              </a:spcBef>
            </a:pPr>
            <a:r>
              <a:rPr lang="en-US" sz="3525" dirty="0">
                <a:solidFill>
                  <a:srgbClr val="FFFFFF"/>
                </a:solidFill>
                <a:latin typeface="Trenda 4"/>
                <a:ea typeface="Trenda 4"/>
                <a:cs typeface="Trenda 4"/>
                <a:sym typeface="Trenda 4"/>
              </a:rPr>
              <a:t>FIFA World Cup 26™ fixtures</a:t>
            </a:r>
          </a:p>
          <a:p>
            <a:pPr algn="l">
              <a:lnSpc>
                <a:spcPts val="4935"/>
              </a:lnSpc>
              <a:spcBef>
                <a:spcPct val="0"/>
              </a:spcBef>
            </a:pPr>
            <a:r>
              <a:rPr lang="en-US" sz="3525" dirty="0">
                <a:solidFill>
                  <a:srgbClr val="FFFFFF"/>
                </a:solidFill>
                <a:latin typeface="Trenda 4"/>
                <a:ea typeface="Trenda 4"/>
                <a:cs typeface="Trenda 4"/>
                <a:sym typeface="Trenda 4"/>
              </a:rPr>
              <a:t>Match 10 | Group Stage | Sunday, 14 June</a:t>
            </a:r>
          </a:p>
          <a:p>
            <a:pPr algn="l">
              <a:lnSpc>
                <a:spcPts val="4935"/>
              </a:lnSpc>
              <a:spcBef>
                <a:spcPct val="0"/>
              </a:spcBef>
            </a:pPr>
            <a:r>
              <a:rPr lang="en-US" sz="3525" dirty="0">
                <a:solidFill>
                  <a:srgbClr val="FFFFFF"/>
                </a:solidFill>
                <a:latin typeface="Trenda 4"/>
                <a:ea typeface="Trenda 4"/>
                <a:cs typeface="Trenda 4"/>
                <a:sym typeface="Trenda 4"/>
              </a:rPr>
              <a:t>Match 23 | Group Stage | Wednesday, 17 June</a:t>
            </a:r>
          </a:p>
          <a:p>
            <a:pPr algn="l">
              <a:lnSpc>
                <a:spcPts val="4935"/>
              </a:lnSpc>
              <a:spcBef>
                <a:spcPct val="0"/>
              </a:spcBef>
            </a:pPr>
            <a:r>
              <a:rPr lang="en-US" sz="3525" dirty="0">
                <a:solidFill>
                  <a:srgbClr val="FFFFFF"/>
                </a:solidFill>
                <a:latin typeface="Trenda 4"/>
                <a:ea typeface="Trenda 4"/>
                <a:cs typeface="Trenda 4"/>
                <a:sym typeface="Trenda 4"/>
              </a:rPr>
              <a:t>Match 35 | Group Stage | Saturday, 20 June</a:t>
            </a:r>
          </a:p>
          <a:p>
            <a:pPr algn="l">
              <a:lnSpc>
                <a:spcPts val="4935"/>
              </a:lnSpc>
              <a:spcBef>
                <a:spcPct val="0"/>
              </a:spcBef>
            </a:pPr>
            <a:r>
              <a:rPr lang="en-US" sz="3525" dirty="0">
                <a:solidFill>
                  <a:srgbClr val="FFFFFF"/>
                </a:solidFill>
                <a:latin typeface="Trenda 4"/>
                <a:ea typeface="Trenda 4"/>
                <a:cs typeface="Trenda 4"/>
                <a:sym typeface="Trenda 4"/>
              </a:rPr>
              <a:t>Match 47 | Group Stage | Tuesday, 23 June</a:t>
            </a:r>
          </a:p>
          <a:p>
            <a:pPr algn="l">
              <a:lnSpc>
                <a:spcPts val="4935"/>
              </a:lnSpc>
              <a:spcBef>
                <a:spcPct val="0"/>
              </a:spcBef>
            </a:pPr>
            <a:r>
              <a:rPr lang="en-US" sz="3525" dirty="0">
                <a:solidFill>
                  <a:srgbClr val="FFFFFF"/>
                </a:solidFill>
                <a:latin typeface="Trenda 4"/>
                <a:ea typeface="Trenda 4"/>
                <a:cs typeface="Trenda 4"/>
                <a:sym typeface="Trenda 4"/>
              </a:rPr>
              <a:t>Match 65 | Group Stage | Friday, 26 June</a:t>
            </a:r>
          </a:p>
          <a:p>
            <a:pPr algn="l">
              <a:lnSpc>
                <a:spcPts val="4935"/>
              </a:lnSpc>
              <a:spcBef>
                <a:spcPct val="0"/>
              </a:spcBef>
            </a:pPr>
            <a:r>
              <a:rPr lang="en-US" sz="3525" dirty="0">
                <a:solidFill>
                  <a:srgbClr val="FFFFFF"/>
                </a:solidFill>
                <a:latin typeface="Trenda 4"/>
                <a:ea typeface="Trenda 4"/>
                <a:cs typeface="Trenda 4"/>
                <a:sym typeface="Trenda 4"/>
              </a:rPr>
              <a:t>Match 76 | Round of 32 | Monday, 29 June</a:t>
            </a:r>
          </a:p>
          <a:p>
            <a:pPr algn="l">
              <a:lnSpc>
                <a:spcPts val="4935"/>
              </a:lnSpc>
              <a:spcBef>
                <a:spcPct val="0"/>
              </a:spcBef>
            </a:pPr>
            <a:r>
              <a:rPr lang="en-US" sz="3525" dirty="0">
                <a:solidFill>
                  <a:srgbClr val="FFFFFF"/>
                </a:solidFill>
                <a:latin typeface="Trenda 4"/>
                <a:ea typeface="Trenda 4"/>
                <a:cs typeface="Trenda 4"/>
                <a:sym typeface="Trenda 4"/>
              </a:rPr>
              <a:t>Match 90 | Round of 16 | Saturday, 4 July</a:t>
            </a:r>
          </a:p>
        </p:txBody>
      </p:sp>
      <p:sp>
        <p:nvSpPr>
          <p:cNvPr id="5" name="TextBox 5"/>
          <p:cNvSpPr txBox="1"/>
          <p:nvPr/>
        </p:nvSpPr>
        <p:spPr>
          <a:xfrm>
            <a:off x="7984945" y="1258218"/>
            <a:ext cx="8942803" cy="1019176"/>
          </a:xfrm>
          <a:prstGeom prst="rect">
            <a:avLst/>
          </a:prstGeom>
        </p:spPr>
        <p:txBody>
          <a:bodyPr lIns="0" tIns="0" rIns="0" bIns="0" rtlCol="0" anchor="t">
            <a:spAutoFit/>
          </a:bodyPr>
          <a:lstStyle/>
          <a:p>
            <a:pPr algn="ctr">
              <a:lnSpc>
                <a:spcPts val="8399"/>
              </a:lnSpc>
            </a:pPr>
            <a:r>
              <a:rPr lang="en-US" sz="5999" dirty="0">
                <a:solidFill>
                  <a:srgbClr val="FFFFFF"/>
                </a:solidFill>
                <a:latin typeface="Trenda 5"/>
                <a:ea typeface="Trenda 5"/>
                <a:cs typeface="Trenda 5"/>
                <a:sym typeface="Trenda 5"/>
              </a:rPr>
              <a:t>Houston Match Schedule</a:t>
            </a:r>
          </a:p>
        </p:txBody>
      </p:sp>
      <p:pic>
        <p:nvPicPr>
          <p:cNvPr id="6" name="Picture 5">
            <a:extLst>
              <a:ext uri="{FF2B5EF4-FFF2-40B4-BE49-F238E27FC236}">
                <a16:creationId xmlns:a16="http://schemas.microsoft.com/office/drawing/2014/main" id="{5417B0EE-0B13-1202-7BD1-B28ADBC4981D}"/>
              </a:ext>
            </a:extLst>
          </p:cNvPr>
          <p:cNvPicPr>
            <a:picLocks noChangeAspect="1"/>
          </p:cNvPicPr>
          <p:nvPr/>
        </p:nvPicPr>
        <p:blipFill>
          <a:blip r:embed="rId3"/>
          <a:stretch>
            <a:fillRect/>
          </a:stretch>
        </p:blipFill>
        <p:spPr>
          <a:xfrm>
            <a:off x="-1" y="0"/>
            <a:ext cx="18287999" cy="102870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286" y="0"/>
            <a:ext cx="18283428"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descr="Chart, bar chart&#10;&#10;AI-generated content may be incorrect.">
            <a:extLst>
              <a:ext uri="{FF2B5EF4-FFF2-40B4-BE49-F238E27FC236}">
                <a16:creationId xmlns:a16="http://schemas.microsoft.com/office/drawing/2014/main" id="{A038299A-A2CA-D2D0-5955-948340D41C0E}"/>
              </a:ext>
            </a:extLst>
          </p:cNvPr>
          <p:cNvPicPr>
            <a:picLocks noChangeAspect="1"/>
          </p:cNvPicPr>
          <p:nvPr/>
        </p:nvPicPr>
        <p:blipFill>
          <a:blip r:embed="rId2"/>
          <a:srcRect t="19"/>
          <a:stretch>
            <a:fillRect/>
          </a:stretch>
        </p:blipFill>
        <p:spPr>
          <a:xfrm>
            <a:off x="20" y="1923"/>
            <a:ext cx="18287980" cy="10285077"/>
          </a:xfrm>
          <a:prstGeom prst="rect">
            <a:avLst/>
          </a:prstGeom>
        </p:spPr>
      </p:pic>
    </p:spTree>
    <p:extLst>
      <p:ext uri="{BB962C8B-B14F-4D97-AF65-F5344CB8AC3E}">
        <p14:creationId xmlns:p14="http://schemas.microsoft.com/office/powerpoint/2010/main" val="22912016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286" y="0"/>
            <a:ext cx="18283428"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a:extLst>
              <a:ext uri="{FF2B5EF4-FFF2-40B4-BE49-F238E27FC236}">
                <a16:creationId xmlns:a16="http://schemas.microsoft.com/office/drawing/2014/main" id="{087CF290-8DEC-D559-4C0C-B181C0C6BFD0}"/>
              </a:ext>
            </a:extLst>
          </p:cNvPr>
          <p:cNvPicPr>
            <a:picLocks noChangeAspect="1"/>
          </p:cNvPicPr>
          <p:nvPr/>
        </p:nvPicPr>
        <p:blipFill>
          <a:blip r:embed="rId2"/>
          <a:srcRect b="19"/>
          <a:stretch>
            <a:fillRect/>
          </a:stretch>
        </p:blipFill>
        <p:spPr>
          <a:xfrm>
            <a:off x="20" y="1923"/>
            <a:ext cx="18287980" cy="10285077"/>
          </a:xfrm>
          <a:prstGeom prst="rect">
            <a:avLst/>
          </a:prstGeom>
        </p:spPr>
      </p:pic>
    </p:spTree>
    <p:extLst>
      <p:ext uri="{BB962C8B-B14F-4D97-AF65-F5344CB8AC3E}">
        <p14:creationId xmlns:p14="http://schemas.microsoft.com/office/powerpoint/2010/main" val="4247533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286" y="0"/>
            <a:ext cx="18283428"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CD2F4A5C-C5CD-DD05-32BB-4E757B2EAAED}"/>
              </a:ext>
            </a:extLst>
          </p:cNvPr>
          <p:cNvPicPr>
            <a:picLocks noChangeAspect="1"/>
          </p:cNvPicPr>
          <p:nvPr/>
        </p:nvPicPr>
        <p:blipFill>
          <a:blip r:embed="rId2"/>
          <a:srcRect b="19"/>
          <a:stretch>
            <a:fillRect/>
          </a:stretch>
        </p:blipFill>
        <p:spPr>
          <a:xfrm>
            <a:off x="20" y="1923"/>
            <a:ext cx="18287980" cy="10285077"/>
          </a:xfrm>
          <a:prstGeom prst="rect">
            <a:avLst/>
          </a:prstGeom>
        </p:spPr>
      </p:pic>
    </p:spTree>
    <p:extLst>
      <p:ext uri="{BB962C8B-B14F-4D97-AF65-F5344CB8AC3E}">
        <p14:creationId xmlns:p14="http://schemas.microsoft.com/office/powerpoint/2010/main" val="42325862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286" y="0"/>
            <a:ext cx="18283428"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a:extLst>
              <a:ext uri="{FF2B5EF4-FFF2-40B4-BE49-F238E27FC236}">
                <a16:creationId xmlns:a16="http://schemas.microsoft.com/office/drawing/2014/main" id="{16CB98FB-8631-C25F-0598-1A36FCC1DABB}"/>
              </a:ext>
            </a:extLst>
          </p:cNvPr>
          <p:cNvPicPr>
            <a:picLocks noChangeAspect="1"/>
          </p:cNvPicPr>
          <p:nvPr/>
        </p:nvPicPr>
        <p:blipFill>
          <a:blip r:embed="rId2"/>
          <a:srcRect t="19"/>
          <a:stretch>
            <a:fillRect/>
          </a:stretch>
        </p:blipFill>
        <p:spPr>
          <a:xfrm>
            <a:off x="20" y="1923"/>
            <a:ext cx="18287980" cy="10285077"/>
          </a:xfrm>
          <a:prstGeom prst="rect">
            <a:avLst/>
          </a:prstGeom>
        </p:spPr>
      </p:pic>
    </p:spTree>
    <p:extLst>
      <p:ext uri="{BB962C8B-B14F-4D97-AF65-F5344CB8AC3E}">
        <p14:creationId xmlns:p14="http://schemas.microsoft.com/office/powerpoint/2010/main" val="4944392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54980" y="475585"/>
            <a:ext cx="17378041" cy="1218460"/>
            <a:chOff x="0" y="0"/>
            <a:chExt cx="7881668" cy="552623"/>
          </a:xfrm>
        </p:grpSpPr>
        <p:sp>
          <p:nvSpPr>
            <p:cNvPr id="3" name="Freeform 3"/>
            <p:cNvSpPr/>
            <p:nvPr/>
          </p:nvSpPr>
          <p:spPr>
            <a:xfrm>
              <a:off x="0" y="0"/>
              <a:ext cx="7881669" cy="552623"/>
            </a:xfrm>
            <a:custGeom>
              <a:avLst/>
              <a:gdLst/>
              <a:ahLst/>
              <a:cxnLst/>
              <a:rect l="l" t="t" r="r" b="b"/>
              <a:pathLst>
                <a:path w="7881669" h="552623">
                  <a:moveTo>
                    <a:pt x="7881669" y="276311"/>
                  </a:moveTo>
                  <a:lnTo>
                    <a:pt x="7678469" y="552623"/>
                  </a:lnTo>
                  <a:lnTo>
                    <a:pt x="203200" y="552623"/>
                  </a:lnTo>
                  <a:lnTo>
                    <a:pt x="0" y="276311"/>
                  </a:lnTo>
                  <a:lnTo>
                    <a:pt x="203200" y="0"/>
                  </a:lnTo>
                  <a:lnTo>
                    <a:pt x="7678469" y="0"/>
                  </a:lnTo>
                  <a:lnTo>
                    <a:pt x="7881669" y="276311"/>
                  </a:lnTo>
                  <a:close/>
                </a:path>
              </a:pathLst>
            </a:custGeom>
            <a:solidFill>
              <a:srgbClr val="070956"/>
            </a:solidFill>
          </p:spPr>
          <p:txBody>
            <a:bodyPr/>
            <a:lstStyle/>
            <a:p>
              <a:endParaRPr lang="en-US"/>
            </a:p>
          </p:txBody>
        </p:sp>
        <p:sp>
          <p:nvSpPr>
            <p:cNvPr id="4" name="TextBox 4"/>
            <p:cNvSpPr txBox="1"/>
            <p:nvPr/>
          </p:nvSpPr>
          <p:spPr>
            <a:xfrm>
              <a:off x="114300" y="-47625"/>
              <a:ext cx="7653068" cy="600248"/>
            </a:xfrm>
            <a:prstGeom prst="rect">
              <a:avLst/>
            </a:prstGeom>
          </p:spPr>
          <p:txBody>
            <a:bodyPr lIns="50800" tIns="50800" rIns="50800" bIns="50800" rtlCol="0" anchor="ctr"/>
            <a:lstStyle/>
            <a:p>
              <a:pPr algn="ctr">
                <a:lnSpc>
                  <a:spcPts val="2692"/>
                </a:lnSpc>
              </a:pPr>
              <a:endParaRPr/>
            </a:p>
          </p:txBody>
        </p:sp>
      </p:grpSp>
      <p:grpSp>
        <p:nvGrpSpPr>
          <p:cNvPr id="5" name="Group 5"/>
          <p:cNvGrpSpPr/>
          <p:nvPr/>
        </p:nvGrpSpPr>
        <p:grpSpPr>
          <a:xfrm>
            <a:off x="359730" y="314765"/>
            <a:ext cx="1792117" cy="1540101"/>
            <a:chOff x="0" y="0"/>
            <a:chExt cx="2389489" cy="2053467"/>
          </a:xfrm>
        </p:grpSpPr>
        <p:grpSp>
          <p:nvGrpSpPr>
            <p:cNvPr id="6" name="Group 6"/>
            <p:cNvGrpSpPr/>
            <p:nvPr/>
          </p:nvGrpSpPr>
          <p:grpSpPr>
            <a:xfrm>
              <a:off x="0" y="0"/>
              <a:ext cx="2389489" cy="2053467"/>
              <a:chOff x="0" y="0"/>
              <a:chExt cx="812800" cy="698500"/>
            </a:xfrm>
          </p:grpSpPr>
          <p:sp>
            <p:nvSpPr>
              <p:cNvPr id="7" name="Freeform 7"/>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D42561"/>
              </a:solidFill>
            </p:spPr>
            <p:txBody>
              <a:bodyPr/>
              <a:lstStyle/>
              <a:p>
                <a:endParaRPr lang="en-US"/>
              </a:p>
            </p:txBody>
          </p:sp>
          <p:sp>
            <p:nvSpPr>
              <p:cNvPr id="8" name="TextBox 8"/>
              <p:cNvSpPr txBox="1"/>
              <p:nvPr/>
            </p:nvSpPr>
            <p:spPr>
              <a:xfrm>
                <a:off x="114300" y="-47625"/>
                <a:ext cx="584200" cy="746125"/>
              </a:xfrm>
              <a:prstGeom prst="rect">
                <a:avLst/>
              </a:prstGeom>
            </p:spPr>
            <p:txBody>
              <a:bodyPr lIns="50800" tIns="50800" rIns="50800" bIns="50800" rtlCol="0" anchor="ctr"/>
              <a:lstStyle/>
              <a:p>
                <a:pPr algn="ctr">
                  <a:lnSpc>
                    <a:spcPts val="2692"/>
                  </a:lnSpc>
                </a:pPr>
                <a:endParaRPr/>
              </a:p>
            </p:txBody>
          </p:sp>
        </p:grpSp>
        <p:sp>
          <p:nvSpPr>
            <p:cNvPr id="9" name="Freeform 9"/>
            <p:cNvSpPr/>
            <p:nvPr/>
          </p:nvSpPr>
          <p:spPr>
            <a:xfrm>
              <a:off x="491470" y="335088"/>
              <a:ext cx="1406550" cy="1406550"/>
            </a:xfrm>
            <a:custGeom>
              <a:avLst/>
              <a:gdLst/>
              <a:ahLst/>
              <a:cxnLst/>
              <a:rect l="l" t="t" r="r" b="b"/>
              <a:pathLst>
                <a:path w="1406550" h="1406550">
                  <a:moveTo>
                    <a:pt x="0" y="0"/>
                  </a:moveTo>
                  <a:lnTo>
                    <a:pt x="1406550" y="0"/>
                  </a:lnTo>
                  <a:lnTo>
                    <a:pt x="1406550" y="1406550"/>
                  </a:lnTo>
                  <a:lnTo>
                    <a:pt x="0" y="1406550"/>
                  </a:lnTo>
                  <a:lnTo>
                    <a:pt x="0" y="0"/>
                  </a:lnTo>
                  <a:close/>
                </a:path>
              </a:pathLst>
            </a:custGeom>
            <a:blipFill>
              <a:blip r:embed="rId3"/>
              <a:stretch>
                <a:fillRect/>
              </a:stretch>
            </a:blipFill>
          </p:spPr>
          <p:txBody>
            <a:bodyPr/>
            <a:lstStyle/>
            <a:p>
              <a:endParaRPr lang="en-US"/>
            </a:p>
          </p:txBody>
        </p:sp>
      </p:grpSp>
      <p:sp>
        <p:nvSpPr>
          <p:cNvPr id="10" name="TextBox 10"/>
          <p:cNvSpPr txBox="1"/>
          <p:nvPr/>
        </p:nvSpPr>
        <p:spPr>
          <a:xfrm>
            <a:off x="2439934" y="700472"/>
            <a:ext cx="14792771" cy="653415"/>
          </a:xfrm>
          <a:prstGeom prst="rect">
            <a:avLst/>
          </a:prstGeom>
        </p:spPr>
        <p:txBody>
          <a:bodyPr lIns="0" tIns="0" rIns="0" bIns="0" rtlCol="0" anchor="t">
            <a:spAutoFit/>
          </a:bodyPr>
          <a:lstStyle/>
          <a:p>
            <a:pPr algn="l">
              <a:lnSpc>
                <a:spcPts val="5459"/>
              </a:lnSpc>
            </a:pPr>
            <a:r>
              <a:rPr lang="en-US" sz="3899">
                <a:solidFill>
                  <a:srgbClr val="FEF7E0"/>
                </a:solidFill>
                <a:latin typeface="Trenda 2"/>
                <a:ea typeface="Trenda 2"/>
                <a:cs typeface="Trenda 2"/>
                <a:sym typeface="Trenda 2"/>
              </a:rPr>
              <a:t>DEPARTMENT OF ECONOMIC DEVELOPMENT AND TOURISM</a:t>
            </a:r>
          </a:p>
        </p:txBody>
      </p:sp>
      <p:grpSp>
        <p:nvGrpSpPr>
          <p:cNvPr id="11" name="Group 11"/>
          <p:cNvGrpSpPr/>
          <p:nvPr/>
        </p:nvGrpSpPr>
        <p:grpSpPr>
          <a:xfrm>
            <a:off x="1028700" y="2169673"/>
            <a:ext cx="16305372" cy="7487491"/>
            <a:chOff x="0" y="0"/>
            <a:chExt cx="21740496" cy="9983321"/>
          </a:xfrm>
        </p:grpSpPr>
        <p:grpSp>
          <p:nvGrpSpPr>
            <p:cNvPr id="12" name="Group 12"/>
            <p:cNvGrpSpPr/>
            <p:nvPr/>
          </p:nvGrpSpPr>
          <p:grpSpPr>
            <a:xfrm>
              <a:off x="7781777" y="0"/>
              <a:ext cx="3663645" cy="1359482"/>
              <a:chOff x="0" y="0"/>
              <a:chExt cx="3363293" cy="1248029"/>
            </a:xfrm>
          </p:grpSpPr>
          <p:sp>
            <p:nvSpPr>
              <p:cNvPr id="13" name="Freeform 13"/>
              <p:cNvSpPr/>
              <p:nvPr/>
            </p:nvSpPr>
            <p:spPr>
              <a:xfrm>
                <a:off x="0" y="0"/>
                <a:ext cx="3364563" cy="1248029"/>
              </a:xfrm>
              <a:custGeom>
                <a:avLst/>
                <a:gdLst/>
                <a:ahLst/>
                <a:cxnLst/>
                <a:rect l="l" t="t" r="r" b="b"/>
                <a:pathLst>
                  <a:path w="3364563" h="1248029">
                    <a:moveTo>
                      <a:pt x="2810843" y="1248029"/>
                    </a:moveTo>
                    <a:lnTo>
                      <a:pt x="553720" y="1248029"/>
                    </a:lnTo>
                    <a:cubicBezTo>
                      <a:pt x="247650" y="1248029"/>
                      <a:pt x="0" y="968640"/>
                      <a:pt x="0" y="624744"/>
                    </a:cubicBezTo>
                    <a:cubicBezTo>
                      <a:pt x="0" y="279415"/>
                      <a:pt x="247650" y="0"/>
                      <a:pt x="553720" y="0"/>
                    </a:cubicBezTo>
                    <a:lnTo>
                      <a:pt x="2810843" y="0"/>
                    </a:lnTo>
                    <a:cubicBezTo>
                      <a:pt x="3116913" y="0"/>
                      <a:pt x="3364563" y="279415"/>
                      <a:pt x="3364563" y="624744"/>
                    </a:cubicBezTo>
                    <a:cubicBezTo>
                      <a:pt x="3363293" y="968640"/>
                      <a:pt x="3115643" y="1248029"/>
                      <a:pt x="2810843" y="1248029"/>
                    </a:cubicBezTo>
                    <a:close/>
                  </a:path>
                </a:pathLst>
              </a:custGeom>
              <a:solidFill>
                <a:srgbClr val="070956"/>
              </a:solidFill>
            </p:spPr>
            <p:txBody>
              <a:bodyPr/>
              <a:lstStyle/>
              <a:p>
                <a:endParaRPr lang="en-US"/>
              </a:p>
            </p:txBody>
          </p:sp>
        </p:grpSp>
        <p:grpSp>
          <p:nvGrpSpPr>
            <p:cNvPr id="14" name="Group 14"/>
            <p:cNvGrpSpPr>
              <a:grpSpLocks noChangeAspect="1"/>
            </p:cNvGrpSpPr>
            <p:nvPr/>
          </p:nvGrpSpPr>
          <p:grpSpPr>
            <a:xfrm>
              <a:off x="7982729" y="213697"/>
              <a:ext cx="932092" cy="932088"/>
              <a:chOff x="0" y="0"/>
              <a:chExt cx="6350000" cy="6349975"/>
            </a:xfrm>
          </p:grpSpPr>
          <p:sp>
            <p:nvSpPr>
              <p:cNvPr id="15" name="Freeform 15"/>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4"/>
                <a:stretch>
                  <a:fillRect b="-47966"/>
                </a:stretch>
              </a:blipFill>
            </p:spPr>
            <p:txBody>
              <a:bodyPr/>
              <a:lstStyle/>
              <a:p>
                <a:endParaRPr lang="en-US"/>
              </a:p>
            </p:txBody>
          </p:sp>
        </p:grpSp>
        <p:grpSp>
          <p:nvGrpSpPr>
            <p:cNvPr id="16" name="Group 16"/>
            <p:cNvGrpSpPr/>
            <p:nvPr/>
          </p:nvGrpSpPr>
          <p:grpSpPr>
            <a:xfrm>
              <a:off x="6199971" y="6530615"/>
              <a:ext cx="3899225" cy="1359482"/>
              <a:chOff x="0" y="0"/>
              <a:chExt cx="3579560" cy="1248029"/>
            </a:xfrm>
          </p:grpSpPr>
          <p:sp>
            <p:nvSpPr>
              <p:cNvPr id="17" name="Freeform 17"/>
              <p:cNvSpPr/>
              <p:nvPr/>
            </p:nvSpPr>
            <p:spPr>
              <a:xfrm>
                <a:off x="0" y="0"/>
                <a:ext cx="3580830" cy="1248029"/>
              </a:xfrm>
              <a:custGeom>
                <a:avLst/>
                <a:gdLst/>
                <a:ahLst/>
                <a:cxnLst/>
                <a:rect l="l" t="t" r="r" b="b"/>
                <a:pathLst>
                  <a:path w="3580830" h="1248029">
                    <a:moveTo>
                      <a:pt x="3027110" y="1248029"/>
                    </a:moveTo>
                    <a:lnTo>
                      <a:pt x="553720" y="1248029"/>
                    </a:lnTo>
                    <a:cubicBezTo>
                      <a:pt x="247650" y="1248029"/>
                      <a:pt x="0" y="968640"/>
                      <a:pt x="0" y="624744"/>
                    </a:cubicBezTo>
                    <a:cubicBezTo>
                      <a:pt x="0" y="279415"/>
                      <a:pt x="247650" y="0"/>
                      <a:pt x="553720" y="0"/>
                    </a:cubicBezTo>
                    <a:lnTo>
                      <a:pt x="3027110" y="0"/>
                    </a:lnTo>
                    <a:cubicBezTo>
                      <a:pt x="3333180" y="0"/>
                      <a:pt x="3580830" y="279415"/>
                      <a:pt x="3580830" y="624744"/>
                    </a:cubicBezTo>
                    <a:cubicBezTo>
                      <a:pt x="3579560" y="968640"/>
                      <a:pt x="3331910" y="1248029"/>
                      <a:pt x="3027110" y="1248029"/>
                    </a:cubicBezTo>
                    <a:close/>
                  </a:path>
                </a:pathLst>
              </a:custGeom>
              <a:solidFill>
                <a:srgbClr val="253A80"/>
              </a:solidFill>
            </p:spPr>
            <p:txBody>
              <a:bodyPr/>
              <a:lstStyle/>
              <a:p>
                <a:endParaRPr lang="en-US"/>
              </a:p>
            </p:txBody>
          </p:sp>
        </p:grpSp>
        <p:grpSp>
          <p:nvGrpSpPr>
            <p:cNvPr id="18" name="Group 18"/>
            <p:cNvGrpSpPr/>
            <p:nvPr/>
          </p:nvGrpSpPr>
          <p:grpSpPr>
            <a:xfrm>
              <a:off x="12437572" y="4761348"/>
              <a:ext cx="4040467" cy="1359482"/>
              <a:chOff x="0" y="0"/>
              <a:chExt cx="3709223" cy="1248029"/>
            </a:xfrm>
          </p:grpSpPr>
          <p:sp>
            <p:nvSpPr>
              <p:cNvPr id="19" name="Freeform 19"/>
              <p:cNvSpPr/>
              <p:nvPr/>
            </p:nvSpPr>
            <p:spPr>
              <a:xfrm>
                <a:off x="0" y="0"/>
                <a:ext cx="3710493" cy="1248029"/>
              </a:xfrm>
              <a:custGeom>
                <a:avLst/>
                <a:gdLst/>
                <a:ahLst/>
                <a:cxnLst/>
                <a:rect l="l" t="t" r="r" b="b"/>
                <a:pathLst>
                  <a:path w="3710493" h="1248029">
                    <a:moveTo>
                      <a:pt x="3156773" y="1248029"/>
                    </a:moveTo>
                    <a:lnTo>
                      <a:pt x="553720" y="1248029"/>
                    </a:lnTo>
                    <a:cubicBezTo>
                      <a:pt x="247650" y="1248029"/>
                      <a:pt x="0" y="968640"/>
                      <a:pt x="0" y="624744"/>
                    </a:cubicBezTo>
                    <a:cubicBezTo>
                      <a:pt x="0" y="279415"/>
                      <a:pt x="247650" y="0"/>
                      <a:pt x="553720" y="0"/>
                    </a:cubicBezTo>
                    <a:lnTo>
                      <a:pt x="3156773" y="0"/>
                    </a:lnTo>
                    <a:cubicBezTo>
                      <a:pt x="3462843" y="0"/>
                      <a:pt x="3710493" y="279415"/>
                      <a:pt x="3710493" y="624744"/>
                    </a:cubicBezTo>
                    <a:cubicBezTo>
                      <a:pt x="3709223" y="968640"/>
                      <a:pt x="3461573" y="1248029"/>
                      <a:pt x="3156773" y="1248029"/>
                    </a:cubicBezTo>
                    <a:close/>
                  </a:path>
                </a:pathLst>
              </a:custGeom>
              <a:solidFill>
                <a:srgbClr val="D42561"/>
              </a:solidFill>
            </p:spPr>
            <p:txBody>
              <a:bodyPr/>
              <a:lstStyle/>
              <a:p>
                <a:endParaRPr lang="en-US"/>
              </a:p>
            </p:txBody>
          </p:sp>
        </p:grpSp>
        <p:grpSp>
          <p:nvGrpSpPr>
            <p:cNvPr id="20" name="Group 20"/>
            <p:cNvGrpSpPr/>
            <p:nvPr/>
          </p:nvGrpSpPr>
          <p:grpSpPr>
            <a:xfrm>
              <a:off x="2628370" y="4712461"/>
              <a:ext cx="3663645" cy="1359482"/>
              <a:chOff x="0" y="0"/>
              <a:chExt cx="3363293" cy="1248029"/>
            </a:xfrm>
          </p:grpSpPr>
          <p:sp>
            <p:nvSpPr>
              <p:cNvPr id="21" name="Freeform 21"/>
              <p:cNvSpPr/>
              <p:nvPr/>
            </p:nvSpPr>
            <p:spPr>
              <a:xfrm>
                <a:off x="0" y="0"/>
                <a:ext cx="3364563" cy="1248029"/>
              </a:xfrm>
              <a:custGeom>
                <a:avLst/>
                <a:gdLst/>
                <a:ahLst/>
                <a:cxnLst/>
                <a:rect l="l" t="t" r="r" b="b"/>
                <a:pathLst>
                  <a:path w="3364563" h="1248029">
                    <a:moveTo>
                      <a:pt x="2810843" y="1248029"/>
                    </a:moveTo>
                    <a:lnTo>
                      <a:pt x="553720" y="1248029"/>
                    </a:lnTo>
                    <a:cubicBezTo>
                      <a:pt x="247650" y="1248029"/>
                      <a:pt x="0" y="968640"/>
                      <a:pt x="0" y="624744"/>
                    </a:cubicBezTo>
                    <a:cubicBezTo>
                      <a:pt x="0" y="279415"/>
                      <a:pt x="247650" y="0"/>
                      <a:pt x="553720" y="0"/>
                    </a:cubicBezTo>
                    <a:lnTo>
                      <a:pt x="2810843" y="0"/>
                    </a:lnTo>
                    <a:cubicBezTo>
                      <a:pt x="3116913" y="0"/>
                      <a:pt x="3364563" y="279415"/>
                      <a:pt x="3364563" y="624744"/>
                    </a:cubicBezTo>
                    <a:cubicBezTo>
                      <a:pt x="3363293" y="968640"/>
                      <a:pt x="3115643" y="1248029"/>
                      <a:pt x="2810843" y="1248029"/>
                    </a:cubicBezTo>
                    <a:close/>
                  </a:path>
                </a:pathLst>
              </a:custGeom>
              <a:solidFill>
                <a:srgbClr val="253A80"/>
              </a:solidFill>
            </p:spPr>
            <p:txBody>
              <a:bodyPr/>
              <a:lstStyle/>
              <a:p>
                <a:endParaRPr lang="en-US"/>
              </a:p>
            </p:txBody>
          </p:sp>
        </p:grpSp>
        <p:grpSp>
          <p:nvGrpSpPr>
            <p:cNvPr id="22" name="Group 22"/>
            <p:cNvGrpSpPr>
              <a:grpSpLocks noChangeAspect="1"/>
            </p:cNvGrpSpPr>
            <p:nvPr/>
          </p:nvGrpSpPr>
          <p:grpSpPr>
            <a:xfrm>
              <a:off x="2909174" y="4926158"/>
              <a:ext cx="932092" cy="932088"/>
              <a:chOff x="0" y="0"/>
              <a:chExt cx="6350000" cy="6349975"/>
            </a:xfrm>
          </p:grpSpPr>
          <p:sp>
            <p:nvSpPr>
              <p:cNvPr id="23" name="Freeform 23"/>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5"/>
                <a:stretch>
                  <a:fillRect t="-25188" b="-25188"/>
                </a:stretch>
              </a:blipFill>
            </p:spPr>
            <p:txBody>
              <a:bodyPr/>
              <a:lstStyle/>
              <a:p>
                <a:endParaRPr lang="en-US"/>
              </a:p>
            </p:txBody>
          </p:sp>
        </p:grpSp>
        <p:grpSp>
          <p:nvGrpSpPr>
            <p:cNvPr id="24" name="Group 24"/>
            <p:cNvGrpSpPr/>
            <p:nvPr/>
          </p:nvGrpSpPr>
          <p:grpSpPr>
            <a:xfrm>
              <a:off x="8608514" y="4770810"/>
              <a:ext cx="3663645" cy="1359482"/>
              <a:chOff x="0" y="0"/>
              <a:chExt cx="3363293" cy="1248029"/>
            </a:xfrm>
          </p:grpSpPr>
          <p:sp>
            <p:nvSpPr>
              <p:cNvPr id="25" name="Freeform 25"/>
              <p:cNvSpPr/>
              <p:nvPr/>
            </p:nvSpPr>
            <p:spPr>
              <a:xfrm>
                <a:off x="0" y="0"/>
                <a:ext cx="3364563" cy="1248029"/>
              </a:xfrm>
              <a:custGeom>
                <a:avLst/>
                <a:gdLst/>
                <a:ahLst/>
                <a:cxnLst/>
                <a:rect l="l" t="t" r="r" b="b"/>
                <a:pathLst>
                  <a:path w="3364563" h="1248029">
                    <a:moveTo>
                      <a:pt x="2810843" y="1248029"/>
                    </a:moveTo>
                    <a:lnTo>
                      <a:pt x="553720" y="1248029"/>
                    </a:lnTo>
                    <a:cubicBezTo>
                      <a:pt x="247650" y="1248029"/>
                      <a:pt x="0" y="968640"/>
                      <a:pt x="0" y="624744"/>
                    </a:cubicBezTo>
                    <a:cubicBezTo>
                      <a:pt x="0" y="279415"/>
                      <a:pt x="247650" y="0"/>
                      <a:pt x="553720" y="0"/>
                    </a:cubicBezTo>
                    <a:lnTo>
                      <a:pt x="2810843" y="0"/>
                    </a:lnTo>
                    <a:cubicBezTo>
                      <a:pt x="3116913" y="0"/>
                      <a:pt x="3364563" y="279415"/>
                      <a:pt x="3364563" y="624744"/>
                    </a:cubicBezTo>
                    <a:cubicBezTo>
                      <a:pt x="3363293" y="968640"/>
                      <a:pt x="3115643" y="1248029"/>
                      <a:pt x="2810843" y="1248029"/>
                    </a:cubicBezTo>
                    <a:close/>
                  </a:path>
                </a:pathLst>
              </a:custGeom>
              <a:solidFill>
                <a:srgbClr val="253A80"/>
              </a:solidFill>
            </p:spPr>
            <p:txBody>
              <a:bodyPr/>
              <a:lstStyle/>
              <a:p>
                <a:endParaRPr lang="en-US"/>
              </a:p>
            </p:txBody>
          </p:sp>
        </p:grpSp>
        <p:sp>
          <p:nvSpPr>
            <p:cNvPr id="26" name="TextBox 26"/>
            <p:cNvSpPr txBox="1"/>
            <p:nvPr/>
          </p:nvSpPr>
          <p:spPr>
            <a:xfrm>
              <a:off x="9308380" y="4840118"/>
              <a:ext cx="2263914" cy="941613"/>
            </a:xfrm>
            <a:prstGeom prst="rect">
              <a:avLst/>
            </a:prstGeom>
          </p:spPr>
          <p:txBody>
            <a:bodyPr lIns="0" tIns="0" rIns="0" bIns="0" rtlCol="0" anchor="t">
              <a:spAutoFit/>
            </a:bodyPr>
            <a:lstStyle/>
            <a:p>
              <a:pPr algn="ctr">
                <a:lnSpc>
                  <a:spcPts val="1834"/>
                </a:lnSpc>
              </a:pPr>
              <a:endParaRPr/>
            </a:p>
            <a:p>
              <a:pPr algn="ctr">
                <a:lnSpc>
                  <a:spcPts val="1834"/>
                </a:lnSpc>
              </a:pPr>
              <a:r>
                <a:rPr lang="en-US" sz="1529" spc="76">
                  <a:solidFill>
                    <a:srgbClr val="FFFFFF"/>
                  </a:solidFill>
                  <a:latin typeface="Trenda 4"/>
                  <a:ea typeface="Trenda 4"/>
                  <a:cs typeface="Trenda 4"/>
                  <a:sym typeface="Trenda 4"/>
                </a:rPr>
                <a:t>Compliance and Budget Analyst </a:t>
              </a:r>
            </a:p>
          </p:txBody>
        </p:sp>
        <p:grpSp>
          <p:nvGrpSpPr>
            <p:cNvPr id="27" name="Group 27"/>
            <p:cNvGrpSpPr/>
            <p:nvPr/>
          </p:nvGrpSpPr>
          <p:grpSpPr>
            <a:xfrm>
              <a:off x="6132449" y="2386880"/>
              <a:ext cx="3663645" cy="1359482"/>
              <a:chOff x="0" y="0"/>
              <a:chExt cx="3363293" cy="1248029"/>
            </a:xfrm>
          </p:grpSpPr>
          <p:sp>
            <p:nvSpPr>
              <p:cNvPr id="28" name="Freeform 28"/>
              <p:cNvSpPr/>
              <p:nvPr/>
            </p:nvSpPr>
            <p:spPr>
              <a:xfrm>
                <a:off x="0" y="0"/>
                <a:ext cx="3364563" cy="1248029"/>
              </a:xfrm>
              <a:custGeom>
                <a:avLst/>
                <a:gdLst/>
                <a:ahLst/>
                <a:cxnLst/>
                <a:rect l="l" t="t" r="r" b="b"/>
                <a:pathLst>
                  <a:path w="3364563" h="1248029">
                    <a:moveTo>
                      <a:pt x="2810843" y="1248029"/>
                    </a:moveTo>
                    <a:lnTo>
                      <a:pt x="553720" y="1248029"/>
                    </a:lnTo>
                    <a:cubicBezTo>
                      <a:pt x="247650" y="1248029"/>
                      <a:pt x="0" y="968640"/>
                      <a:pt x="0" y="624744"/>
                    </a:cubicBezTo>
                    <a:cubicBezTo>
                      <a:pt x="0" y="279415"/>
                      <a:pt x="247650" y="0"/>
                      <a:pt x="553720" y="0"/>
                    </a:cubicBezTo>
                    <a:lnTo>
                      <a:pt x="2810843" y="0"/>
                    </a:lnTo>
                    <a:cubicBezTo>
                      <a:pt x="3116913" y="0"/>
                      <a:pt x="3364563" y="279415"/>
                      <a:pt x="3364563" y="624744"/>
                    </a:cubicBezTo>
                    <a:cubicBezTo>
                      <a:pt x="3363293" y="968640"/>
                      <a:pt x="3115643" y="1248029"/>
                      <a:pt x="2810843" y="1248029"/>
                    </a:cubicBezTo>
                    <a:close/>
                  </a:path>
                </a:pathLst>
              </a:custGeom>
              <a:solidFill>
                <a:srgbClr val="253A80"/>
              </a:solidFill>
            </p:spPr>
            <p:txBody>
              <a:bodyPr/>
              <a:lstStyle/>
              <a:p>
                <a:endParaRPr lang="en-US"/>
              </a:p>
            </p:txBody>
          </p:sp>
        </p:grpSp>
        <p:grpSp>
          <p:nvGrpSpPr>
            <p:cNvPr id="29" name="Group 29"/>
            <p:cNvGrpSpPr>
              <a:grpSpLocks noChangeAspect="1"/>
            </p:cNvGrpSpPr>
            <p:nvPr/>
          </p:nvGrpSpPr>
          <p:grpSpPr>
            <a:xfrm>
              <a:off x="6407338" y="2600577"/>
              <a:ext cx="932092" cy="932088"/>
              <a:chOff x="0" y="0"/>
              <a:chExt cx="6350000" cy="6349975"/>
            </a:xfrm>
          </p:grpSpPr>
          <p:sp>
            <p:nvSpPr>
              <p:cNvPr id="30" name="Freeform 30"/>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6"/>
                <a:stretch>
                  <a:fillRect t="-576" b="-35478"/>
                </a:stretch>
              </a:blipFill>
            </p:spPr>
            <p:txBody>
              <a:bodyPr/>
              <a:lstStyle/>
              <a:p>
                <a:endParaRPr lang="en-US"/>
              </a:p>
            </p:txBody>
          </p:sp>
        </p:grpSp>
        <p:sp>
          <p:nvSpPr>
            <p:cNvPr id="31" name="AutoShape 31"/>
            <p:cNvSpPr/>
            <p:nvPr/>
          </p:nvSpPr>
          <p:spPr>
            <a:xfrm>
              <a:off x="506127" y="1843206"/>
              <a:ext cx="17903636" cy="28595"/>
            </a:xfrm>
            <a:prstGeom prst="rect">
              <a:avLst/>
            </a:prstGeom>
            <a:solidFill>
              <a:srgbClr val="253A80"/>
            </a:solidFill>
          </p:spPr>
          <p:txBody>
            <a:bodyPr/>
            <a:lstStyle/>
            <a:p>
              <a:endParaRPr lang="en-US"/>
            </a:p>
          </p:txBody>
        </p:sp>
        <p:sp>
          <p:nvSpPr>
            <p:cNvPr id="32" name="AutoShape 32"/>
            <p:cNvSpPr/>
            <p:nvPr/>
          </p:nvSpPr>
          <p:spPr>
            <a:xfrm>
              <a:off x="467565" y="1874515"/>
              <a:ext cx="12946" cy="496809"/>
            </a:xfrm>
            <a:prstGeom prst="rect">
              <a:avLst/>
            </a:prstGeom>
            <a:solidFill>
              <a:srgbClr val="253A80"/>
            </a:solidFill>
          </p:spPr>
          <p:txBody>
            <a:bodyPr/>
            <a:lstStyle/>
            <a:p>
              <a:endParaRPr lang="en-US"/>
            </a:p>
          </p:txBody>
        </p:sp>
        <p:sp>
          <p:nvSpPr>
            <p:cNvPr id="33" name="AutoShape 33"/>
            <p:cNvSpPr/>
            <p:nvPr/>
          </p:nvSpPr>
          <p:spPr>
            <a:xfrm>
              <a:off x="4460193" y="4365238"/>
              <a:ext cx="5411498" cy="12946"/>
            </a:xfrm>
            <a:prstGeom prst="rect">
              <a:avLst/>
            </a:prstGeom>
            <a:solidFill>
              <a:srgbClr val="253A80"/>
            </a:solidFill>
          </p:spPr>
          <p:txBody>
            <a:bodyPr/>
            <a:lstStyle/>
            <a:p>
              <a:endParaRPr lang="en-US"/>
            </a:p>
          </p:txBody>
        </p:sp>
        <p:sp>
          <p:nvSpPr>
            <p:cNvPr id="34" name="AutoShape 34"/>
            <p:cNvSpPr/>
            <p:nvPr/>
          </p:nvSpPr>
          <p:spPr>
            <a:xfrm>
              <a:off x="7976107" y="3746362"/>
              <a:ext cx="13094" cy="618876"/>
            </a:xfrm>
            <a:prstGeom prst="rect">
              <a:avLst/>
            </a:prstGeom>
            <a:solidFill>
              <a:srgbClr val="253A80"/>
            </a:solidFill>
          </p:spPr>
          <p:txBody>
            <a:bodyPr/>
            <a:lstStyle/>
            <a:p>
              <a:endParaRPr lang="en-US"/>
            </a:p>
          </p:txBody>
        </p:sp>
        <p:sp>
          <p:nvSpPr>
            <p:cNvPr id="35" name="AutoShape 35"/>
            <p:cNvSpPr/>
            <p:nvPr/>
          </p:nvSpPr>
          <p:spPr>
            <a:xfrm>
              <a:off x="9855541" y="4352292"/>
              <a:ext cx="16150" cy="397946"/>
            </a:xfrm>
            <a:prstGeom prst="rect">
              <a:avLst/>
            </a:prstGeom>
            <a:solidFill>
              <a:srgbClr val="253A80"/>
            </a:solidFill>
          </p:spPr>
          <p:txBody>
            <a:bodyPr/>
            <a:lstStyle/>
            <a:p>
              <a:endParaRPr lang="en-US"/>
            </a:p>
          </p:txBody>
        </p:sp>
        <p:sp>
          <p:nvSpPr>
            <p:cNvPr id="36" name="AutoShape 36"/>
            <p:cNvSpPr/>
            <p:nvPr/>
          </p:nvSpPr>
          <p:spPr>
            <a:xfrm>
              <a:off x="4460193" y="4352292"/>
              <a:ext cx="16150" cy="397946"/>
            </a:xfrm>
            <a:prstGeom prst="rect">
              <a:avLst/>
            </a:prstGeom>
            <a:solidFill>
              <a:srgbClr val="253A80"/>
            </a:solidFill>
          </p:spPr>
          <p:txBody>
            <a:bodyPr/>
            <a:lstStyle/>
            <a:p>
              <a:endParaRPr lang="en-US"/>
            </a:p>
          </p:txBody>
        </p:sp>
        <p:sp>
          <p:nvSpPr>
            <p:cNvPr id="37" name="AutoShape 37"/>
            <p:cNvSpPr/>
            <p:nvPr/>
          </p:nvSpPr>
          <p:spPr>
            <a:xfrm>
              <a:off x="7969486" y="1874515"/>
              <a:ext cx="13242" cy="512365"/>
            </a:xfrm>
            <a:prstGeom prst="rect">
              <a:avLst/>
            </a:prstGeom>
            <a:solidFill>
              <a:srgbClr val="253A80"/>
            </a:solidFill>
          </p:spPr>
          <p:txBody>
            <a:bodyPr/>
            <a:lstStyle/>
            <a:p>
              <a:endParaRPr lang="en-US"/>
            </a:p>
          </p:txBody>
        </p:sp>
        <p:grpSp>
          <p:nvGrpSpPr>
            <p:cNvPr id="38" name="Group 38"/>
            <p:cNvGrpSpPr/>
            <p:nvPr/>
          </p:nvGrpSpPr>
          <p:grpSpPr>
            <a:xfrm>
              <a:off x="0" y="2305068"/>
              <a:ext cx="3663645" cy="1359482"/>
              <a:chOff x="0" y="0"/>
              <a:chExt cx="3363293" cy="1248029"/>
            </a:xfrm>
          </p:grpSpPr>
          <p:sp>
            <p:nvSpPr>
              <p:cNvPr id="39" name="Freeform 39"/>
              <p:cNvSpPr/>
              <p:nvPr/>
            </p:nvSpPr>
            <p:spPr>
              <a:xfrm>
                <a:off x="0" y="0"/>
                <a:ext cx="3364563" cy="1248029"/>
              </a:xfrm>
              <a:custGeom>
                <a:avLst/>
                <a:gdLst/>
                <a:ahLst/>
                <a:cxnLst/>
                <a:rect l="l" t="t" r="r" b="b"/>
                <a:pathLst>
                  <a:path w="3364563" h="1248029">
                    <a:moveTo>
                      <a:pt x="2810843" y="1248029"/>
                    </a:moveTo>
                    <a:lnTo>
                      <a:pt x="553720" y="1248029"/>
                    </a:lnTo>
                    <a:cubicBezTo>
                      <a:pt x="247650" y="1248029"/>
                      <a:pt x="0" y="968640"/>
                      <a:pt x="0" y="624744"/>
                    </a:cubicBezTo>
                    <a:cubicBezTo>
                      <a:pt x="0" y="279415"/>
                      <a:pt x="247650" y="0"/>
                      <a:pt x="553720" y="0"/>
                    </a:cubicBezTo>
                    <a:lnTo>
                      <a:pt x="2810843" y="0"/>
                    </a:lnTo>
                    <a:cubicBezTo>
                      <a:pt x="3116913" y="0"/>
                      <a:pt x="3364563" y="279415"/>
                      <a:pt x="3364563" y="624744"/>
                    </a:cubicBezTo>
                    <a:cubicBezTo>
                      <a:pt x="3363293" y="968640"/>
                      <a:pt x="3115643" y="1248029"/>
                      <a:pt x="2810843" y="1248029"/>
                    </a:cubicBezTo>
                    <a:close/>
                  </a:path>
                </a:pathLst>
              </a:custGeom>
              <a:solidFill>
                <a:srgbClr val="41A773"/>
              </a:solidFill>
            </p:spPr>
            <p:txBody>
              <a:bodyPr/>
              <a:lstStyle/>
              <a:p>
                <a:endParaRPr lang="en-US"/>
              </a:p>
            </p:txBody>
          </p:sp>
        </p:grpSp>
        <p:grpSp>
          <p:nvGrpSpPr>
            <p:cNvPr id="40" name="Group 40"/>
            <p:cNvGrpSpPr>
              <a:grpSpLocks noChangeAspect="1"/>
            </p:cNvGrpSpPr>
            <p:nvPr/>
          </p:nvGrpSpPr>
          <p:grpSpPr>
            <a:xfrm>
              <a:off x="152366" y="2518765"/>
              <a:ext cx="932092" cy="932088"/>
              <a:chOff x="0" y="0"/>
              <a:chExt cx="6350000" cy="6349975"/>
            </a:xfrm>
          </p:grpSpPr>
          <p:sp>
            <p:nvSpPr>
              <p:cNvPr id="41" name="Freeform 41"/>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7"/>
                <a:stretch>
                  <a:fillRect t="-25136" b="-25136"/>
                </a:stretch>
              </a:blipFill>
            </p:spPr>
            <p:txBody>
              <a:bodyPr/>
              <a:lstStyle/>
              <a:p>
                <a:endParaRPr lang="en-US"/>
              </a:p>
            </p:txBody>
          </p:sp>
        </p:grpSp>
        <p:grpSp>
          <p:nvGrpSpPr>
            <p:cNvPr id="42" name="Group 42"/>
            <p:cNvGrpSpPr/>
            <p:nvPr/>
          </p:nvGrpSpPr>
          <p:grpSpPr>
            <a:xfrm>
              <a:off x="14174888" y="2281208"/>
              <a:ext cx="3663645" cy="1359482"/>
              <a:chOff x="0" y="0"/>
              <a:chExt cx="3363293" cy="1248029"/>
            </a:xfrm>
          </p:grpSpPr>
          <p:sp>
            <p:nvSpPr>
              <p:cNvPr id="43" name="Freeform 43"/>
              <p:cNvSpPr/>
              <p:nvPr/>
            </p:nvSpPr>
            <p:spPr>
              <a:xfrm>
                <a:off x="0" y="0"/>
                <a:ext cx="3364563" cy="1248029"/>
              </a:xfrm>
              <a:custGeom>
                <a:avLst/>
                <a:gdLst/>
                <a:ahLst/>
                <a:cxnLst/>
                <a:rect l="l" t="t" r="r" b="b"/>
                <a:pathLst>
                  <a:path w="3364563" h="1248029">
                    <a:moveTo>
                      <a:pt x="2810843" y="1248029"/>
                    </a:moveTo>
                    <a:lnTo>
                      <a:pt x="553720" y="1248029"/>
                    </a:lnTo>
                    <a:cubicBezTo>
                      <a:pt x="247650" y="1248029"/>
                      <a:pt x="0" y="968640"/>
                      <a:pt x="0" y="624744"/>
                    </a:cubicBezTo>
                    <a:cubicBezTo>
                      <a:pt x="0" y="279415"/>
                      <a:pt x="247650" y="0"/>
                      <a:pt x="553720" y="0"/>
                    </a:cubicBezTo>
                    <a:lnTo>
                      <a:pt x="2810843" y="0"/>
                    </a:lnTo>
                    <a:cubicBezTo>
                      <a:pt x="3116913" y="0"/>
                      <a:pt x="3364563" y="279415"/>
                      <a:pt x="3364563" y="624744"/>
                    </a:cubicBezTo>
                    <a:cubicBezTo>
                      <a:pt x="3363293" y="968640"/>
                      <a:pt x="3115643" y="1248029"/>
                      <a:pt x="2810843" y="1248029"/>
                    </a:cubicBezTo>
                    <a:close/>
                  </a:path>
                </a:pathLst>
              </a:custGeom>
              <a:solidFill>
                <a:srgbClr val="D42561"/>
              </a:solidFill>
            </p:spPr>
            <p:txBody>
              <a:bodyPr/>
              <a:lstStyle/>
              <a:p>
                <a:endParaRPr lang="en-US"/>
              </a:p>
            </p:txBody>
          </p:sp>
        </p:grpSp>
        <p:grpSp>
          <p:nvGrpSpPr>
            <p:cNvPr id="44" name="Group 44"/>
            <p:cNvGrpSpPr>
              <a:grpSpLocks noChangeAspect="1"/>
            </p:cNvGrpSpPr>
            <p:nvPr/>
          </p:nvGrpSpPr>
          <p:grpSpPr>
            <a:xfrm>
              <a:off x="14449777" y="2494905"/>
              <a:ext cx="932092" cy="932088"/>
              <a:chOff x="0" y="0"/>
              <a:chExt cx="6350000" cy="6349975"/>
            </a:xfrm>
          </p:grpSpPr>
          <p:sp>
            <p:nvSpPr>
              <p:cNvPr id="45" name="Freeform 45"/>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solidFill>
                <a:srgbClr val="000000">
                  <a:alpha val="0"/>
                </a:srgbClr>
              </a:solidFill>
              <a:ln w="12700">
                <a:solidFill>
                  <a:srgbClr val="000000"/>
                </a:solidFill>
              </a:ln>
            </p:spPr>
            <p:txBody>
              <a:bodyPr/>
              <a:lstStyle/>
              <a:p>
                <a:endParaRPr lang="en-US"/>
              </a:p>
            </p:txBody>
          </p:sp>
        </p:grpSp>
        <p:grpSp>
          <p:nvGrpSpPr>
            <p:cNvPr id="46" name="Group 46"/>
            <p:cNvGrpSpPr/>
            <p:nvPr/>
          </p:nvGrpSpPr>
          <p:grpSpPr>
            <a:xfrm>
              <a:off x="16724007" y="4750237"/>
              <a:ext cx="4061493" cy="1359482"/>
              <a:chOff x="0" y="0"/>
              <a:chExt cx="3728525" cy="1248029"/>
            </a:xfrm>
          </p:grpSpPr>
          <p:sp>
            <p:nvSpPr>
              <p:cNvPr id="47" name="Freeform 47"/>
              <p:cNvSpPr/>
              <p:nvPr/>
            </p:nvSpPr>
            <p:spPr>
              <a:xfrm>
                <a:off x="0" y="0"/>
                <a:ext cx="3729795" cy="1248029"/>
              </a:xfrm>
              <a:custGeom>
                <a:avLst/>
                <a:gdLst/>
                <a:ahLst/>
                <a:cxnLst/>
                <a:rect l="l" t="t" r="r" b="b"/>
                <a:pathLst>
                  <a:path w="3729795" h="1248029">
                    <a:moveTo>
                      <a:pt x="3176075" y="1248029"/>
                    </a:moveTo>
                    <a:lnTo>
                      <a:pt x="553720" y="1248029"/>
                    </a:lnTo>
                    <a:cubicBezTo>
                      <a:pt x="247650" y="1248029"/>
                      <a:pt x="0" y="968640"/>
                      <a:pt x="0" y="624744"/>
                    </a:cubicBezTo>
                    <a:cubicBezTo>
                      <a:pt x="0" y="279415"/>
                      <a:pt x="247650" y="0"/>
                      <a:pt x="553720" y="0"/>
                    </a:cubicBezTo>
                    <a:lnTo>
                      <a:pt x="3176075" y="0"/>
                    </a:lnTo>
                    <a:cubicBezTo>
                      <a:pt x="3482145" y="0"/>
                      <a:pt x="3729795" y="279415"/>
                      <a:pt x="3729795" y="624744"/>
                    </a:cubicBezTo>
                    <a:cubicBezTo>
                      <a:pt x="3728525" y="968640"/>
                      <a:pt x="3480875" y="1248029"/>
                      <a:pt x="3176075" y="1248029"/>
                    </a:cubicBezTo>
                    <a:close/>
                  </a:path>
                </a:pathLst>
              </a:custGeom>
              <a:solidFill>
                <a:srgbClr val="D42561"/>
              </a:solidFill>
            </p:spPr>
            <p:txBody>
              <a:bodyPr/>
              <a:lstStyle/>
              <a:p>
                <a:endParaRPr lang="en-US"/>
              </a:p>
            </p:txBody>
          </p:sp>
        </p:grpSp>
        <p:sp>
          <p:nvSpPr>
            <p:cNvPr id="48" name="AutoShape 48"/>
            <p:cNvSpPr/>
            <p:nvPr/>
          </p:nvSpPr>
          <p:spPr>
            <a:xfrm>
              <a:off x="7976107" y="4360032"/>
              <a:ext cx="13094" cy="2203543"/>
            </a:xfrm>
            <a:prstGeom prst="rect">
              <a:avLst/>
            </a:prstGeom>
            <a:solidFill>
              <a:srgbClr val="253A80"/>
            </a:solidFill>
          </p:spPr>
          <p:txBody>
            <a:bodyPr/>
            <a:lstStyle/>
            <a:p>
              <a:endParaRPr lang="en-US"/>
            </a:p>
          </p:txBody>
        </p:sp>
        <p:grpSp>
          <p:nvGrpSpPr>
            <p:cNvPr id="49" name="Group 49"/>
            <p:cNvGrpSpPr>
              <a:grpSpLocks noChangeAspect="1"/>
            </p:cNvGrpSpPr>
            <p:nvPr/>
          </p:nvGrpSpPr>
          <p:grpSpPr>
            <a:xfrm>
              <a:off x="6286403" y="6715050"/>
              <a:ext cx="932092" cy="932088"/>
              <a:chOff x="0" y="0"/>
              <a:chExt cx="6350000" cy="6349975"/>
            </a:xfrm>
          </p:grpSpPr>
          <p:sp>
            <p:nvSpPr>
              <p:cNvPr id="50" name="Freeform 50"/>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8"/>
                <a:stretch>
                  <a:fillRect t="-25136" b="-25136"/>
                </a:stretch>
              </a:blipFill>
            </p:spPr>
            <p:txBody>
              <a:bodyPr/>
              <a:lstStyle/>
              <a:p>
                <a:endParaRPr lang="en-US"/>
              </a:p>
            </p:txBody>
          </p:sp>
        </p:grpSp>
        <p:sp>
          <p:nvSpPr>
            <p:cNvPr id="51" name="TextBox 51"/>
            <p:cNvSpPr txBox="1"/>
            <p:nvPr/>
          </p:nvSpPr>
          <p:spPr>
            <a:xfrm>
              <a:off x="7218495" y="6637788"/>
              <a:ext cx="2637046" cy="1252309"/>
            </a:xfrm>
            <a:prstGeom prst="rect">
              <a:avLst/>
            </a:prstGeom>
          </p:spPr>
          <p:txBody>
            <a:bodyPr lIns="0" tIns="0" rIns="0" bIns="0" rtlCol="0" anchor="t">
              <a:spAutoFit/>
            </a:bodyPr>
            <a:lstStyle/>
            <a:p>
              <a:pPr algn="ctr">
                <a:lnSpc>
                  <a:spcPts val="1834"/>
                </a:lnSpc>
              </a:pPr>
              <a:r>
                <a:rPr lang="en-US" sz="1529" spc="76">
                  <a:solidFill>
                    <a:srgbClr val="FFFFFF"/>
                  </a:solidFill>
                  <a:latin typeface="Trenda 4"/>
                  <a:ea typeface="Trenda 4"/>
                  <a:cs typeface="Trenda 4"/>
                  <a:sym typeface="Trenda 4"/>
                </a:rPr>
                <a:t>Colby Millenbruch</a:t>
              </a:r>
            </a:p>
            <a:p>
              <a:pPr algn="ctr">
                <a:lnSpc>
                  <a:spcPts val="1834"/>
                </a:lnSpc>
              </a:pPr>
              <a:r>
                <a:rPr lang="en-US" sz="1529" spc="76">
                  <a:solidFill>
                    <a:srgbClr val="FFFFFF"/>
                  </a:solidFill>
                  <a:latin typeface="Trenda 4"/>
                  <a:ea typeface="Trenda 4"/>
                  <a:cs typeface="Trenda 4"/>
                  <a:sym typeface="Trenda 4"/>
                </a:rPr>
                <a:t>Business Recruitment Manager</a:t>
              </a:r>
            </a:p>
          </p:txBody>
        </p:sp>
        <p:sp>
          <p:nvSpPr>
            <p:cNvPr id="52" name="TextBox 52"/>
            <p:cNvSpPr txBox="1"/>
            <p:nvPr/>
          </p:nvSpPr>
          <p:spPr>
            <a:xfrm>
              <a:off x="15539268" y="2496197"/>
              <a:ext cx="1877542" cy="941613"/>
            </a:xfrm>
            <a:prstGeom prst="rect">
              <a:avLst/>
            </a:prstGeom>
          </p:spPr>
          <p:txBody>
            <a:bodyPr lIns="0" tIns="0" rIns="0" bIns="0" rtlCol="0" anchor="t">
              <a:spAutoFit/>
            </a:bodyPr>
            <a:lstStyle/>
            <a:p>
              <a:pPr algn="ctr">
                <a:lnSpc>
                  <a:spcPts val="1834"/>
                </a:lnSpc>
              </a:pPr>
              <a:r>
                <a:rPr lang="en-US" sz="1529" spc="76">
                  <a:solidFill>
                    <a:srgbClr val="FFFFFF"/>
                  </a:solidFill>
                  <a:latin typeface="Trenda 4"/>
                  <a:ea typeface="Trenda 4"/>
                  <a:cs typeface="Trenda 4"/>
                  <a:sym typeface="Trenda 4"/>
                </a:rPr>
                <a:t>Alison Brooks</a:t>
              </a:r>
            </a:p>
            <a:p>
              <a:pPr algn="ctr">
                <a:lnSpc>
                  <a:spcPts val="1834"/>
                </a:lnSpc>
              </a:pPr>
              <a:r>
                <a:rPr lang="en-US" sz="1529" spc="76">
                  <a:solidFill>
                    <a:srgbClr val="FFFFFF"/>
                  </a:solidFill>
                  <a:latin typeface="Trenda 4"/>
                  <a:ea typeface="Trenda 4"/>
                  <a:cs typeface="Trenda 4"/>
                  <a:sym typeface="Trenda 4"/>
                </a:rPr>
                <a:t>Assistant Director</a:t>
              </a:r>
            </a:p>
          </p:txBody>
        </p:sp>
        <p:sp>
          <p:nvSpPr>
            <p:cNvPr id="53" name="TextBox 53"/>
            <p:cNvSpPr txBox="1"/>
            <p:nvPr/>
          </p:nvSpPr>
          <p:spPr>
            <a:xfrm>
              <a:off x="8914820" y="345248"/>
              <a:ext cx="2367523" cy="659461"/>
            </a:xfrm>
            <a:prstGeom prst="rect">
              <a:avLst/>
            </a:prstGeom>
          </p:spPr>
          <p:txBody>
            <a:bodyPr lIns="0" tIns="0" rIns="0" bIns="0" rtlCol="0" anchor="t">
              <a:spAutoFit/>
            </a:bodyPr>
            <a:lstStyle/>
            <a:p>
              <a:pPr algn="ctr">
                <a:lnSpc>
                  <a:spcPts val="1918"/>
                </a:lnSpc>
              </a:pPr>
              <a:r>
                <a:rPr lang="en-US" sz="1598" spc="79">
                  <a:solidFill>
                    <a:srgbClr val="FFFFFF"/>
                  </a:solidFill>
                  <a:latin typeface="Trenda 4"/>
                  <a:ea typeface="Trenda 4"/>
                  <a:cs typeface="Trenda 4"/>
                  <a:sym typeface="Trenda 4"/>
                </a:rPr>
                <a:t>Elizabeth Huff Director </a:t>
              </a:r>
            </a:p>
          </p:txBody>
        </p:sp>
        <p:sp>
          <p:nvSpPr>
            <p:cNvPr id="54" name="TextBox 54"/>
            <p:cNvSpPr txBox="1"/>
            <p:nvPr/>
          </p:nvSpPr>
          <p:spPr>
            <a:xfrm>
              <a:off x="13171454" y="5150814"/>
              <a:ext cx="3368690" cy="630917"/>
            </a:xfrm>
            <a:prstGeom prst="rect">
              <a:avLst/>
            </a:prstGeom>
          </p:spPr>
          <p:txBody>
            <a:bodyPr lIns="0" tIns="0" rIns="0" bIns="0" rtlCol="0" anchor="t">
              <a:spAutoFit/>
            </a:bodyPr>
            <a:lstStyle/>
            <a:p>
              <a:pPr algn="ctr">
                <a:lnSpc>
                  <a:spcPts val="1834"/>
                </a:lnSpc>
              </a:pPr>
              <a:r>
                <a:rPr lang="en-US" sz="1529" spc="76">
                  <a:solidFill>
                    <a:srgbClr val="FFFFFF"/>
                  </a:solidFill>
                  <a:latin typeface="Trenda 4"/>
                  <a:ea typeface="Trenda 4"/>
                  <a:cs typeface="Trenda 4"/>
                  <a:sym typeface="Trenda 4"/>
                </a:rPr>
                <a:t>Alyssa Abdulla </a:t>
              </a:r>
            </a:p>
            <a:p>
              <a:pPr algn="ctr">
                <a:lnSpc>
                  <a:spcPts val="1834"/>
                </a:lnSpc>
              </a:pPr>
              <a:r>
                <a:rPr lang="en-US" sz="1529" spc="76">
                  <a:solidFill>
                    <a:srgbClr val="FFFFFF"/>
                  </a:solidFill>
                  <a:latin typeface="Trenda 4"/>
                  <a:ea typeface="Trenda 4"/>
                  <a:cs typeface="Trenda 4"/>
                  <a:sym typeface="Trenda 4"/>
                </a:rPr>
                <a:t>Director of Sales</a:t>
              </a:r>
            </a:p>
          </p:txBody>
        </p:sp>
        <p:sp>
          <p:nvSpPr>
            <p:cNvPr id="55" name="TextBox 55"/>
            <p:cNvSpPr txBox="1"/>
            <p:nvPr/>
          </p:nvSpPr>
          <p:spPr>
            <a:xfrm>
              <a:off x="3867794" y="4761285"/>
              <a:ext cx="2263914" cy="1252309"/>
            </a:xfrm>
            <a:prstGeom prst="rect">
              <a:avLst/>
            </a:prstGeom>
          </p:spPr>
          <p:txBody>
            <a:bodyPr lIns="0" tIns="0" rIns="0" bIns="0" rtlCol="0" anchor="t">
              <a:spAutoFit/>
            </a:bodyPr>
            <a:lstStyle/>
            <a:p>
              <a:pPr algn="ctr">
                <a:lnSpc>
                  <a:spcPts val="1834"/>
                </a:lnSpc>
              </a:pPr>
              <a:r>
                <a:rPr lang="en-US" sz="1529" spc="76" dirty="0">
                  <a:solidFill>
                    <a:srgbClr val="FFFFFF"/>
                  </a:solidFill>
                  <a:latin typeface="Trenda 4"/>
                  <a:ea typeface="Trenda 4"/>
                  <a:cs typeface="Trenda 4"/>
                  <a:sym typeface="Trenda 4"/>
                </a:rPr>
                <a:t>Jennifer Alexander</a:t>
              </a:r>
            </a:p>
            <a:p>
              <a:pPr algn="ctr">
                <a:lnSpc>
                  <a:spcPts val="1834"/>
                </a:lnSpc>
              </a:pPr>
              <a:r>
                <a:rPr lang="en-US" sz="1529" spc="76" dirty="0">
                  <a:solidFill>
                    <a:srgbClr val="FFFFFF"/>
                  </a:solidFill>
                  <a:latin typeface="Trenda 4"/>
                  <a:ea typeface="Trenda 4"/>
                  <a:cs typeface="Trenda 4"/>
                  <a:sym typeface="Trenda 4"/>
                </a:rPr>
                <a:t>Bus Dev Manager </a:t>
              </a:r>
            </a:p>
          </p:txBody>
        </p:sp>
        <p:sp>
          <p:nvSpPr>
            <p:cNvPr id="56" name="TextBox 56"/>
            <p:cNvSpPr txBox="1"/>
            <p:nvPr/>
          </p:nvSpPr>
          <p:spPr>
            <a:xfrm>
              <a:off x="7339430" y="2435704"/>
              <a:ext cx="2263914" cy="1252309"/>
            </a:xfrm>
            <a:prstGeom prst="rect">
              <a:avLst/>
            </a:prstGeom>
          </p:spPr>
          <p:txBody>
            <a:bodyPr lIns="0" tIns="0" rIns="0" bIns="0" rtlCol="0" anchor="t">
              <a:spAutoFit/>
            </a:bodyPr>
            <a:lstStyle/>
            <a:p>
              <a:pPr algn="ctr">
                <a:lnSpc>
                  <a:spcPts val="1834"/>
                </a:lnSpc>
              </a:pPr>
              <a:r>
                <a:rPr lang="en-US" sz="1529" spc="76">
                  <a:solidFill>
                    <a:srgbClr val="FFFFFF"/>
                  </a:solidFill>
                  <a:latin typeface="Trenda 4"/>
                  <a:ea typeface="Trenda 4"/>
                  <a:cs typeface="Trenda 4"/>
                  <a:sym typeface="Trenda 4"/>
                </a:rPr>
                <a:t>Alba Penate-Johnson</a:t>
              </a:r>
            </a:p>
            <a:p>
              <a:pPr algn="ctr">
                <a:lnSpc>
                  <a:spcPts val="1834"/>
                </a:lnSpc>
              </a:pPr>
              <a:r>
                <a:rPr lang="en-US" sz="1529" spc="76">
                  <a:solidFill>
                    <a:srgbClr val="FFFFFF"/>
                  </a:solidFill>
                  <a:latin typeface="Trenda 4"/>
                  <a:ea typeface="Trenda 4"/>
                  <a:cs typeface="Trenda 4"/>
                  <a:sym typeface="Trenda 4"/>
                </a:rPr>
                <a:t>Assistant Director </a:t>
              </a:r>
            </a:p>
          </p:txBody>
        </p:sp>
        <p:sp>
          <p:nvSpPr>
            <p:cNvPr id="57" name="TextBox 57"/>
            <p:cNvSpPr txBox="1"/>
            <p:nvPr/>
          </p:nvSpPr>
          <p:spPr>
            <a:xfrm>
              <a:off x="707155" y="2604095"/>
              <a:ext cx="3160638" cy="941613"/>
            </a:xfrm>
            <a:prstGeom prst="rect">
              <a:avLst/>
            </a:prstGeom>
          </p:spPr>
          <p:txBody>
            <a:bodyPr lIns="0" tIns="0" rIns="0" bIns="0" rtlCol="0" anchor="t">
              <a:spAutoFit/>
            </a:bodyPr>
            <a:lstStyle/>
            <a:p>
              <a:pPr algn="ctr">
                <a:lnSpc>
                  <a:spcPts val="1834"/>
                </a:lnSpc>
              </a:pPr>
              <a:r>
                <a:rPr lang="en-US" sz="1529" spc="76">
                  <a:solidFill>
                    <a:srgbClr val="FFFFFF"/>
                  </a:solidFill>
                  <a:latin typeface="Trenda 4"/>
                  <a:ea typeface="Trenda 4"/>
                  <a:cs typeface="Trenda 4"/>
                  <a:sym typeface="Trenda 4"/>
                </a:rPr>
                <a:t>Gabriela Robinson</a:t>
              </a:r>
            </a:p>
            <a:p>
              <a:pPr algn="ctr">
                <a:lnSpc>
                  <a:spcPts val="1834"/>
                </a:lnSpc>
              </a:pPr>
              <a:r>
                <a:rPr lang="en-US" sz="1529" spc="76">
                  <a:solidFill>
                    <a:srgbClr val="FFFFFF"/>
                  </a:solidFill>
                  <a:latin typeface="Trenda 4"/>
                  <a:ea typeface="Trenda 4"/>
                  <a:cs typeface="Trenda 4"/>
                  <a:sym typeface="Trenda 4"/>
                </a:rPr>
                <a:t>Administrative Assistant</a:t>
              </a:r>
            </a:p>
          </p:txBody>
        </p:sp>
        <p:grpSp>
          <p:nvGrpSpPr>
            <p:cNvPr id="58" name="Group 58"/>
            <p:cNvGrpSpPr>
              <a:grpSpLocks noChangeAspect="1"/>
            </p:cNvGrpSpPr>
            <p:nvPr/>
          </p:nvGrpSpPr>
          <p:grpSpPr>
            <a:xfrm>
              <a:off x="14449777" y="2494905"/>
              <a:ext cx="932092" cy="932088"/>
              <a:chOff x="0" y="0"/>
              <a:chExt cx="6350000" cy="6349975"/>
            </a:xfrm>
          </p:grpSpPr>
          <p:sp>
            <p:nvSpPr>
              <p:cNvPr id="59" name="Freeform 59"/>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9"/>
                <a:stretch>
                  <a:fillRect t="-277" b="-277"/>
                </a:stretch>
              </a:blipFill>
            </p:spPr>
            <p:txBody>
              <a:bodyPr/>
              <a:lstStyle/>
              <a:p>
                <a:endParaRPr lang="en-US"/>
              </a:p>
            </p:txBody>
          </p:sp>
        </p:grpSp>
        <p:grpSp>
          <p:nvGrpSpPr>
            <p:cNvPr id="60" name="Group 60"/>
            <p:cNvGrpSpPr>
              <a:grpSpLocks noChangeAspect="1"/>
            </p:cNvGrpSpPr>
            <p:nvPr/>
          </p:nvGrpSpPr>
          <p:grpSpPr>
            <a:xfrm>
              <a:off x="12682047" y="4986549"/>
              <a:ext cx="932092" cy="932088"/>
              <a:chOff x="0" y="0"/>
              <a:chExt cx="6350000" cy="6349975"/>
            </a:xfrm>
          </p:grpSpPr>
          <p:sp>
            <p:nvSpPr>
              <p:cNvPr id="61" name="Freeform 61"/>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10"/>
                <a:stretch>
                  <a:fillRect t="-8934" b="-41442"/>
                </a:stretch>
              </a:blipFill>
            </p:spPr>
            <p:txBody>
              <a:bodyPr/>
              <a:lstStyle/>
              <a:p>
                <a:endParaRPr lang="en-US"/>
              </a:p>
            </p:txBody>
          </p:sp>
        </p:grpSp>
        <p:sp>
          <p:nvSpPr>
            <p:cNvPr id="62" name="AutoShape 62"/>
            <p:cNvSpPr/>
            <p:nvPr/>
          </p:nvSpPr>
          <p:spPr>
            <a:xfrm>
              <a:off x="16000069" y="1874515"/>
              <a:ext cx="13115" cy="406693"/>
            </a:xfrm>
            <a:prstGeom prst="rect">
              <a:avLst/>
            </a:prstGeom>
            <a:solidFill>
              <a:srgbClr val="253A80"/>
            </a:solidFill>
          </p:spPr>
          <p:txBody>
            <a:bodyPr/>
            <a:lstStyle/>
            <a:p>
              <a:endParaRPr lang="en-US"/>
            </a:p>
          </p:txBody>
        </p:sp>
        <p:sp>
          <p:nvSpPr>
            <p:cNvPr id="63" name="AutoShape 63"/>
            <p:cNvSpPr/>
            <p:nvPr/>
          </p:nvSpPr>
          <p:spPr>
            <a:xfrm>
              <a:off x="9619012" y="1359482"/>
              <a:ext cx="12947" cy="508511"/>
            </a:xfrm>
            <a:prstGeom prst="rect">
              <a:avLst/>
            </a:prstGeom>
            <a:solidFill>
              <a:srgbClr val="253A80"/>
            </a:solidFill>
          </p:spPr>
          <p:txBody>
            <a:bodyPr/>
            <a:lstStyle/>
            <a:p>
              <a:endParaRPr lang="en-US"/>
            </a:p>
          </p:txBody>
        </p:sp>
        <p:sp>
          <p:nvSpPr>
            <p:cNvPr id="64" name="AutoShape 64"/>
            <p:cNvSpPr/>
            <p:nvPr/>
          </p:nvSpPr>
          <p:spPr>
            <a:xfrm>
              <a:off x="14222859" y="4345226"/>
              <a:ext cx="3756715" cy="14806"/>
            </a:xfrm>
            <a:prstGeom prst="rect">
              <a:avLst/>
            </a:prstGeom>
            <a:solidFill>
              <a:srgbClr val="D42561"/>
            </a:solidFill>
          </p:spPr>
          <p:txBody>
            <a:bodyPr/>
            <a:lstStyle/>
            <a:p>
              <a:endParaRPr lang="en-US"/>
            </a:p>
          </p:txBody>
        </p:sp>
        <p:sp>
          <p:nvSpPr>
            <p:cNvPr id="65" name="AutoShape 65"/>
            <p:cNvSpPr/>
            <p:nvPr/>
          </p:nvSpPr>
          <p:spPr>
            <a:xfrm>
              <a:off x="16083991" y="3638561"/>
              <a:ext cx="13094" cy="706665"/>
            </a:xfrm>
            <a:prstGeom prst="rect">
              <a:avLst/>
            </a:prstGeom>
            <a:solidFill>
              <a:srgbClr val="D42561"/>
            </a:solidFill>
          </p:spPr>
          <p:txBody>
            <a:bodyPr/>
            <a:lstStyle/>
            <a:p>
              <a:endParaRPr lang="en-US"/>
            </a:p>
          </p:txBody>
        </p:sp>
        <p:sp>
          <p:nvSpPr>
            <p:cNvPr id="66" name="AutoShape 66"/>
            <p:cNvSpPr/>
            <p:nvPr/>
          </p:nvSpPr>
          <p:spPr>
            <a:xfrm>
              <a:off x="17963425" y="4330444"/>
              <a:ext cx="16150" cy="454395"/>
            </a:xfrm>
            <a:prstGeom prst="rect">
              <a:avLst/>
            </a:prstGeom>
            <a:solidFill>
              <a:srgbClr val="D42561"/>
            </a:solidFill>
          </p:spPr>
          <p:txBody>
            <a:bodyPr/>
            <a:lstStyle/>
            <a:p>
              <a:endParaRPr lang="en-US"/>
            </a:p>
          </p:txBody>
        </p:sp>
        <p:sp>
          <p:nvSpPr>
            <p:cNvPr id="67" name="AutoShape 67"/>
            <p:cNvSpPr/>
            <p:nvPr/>
          </p:nvSpPr>
          <p:spPr>
            <a:xfrm>
              <a:off x="14214784" y="4330444"/>
              <a:ext cx="16150" cy="454395"/>
            </a:xfrm>
            <a:prstGeom prst="rect">
              <a:avLst/>
            </a:prstGeom>
            <a:solidFill>
              <a:srgbClr val="D42561"/>
            </a:solidFill>
          </p:spPr>
          <p:txBody>
            <a:bodyPr/>
            <a:lstStyle/>
            <a:p>
              <a:endParaRPr lang="en-US"/>
            </a:p>
          </p:txBody>
        </p:sp>
        <p:sp>
          <p:nvSpPr>
            <p:cNvPr id="68" name="TextBox 68"/>
            <p:cNvSpPr txBox="1"/>
            <p:nvPr/>
          </p:nvSpPr>
          <p:spPr>
            <a:xfrm>
              <a:off x="17560695" y="4986159"/>
              <a:ext cx="3368690" cy="941765"/>
            </a:xfrm>
            <a:prstGeom prst="rect">
              <a:avLst/>
            </a:prstGeom>
          </p:spPr>
          <p:txBody>
            <a:bodyPr lIns="0" tIns="0" rIns="0" bIns="0" rtlCol="0" anchor="t">
              <a:spAutoFit/>
            </a:bodyPr>
            <a:lstStyle/>
            <a:p>
              <a:pPr algn="ctr">
                <a:lnSpc>
                  <a:spcPts val="1834"/>
                </a:lnSpc>
              </a:pPr>
              <a:r>
                <a:rPr lang="en-US" sz="1529" spc="76">
                  <a:solidFill>
                    <a:srgbClr val="FFFFFF"/>
                  </a:solidFill>
                  <a:latin typeface="Trenda 4"/>
                  <a:ea typeface="Trenda 4"/>
                  <a:cs typeface="Trenda 4"/>
                  <a:sym typeface="Trenda 4"/>
                </a:rPr>
                <a:t>Jordan Cutler</a:t>
              </a:r>
            </a:p>
            <a:p>
              <a:pPr algn="ctr">
                <a:lnSpc>
                  <a:spcPts val="1834"/>
                </a:lnSpc>
              </a:pPr>
              <a:r>
                <a:rPr lang="en-US" sz="1529" spc="76">
                  <a:solidFill>
                    <a:srgbClr val="FFFFFF"/>
                  </a:solidFill>
                  <a:latin typeface="Trenda 4"/>
                  <a:ea typeface="Trenda 4"/>
                  <a:cs typeface="Trenda 4"/>
                  <a:sym typeface="Trenda 4"/>
                </a:rPr>
                <a:t>Sr. Marketing </a:t>
              </a:r>
            </a:p>
            <a:p>
              <a:pPr algn="ctr">
                <a:lnSpc>
                  <a:spcPts val="1834"/>
                </a:lnSpc>
              </a:pPr>
              <a:r>
                <a:rPr lang="en-US" sz="1529" spc="76">
                  <a:solidFill>
                    <a:srgbClr val="FFFFFF"/>
                  </a:solidFill>
                  <a:latin typeface="Trenda 4"/>
                  <a:ea typeface="Trenda 4"/>
                  <a:cs typeface="Trenda 4"/>
                  <a:sym typeface="Trenda 4"/>
                </a:rPr>
                <a:t>Manager</a:t>
              </a:r>
            </a:p>
          </p:txBody>
        </p:sp>
        <p:grpSp>
          <p:nvGrpSpPr>
            <p:cNvPr id="69" name="Group 69"/>
            <p:cNvGrpSpPr>
              <a:grpSpLocks noChangeAspect="1"/>
            </p:cNvGrpSpPr>
            <p:nvPr/>
          </p:nvGrpSpPr>
          <p:grpSpPr>
            <a:xfrm>
              <a:off x="17039408" y="4963934"/>
              <a:ext cx="932092" cy="932088"/>
              <a:chOff x="0" y="0"/>
              <a:chExt cx="6350000" cy="6349975"/>
            </a:xfrm>
          </p:grpSpPr>
          <p:sp>
            <p:nvSpPr>
              <p:cNvPr id="70" name="Freeform 70"/>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11"/>
                <a:stretch>
                  <a:fillRect t="-13184" b="-36910"/>
                </a:stretch>
              </a:blipFill>
            </p:spPr>
            <p:txBody>
              <a:bodyPr/>
              <a:lstStyle/>
              <a:p>
                <a:endParaRPr lang="en-US"/>
              </a:p>
            </p:txBody>
          </p:sp>
        </p:grpSp>
        <p:sp>
          <p:nvSpPr>
            <p:cNvPr id="71" name="AutoShape 71"/>
            <p:cNvSpPr/>
            <p:nvPr/>
          </p:nvSpPr>
          <p:spPr>
            <a:xfrm>
              <a:off x="14216312" y="6109719"/>
              <a:ext cx="13094" cy="706665"/>
            </a:xfrm>
            <a:prstGeom prst="rect">
              <a:avLst/>
            </a:prstGeom>
            <a:solidFill>
              <a:srgbClr val="D42561"/>
            </a:solidFill>
          </p:spPr>
          <p:txBody>
            <a:bodyPr/>
            <a:lstStyle/>
            <a:p>
              <a:endParaRPr lang="en-US"/>
            </a:p>
          </p:txBody>
        </p:sp>
        <p:grpSp>
          <p:nvGrpSpPr>
            <p:cNvPr id="72" name="Group 72"/>
            <p:cNvGrpSpPr/>
            <p:nvPr/>
          </p:nvGrpSpPr>
          <p:grpSpPr>
            <a:xfrm>
              <a:off x="12390008" y="6816384"/>
              <a:ext cx="3663645" cy="1359482"/>
              <a:chOff x="0" y="0"/>
              <a:chExt cx="3363293" cy="1248029"/>
            </a:xfrm>
          </p:grpSpPr>
          <p:sp>
            <p:nvSpPr>
              <p:cNvPr id="73" name="Freeform 73"/>
              <p:cNvSpPr/>
              <p:nvPr/>
            </p:nvSpPr>
            <p:spPr>
              <a:xfrm>
                <a:off x="0" y="0"/>
                <a:ext cx="3364563" cy="1248029"/>
              </a:xfrm>
              <a:custGeom>
                <a:avLst/>
                <a:gdLst/>
                <a:ahLst/>
                <a:cxnLst/>
                <a:rect l="l" t="t" r="r" b="b"/>
                <a:pathLst>
                  <a:path w="3364563" h="1248029">
                    <a:moveTo>
                      <a:pt x="2810843" y="1248029"/>
                    </a:moveTo>
                    <a:lnTo>
                      <a:pt x="553720" y="1248029"/>
                    </a:lnTo>
                    <a:cubicBezTo>
                      <a:pt x="247650" y="1248029"/>
                      <a:pt x="0" y="968640"/>
                      <a:pt x="0" y="624744"/>
                    </a:cubicBezTo>
                    <a:cubicBezTo>
                      <a:pt x="0" y="279415"/>
                      <a:pt x="247650" y="0"/>
                      <a:pt x="553720" y="0"/>
                    </a:cubicBezTo>
                    <a:lnTo>
                      <a:pt x="2810843" y="0"/>
                    </a:lnTo>
                    <a:cubicBezTo>
                      <a:pt x="3116913" y="0"/>
                      <a:pt x="3364563" y="279415"/>
                      <a:pt x="3364563" y="624744"/>
                    </a:cubicBezTo>
                    <a:cubicBezTo>
                      <a:pt x="3363293" y="968640"/>
                      <a:pt x="3115643" y="1248029"/>
                      <a:pt x="2810843" y="1248029"/>
                    </a:cubicBezTo>
                    <a:close/>
                  </a:path>
                </a:pathLst>
              </a:custGeom>
              <a:solidFill>
                <a:srgbClr val="D42561"/>
              </a:solidFill>
            </p:spPr>
            <p:txBody>
              <a:bodyPr/>
              <a:lstStyle/>
              <a:p>
                <a:endParaRPr lang="en-US"/>
              </a:p>
            </p:txBody>
          </p:sp>
        </p:grpSp>
        <p:sp>
          <p:nvSpPr>
            <p:cNvPr id="74" name="TextBox 74"/>
            <p:cNvSpPr txBox="1"/>
            <p:nvPr/>
          </p:nvSpPr>
          <p:spPr>
            <a:xfrm>
              <a:off x="13601657" y="7027011"/>
              <a:ext cx="2398412" cy="941613"/>
            </a:xfrm>
            <a:prstGeom prst="rect">
              <a:avLst/>
            </a:prstGeom>
          </p:spPr>
          <p:txBody>
            <a:bodyPr lIns="0" tIns="0" rIns="0" bIns="0" rtlCol="0" anchor="t">
              <a:spAutoFit/>
            </a:bodyPr>
            <a:lstStyle/>
            <a:p>
              <a:pPr algn="ctr">
                <a:lnSpc>
                  <a:spcPts val="1834"/>
                </a:lnSpc>
              </a:pPr>
              <a:r>
                <a:rPr lang="en-US" sz="1529" spc="76">
                  <a:solidFill>
                    <a:srgbClr val="FFFFFF"/>
                  </a:solidFill>
                  <a:latin typeface="Trenda 4"/>
                  <a:ea typeface="Trenda 4"/>
                  <a:cs typeface="Trenda 4"/>
                  <a:sym typeface="Trenda 4"/>
                </a:rPr>
                <a:t>Kevin Floyd</a:t>
              </a:r>
            </a:p>
            <a:p>
              <a:pPr algn="ctr">
                <a:lnSpc>
                  <a:spcPts val="1834"/>
                </a:lnSpc>
              </a:pPr>
              <a:r>
                <a:rPr lang="en-US" sz="1529" spc="76">
                  <a:solidFill>
                    <a:srgbClr val="FFFFFF"/>
                  </a:solidFill>
                  <a:latin typeface="Trenda 4"/>
                  <a:ea typeface="Trenda 4"/>
                  <a:cs typeface="Trenda 4"/>
                  <a:sym typeface="Trenda 4"/>
                </a:rPr>
                <a:t>Special Projects Coordinator</a:t>
              </a:r>
            </a:p>
          </p:txBody>
        </p:sp>
        <p:grpSp>
          <p:nvGrpSpPr>
            <p:cNvPr id="75" name="Group 75"/>
            <p:cNvGrpSpPr>
              <a:grpSpLocks noChangeAspect="1"/>
            </p:cNvGrpSpPr>
            <p:nvPr/>
          </p:nvGrpSpPr>
          <p:grpSpPr>
            <a:xfrm>
              <a:off x="12705408" y="7030081"/>
              <a:ext cx="932092" cy="932088"/>
              <a:chOff x="0" y="0"/>
              <a:chExt cx="6350000" cy="6349975"/>
            </a:xfrm>
          </p:grpSpPr>
          <p:sp>
            <p:nvSpPr>
              <p:cNvPr id="76" name="Freeform 76"/>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12"/>
                <a:stretch>
                  <a:fillRect l="-60788" t="-23109" r="-42638" b="-182223"/>
                </a:stretch>
              </a:blipFill>
            </p:spPr>
            <p:txBody>
              <a:bodyPr/>
              <a:lstStyle/>
              <a:p>
                <a:endParaRPr lang="en-US"/>
              </a:p>
            </p:txBody>
          </p:sp>
        </p:grpSp>
        <p:grpSp>
          <p:nvGrpSpPr>
            <p:cNvPr id="77" name="Group 77"/>
            <p:cNvGrpSpPr/>
            <p:nvPr/>
          </p:nvGrpSpPr>
          <p:grpSpPr>
            <a:xfrm>
              <a:off x="14299780" y="8623915"/>
              <a:ext cx="3663645" cy="1359406"/>
              <a:chOff x="0" y="0"/>
              <a:chExt cx="3363293" cy="1247960"/>
            </a:xfrm>
          </p:grpSpPr>
          <p:sp>
            <p:nvSpPr>
              <p:cNvPr id="78" name="Freeform 78"/>
              <p:cNvSpPr/>
              <p:nvPr/>
            </p:nvSpPr>
            <p:spPr>
              <a:xfrm>
                <a:off x="0" y="0"/>
                <a:ext cx="3364563" cy="1247960"/>
              </a:xfrm>
              <a:custGeom>
                <a:avLst/>
                <a:gdLst/>
                <a:ahLst/>
                <a:cxnLst/>
                <a:rect l="l" t="t" r="r" b="b"/>
                <a:pathLst>
                  <a:path w="3364563" h="1247960">
                    <a:moveTo>
                      <a:pt x="2810843" y="1247960"/>
                    </a:moveTo>
                    <a:lnTo>
                      <a:pt x="553720" y="1247960"/>
                    </a:lnTo>
                    <a:cubicBezTo>
                      <a:pt x="247650" y="1247960"/>
                      <a:pt x="0" y="968586"/>
                      <a:pt x="0" y="624709"/>
                    </a:cubicBezTo>
                    <a:cubicBezTo>
                      <a:pt x="0" y="279400"/>
                      <a:pt x="247650" y="0"/>
                      <a:pt x="553720" y="0"/>
                    </a:cubicBezTo>
                    <a:lnTo>
                      <a:pt x="2810843" y="0"/>
                    </a:lnTo>
                    <a:cubicBezTo>
                      <a:pt x="3116913" y="0"/>
                      <a:pt x="3364563" y="279400"/>
                      <a:pt x="3364563" y="624709"/>
                    </a:cubicBezTo>
                    <a:cubicBezTo>
                      <a:pt x="3363293" y="968586"/>
                      <a:pt x="3115643" y="1247960"/>
                      <a:pt x="2810843" y="1247960"/>
                    </a:cubicBezTo>
                    <a:close/>
                  </a:path>
                </a:pathLst>
              </a:custGeom>
              <a:solidFill>
                <a:srgbClr val="D42561"/>
              </a:solidFill>
            </p:spPr>
            <p:txBody>
              <a:bodyPr/>
              <a:lstStyle/>
              <a:p>
                <a:endParaRPr lang="en-US"/>
              </a:p>
            </p:txBody>
          </p:sp>
        </p:grpSp>
        <p:sp>
          <p:nvSpPr>
            <p:cNvPr id="79" name="TextBox 79"/>
            <p:cNvSpPr txBox="1"/>
            <p:nvPr/>
          </p:nvSpPr>
          <p:spPr>
            <a:xfrm>
              <a:off x="15258521" y="8679195"/>
              <a:ext cx="2651320" cy="1252309"/>
            </a:xfrm>
            <a:prstGeom prst="rect">
              <a:avLst/>
            </a:prstGeom>
          </p:spPr>
          <p:txBody>
            <a:bodyPr lIns="0" tIns="0" rIns="0" bIns="0" rtlCol="0" anchor="t">
              <a:spAutoFit/>
            </a:bodyPr>
            <a:lstStyle/>
            <a:p>
              <a:pPr algn="ctr">
                <a:lnSpc>
                  <a:spcPts val="1834"/>
                </a:lnSpc>
              </a:pPr>
              <a:r>
                <a:rPr lang="en-US" sz="1529" spc="76">
                  <a:solidFill>
                    <a:srgbClr val="FFFFFF"/>
                  </a:solidFill>
                  <a:latin typeface="Trenda 4"/>
                  <a:ea typeface="Trenda 4"/>
                  <a:cs typeface="Trenda 4"/>
                  <a:sym typeface="Trenda 4"/>
                </a:rPr>
                <a:t>Olvia Valdez</a:t>
              </a:r>
            </a:p>
            <a:p>
              <a:pPr algn="ctr">
                <a:lnSpc>
                  <a:spcPts val="1834"/>
                </a:lnSpc>
              </a:pPr>
              <a:r>
                <a:rPr lang="en-US" sz="1529" spc="76">
                  <a:solidFill>
                    <a:srgbClr val="FFFFFF"/>
                  </a:solidFill>
                  <a:latin typeface="Trenda 4"/>
                  <a:ea typeface="Trenda 4"/>
                  <a:cs typeface="Trenda 4"/>
                  <a:sym typeface="Trenda 4"/>
                </a:rPr>
                <a:t>Digital </a:t>
              </a:r>
            </a:p>
            <a:p>
              <a:pPr algn="ctr">
                <a:lnSpc>
                  <a:spcPts val="1834"/>
                </a:lnSpc>
              </a:pPr>
              <a:r>
                <a:rPr lang="en-US" sz="1529" spc="76">
                  <a:solidFill>
                    <a:srgbClr val="FFFFFF"/>
                  </a:solidFill>
                  <a:latin typeface="Trenda 4"/>
                  <a:ea typeface="Trenda 4"/>
                  <a:cs typeface="Trenda 4"/>
                  <a:sym typeface="Trenda 4"/>
                </a:rPr>
                <a:t>Marketing </a:t>
              </a:r>
            </a:p>
            <a:p>
              <a:pPr algn="ctr">
                <a:lnSpc>
                  <a:spcPts val="1834"/>
                </a:lnSpc>
              </a:pPr>
              <a:r>
                <a:rPr lang="en-US" sz="1529" spc="76">
                  <a:solidFill>
                    <a:srgbClr val="FFFFFF"/>
                  </a:solidFill>
                  <a:latin typeface="Trenda 4"/>
                  <a:ea typeface="Trenda 4"/>
                  <a:cs typeface="Trenda 4"/>
                  <a:sym typeface="Trenda 4"/>
                </a:rPr>
                <a:t>Coordinator</a:t>
              </a:r>
            </a:p>
          </p:txBody>
        </p:sp>
        <p:grpSp>
          <p:nvGrpSpPr>
            <p:cNvPr id="80" name="Group 80"/>
            <p:cNvGrpSpPr>
              <a:grpSpLocks noChangeAspect="1"/>
            </p:cNvGrpSpPr>
            <p:nvPr/>
          </p:nvGrpSpPr>
          <p:grpSpPr>
            <a:xfrm>
              <a:off x="14615181" y="8837612"/>
              <a:ext cx="932092" cy="932088"/>
              <a:chOff x="0" y="0"/>
              <a:chExt cx="6350000" cy="6349975"/>
            </a:xfrm>
          </p:grpSpPr>
          <p:sp>
            <p:nvSpPr>
              <p:cNvPr id="81" name="Freeform 81"/>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solidFill>
                <a:srgbClr val="000000">
                  <a:alpha val="0"/>
                </a:srgbClr>
              </a:solidFill>
              <a:ln w="12700">
                <a:solidFill>
                  <a:srgbClr val="000000"/>
                </a:solidFill>
              </a:ln>
            </p:spPr>
            <p:txBody>
              <a:bodyPr/>
              <a:lstStyle/>
              <a:p>
                <a:endParaRPr lang="en-US"/>
              </a:p>
            </p:txBody>
          </p:sp>
        </p:grpSp>
        <p:sp>
          <p:nvSpPr>
            <p:cNvPr id="82" name="AutoShape 82"/>
            <p:cNvSpPr/>
            <p:nvPr/>
          </p:nvSpPr>
          <p:spPr>
            <a:xfrm flipV="1">
              <a:off x="16131603" y="5927924"/>
              <a:ext cx="2171843" cy="2695991"/>
            </a:xfrm>
            <a:prstGeom prst="line">
              <a:avLst/>
            </a:prstGeom>
            <a:ln w="125472" cap="flat">
              <a:solidFill>
                <a:srgbClr val="D42561"/>
              </a:solidFill>
              <a:prstDash val="solid"/>
              <a:headEnd type="none" w="sm" len="sm"/>
              <a:tailEnd type="none" w="sm" len="sm"/>
            </a:ln>
          </p:spPr>
          <p:txBody>
            <a:bodyPr/>
            <a:lstStyle/>
            <a:p>
              <a:endParaRPr lang="en-US"/>
            </a:p>
          </p:txBody>
        </p:sp>
        <p:sp>
          <p:nvSpPr>
            <p:cNvPr id="83" name="AutoShape 83"/>
            <p:cNvSpPr/>
            <p:nvPr/>
          </p:nvSpPr>
          <p:spPr>
            <a:xfrm flipH="1" flipV="1">
              <a:off x="19245040" y="6092667"/>
              <a:ext cx="1142612" cy="2766685"/>
            </a:xfrm>
            <a:prstGeom prst="line">
              <a:avLst/>
            </a:prstGeom>
            <a:ln w="125472" cap="flat">
              <a:solidFill>
                <a:srgbClr val="D42561"/>
              </a:solidFill>
              <a:prstDash val="solid"/>
              <a:headEnd type="none" w="sm" len="sm"/>
              <a:tailEnd type="none" w="sm" len="sm"/>
            </a:ln>
          </p:spPr>
          <p:txBody>
            <a:bodyPr/>
            <a:lstStyle/>
            <a:p>
              <a:endParaRPr lang="en-US"/>
            </a:p>
          </p:txBody>
        </p:sp>
        <p:grpSp>
          <p:nvGrpSpPr>
            <p:cNvPr id="84" name="Group 84"/>
            <p:cNvGrpSpPr/>
            <p:nvPr/>
          </p:nvGrpSpPr>
          <p:grpSpPr>
            <a:xfrm>
              <a:off x="18076851" y="8623915"/>
              <a:ext cx="3663645" cy="1359406"/>
              <a:chOff x="0" y="0"/>
              <a:chExt cx="3363293" cy="1247960"/>
            </a:xfrm>
          </p:grpSpPr>
          <p:sp>
            <p:nvSpPr>
              <p:cNvPr id="85" name="Freeform 85"/>
              <p:cNvSpPr/>
              <p:nvPr/>
            </p:nvSpPr>
            <p:spPr>
              <a:xfrm>
                <a:off x="0" y="0"/>
                <a:ext cx="3364563" cy="1247960"/>
              </a:xfrm>
              <a:custGeom>
                <a:avLst/>
                <a:gdLst/>
                <a:ahLst/>
                <a:cxnLst/>
                <a:rect l="l" t="t" r="r" b="b"/>
                <a:pathLst>
                  <a:path w="3364563" h="1247960">
                    <a:moveTo>
                      <a:pt x="2810843" y="1247960"/>
                    </a:moveTo>
                    <a:lnTo>
                      <a:pt x="553720" y="1247960"/>
                    </a:lnTo>
                    <a:cubicBezTo>
                      <a:pt x="247650" y="1247960"/>
                      <a:pt x="0" y="968586"/>
                      <a:pt x="0" y="624709"/>
                    </a:cubicBezTo>
                    <a:cubicBezTo>
                      <a:pt x="0" y="279400"/>
                      <a:pt x="247650" y="0"/>
                      <a:pt x="553720" y="0"/>
                    </a:cubicBezTo>
                    <a:lnTo>
                      <a:pt x="2810843" y="0"/>
                    </a:lnTo>
                    <a:cubicBezTo>
                      <a:pt x="3116913" y="0"/>
                      <a:pt x="3364563" y="279400"/>
                      <a:pt x="3364563" y="624709"/>
                    </a:cubicBezTo>
                    <a:cubicBezTo>
                      <a:pt x="3363293" y="968586"/>
                      <a:pt x="3115643" y="1247960"/>
                      <a:pt x="2810843" y="1247960"/>
                    </a:cubicBezTo>
                    <a:close/>
                  </a:path>
                </a:pathLst>
              </a:custGeom>
              <a:solidFill>
                <a:srgbClr val="D42561"/>
              </a:solidFill>
            </p:spPr>
            <p:txBody>
              <a:bodyPr/>
              <a:lstStyle/>
              <a:p>
                <a:endParaRPr lang="en-US"/>
              </a:p>
            </p:txBody>
          </p:sp>
        </p:grpSp>
        <p:sp>
          <p:nvSpPr>
            <p:cNvPr id="86" name="TextBox 86"/>
            <p:cNvSpPr txBox="1"/>
            <p:nvPr/>
          </p:nvSpPr>
          <p:spPr>
            <a:xfrm>
              <a:off x="19288500" y="8834543"/>
              <a:ext cx="2398412" cy="941613"/>
            </a:xfrm>
            <a:prstGeom prst="rect">
              <a:avLst/>
            </a:prstGeom>
          </p:spPr>
          <p:txBody>
            <a:bodyPr lIns="0" tIns="0" rIns="0" bIns="0" rtlCol="0" anchor="t">
              <a:spAutoFit/>
            </a:bodyPr>
            <a:lstStyle/>
            <a:p>
              <a:pPr algn="ctr">
                <a:lnSpc>
                  <a:spcPts val="1834"/>
                </a:lnSpc>
              </a:pPr>
              <a:r>
                <a:rPr lang="en-US" sz="1529" spc="76">
                  <a:solidFill>
                    <a:srgbClr val="FFFFFF"/>
                  </a:solidFill>
                  <a:latin typeface="Trenda 4"/>
                  <a:ea typeface="Trenda 4"/>
                  <a:cs typeface="Trenda 4"/>
                  <a:sym typeface="Trenda 4"/>
                </a:rPr>
                <a:t>Marketing &amp; Engagement </a:t>
              </a:r>
            </a:p>
            <a:p>
              <a:pPr algn="ctr">
                <a:lnSpc>
                  <a:spcPts val="1834"/>
                </a:lnSpc>
              </a:pPr>
              <a:r>
                <a:rPr lang="en-US" sz="1529" spc="76">
                  <a:solidFill>
                    <a:srgbClr val="FFFFFF"/>
                  </a:solidFill>
                  <a:latin typeface="Trenda 4"/>
                  <a:ea typeface="Trenda 4"/>
                  <a:cs typeface="Trenda 4"/>
                  <a:sym typeface="Trenda 4"/>
                </a:rPr>
                <a:t>Coordinator</a:t>
              </a:r>
            </a:p>
          </p:txBody>
        </p:sp>
        <p:grpSp>
          <p:nvGrpSpPr>
            <p:cNvPr id="87" name="Group 87"/>
            <p:cNvGrpSpPr>
              <a:grpSpLocks noChangeAspect="1"/>
            </p:cNvGrpSpPr>
            <p:nvPr/>
          </p:nvGrpSpPr>
          <p:grpSpPr>
            <a:xfrm>
              <a:off x="18392251" y="8837612"/>
              <a:ext cx="932092" cy="932088"/>
              <a:chOff x="0" y="0"/>
              <a:chExt cx="6350000" cy="6349975"/>
            </a:xfrm>
          </p:grpSpPr>
          <p:sp>
            <p:nvSpPr>
              <p:cNvPr id="88" name="Freeform 88"/>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solidFill>
                <a:srgbClr val="000000">
                  <a:alpha val="0"/>
                </a:srgbClr>
              </a:solidFill>
              <a:ln w="12700">
                <a:solidFill>
                  <a:srgbClr val="000000"/>
                </a:solidFill>
              </a:ln>
            </p:spPr>
            <p:txBody>
              <a:bodyPr/>
              <a:lstStyle/>
              <a:p>
                <a:endParaRPr lang="en-US"/>
              </a:p>
            </p:txBody>
          </p:sp>
        </p:gr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286" y="0"/>
            <a:ext cx="18283428"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a:extLst>
              <a:ext uri="{FF2B5EF4-FFF2-40B4-BE49-F238E27FC236}">
                <a16:creationId xmlns:a16="http://schemas.microsoft.com/office/drawing/2014/main" id="{892A8D30-5D47-142A-864A-7A5403198DC8}"/>
              </a:ext>
            </a:extLst>
          </p:cNvPr>
          <p:cNvPicPr>
            <a:picLocks noChangeAspect="1"/>
          </p:cNvPicPr>
          <p:nvPr/>
        </p:nvPicPr>
        <p:blipFill>
          <a:blip r:embed="rId2"/>
          <a:srcRect t="19"/>
          <a:stretch>
            <a:fillRect/>
          </a:stretch>
        </p:blipFill>
        <p:spPr>
          <a:xfrm>
            <a:off x="20" y="1923"/>
            <a:ext cx="18287980" cy="10285077"/>
          </a:xfrm>
          <a:prstGeom prst="rect">
            <a:avLst/>
          </a:prstGeom>
        </p:spPr>
      </p:pic>
    </p:spTree>
    <p:extLst>
      <p:ext uri="{BB962C8B-B14F-4D97-AF65-F5344CB8AC3E}">
        <p14:creationId xmlns:p14="http://schemas.microsoft.com/office/powerpoint/2010/main" val="21325772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286" y="0"/>
            <a:ext cx="18283428"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a:extLst>
              <a:ext uri="{FF2B5EF4-FFF2-40B4-BE49-F238E27FC236}">
                <a16:creationId xmlns:a16="http://schemas.microsoft.com/office/drawing/2014/main" id="{C5F90984-3FAC-7307-E62C-0D999999961E}"/>
              </a:ext>
            </a:extLst>
          </p:cNvPr>
          <p:cNvPicPr>
            <a:picLocks noChangeAspect="1"/>
          </p:cNvPicPr>
          <p:nvPr/>
        </p:nvPicPr>
        <p:blipFill>
          <a:blip r:embed="rId2"/>
          <a:srcRect b="19"/>
          <a:stretch>
            <a:fillRect/>
          </a:stretch>
        </p:blipFill>
        <p:spPr>
          <a:xfrm>
            <a:off x="20" y="1923"/>
            <a:ext cx="18287980" cy="10285077"/>
          </a:xfrm>
          <a:prstGeom prst="rect">
            <a:avLst/>
          </a:prstGeom>
        </p:spPr>
      </p:pic>
    </p:spTree>
    <p:extLst>
      <p:ext uri="{BB962C8B-B14F-4D97-AF65-F5344CB8AC3E}">
        <p14:creationId xmlns:p14="http://schemas.microsoft.com/office/powerpoint/2010/main" val="17248980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EFAEE"/>
        </a:solidFill>
        <a:effectLst/>
      </p:bgPr>
    </p:bg>
    <p:spTree>
      <p:nvGrpSpPr>
        <p:cNvPr id="1" name=""/>
        <p:cNvGrpSpPr/>
        <p:nvPr/>
      </p:nvGrpSpPr>
      <p:grpSpPr>
        <a:xfrm>
          <a:off x="0" y="0"/>
          <a:ext cx="0" cy="0"/>
          <a:chOff x="0" y="0"/>
          <a:chExt cx="0" cy="0"/>
        </a:xfrm>
      </p:grpSpPr>
      <p:sp>
        <p:nvSpPr>
          <p:cNvPr id="2" name="Freeform 2"/>
          <p:cNvSpPr/>
          <p:nvPr/>
        </p:nvSpPr>
        <p:spPr>
          <a:xfrm>
            <a:off x="8954257" y="1800297"/>
            <a:ext cx="9379865" cy="8183186"/>
          </a:xfrm>
          <a:custGeom>
            <a:avLst/>
            <a:gdLst/>
            <a:ahLst/>
            <a:cxnLst/>
            <a:rect l="l" t="t" r="r" b="b"/>
            <a:pathLst>
              <a:path w="9379865" h="8183186">
                <a:moveTo>
                  <a:pt x="0" y="0"/>
                </a:moveTo>
                <a:lnTo>
                  <a:pt x="9379864" y="0"/>
                </a:lnTo>
                <a:lnTo>
                  <a:pt x="9379864" y="8183186"/>
                </a:lnTo>
                <a:lnTo>
                  <a:pt x="0" y="8183186"/>
                </a:lnTo>
                <a:lnTo>
                  <a:pt x="0" y="0"/>
                </a:lnTo>
                <a:close/>
              </a:path>
            </a:pathLst>
          </a:custGeom>
          <a:blipFill>
            <a:blip r:embed="rId3"/>
            <a:stretch>
              <a:fillRect l="-554" t="-1407" r="-554"/>
            </a:stretch>
          </a:blipFill>
        </p:spPr>
        <p:txBody>
          <a:bodyPr/>
          <a:lstStyle/>
          <a:p>
            <a:endParaRPr lang="en-US"/>
          </a:p>
        </p:txBody>
      </p:sp>
      <p:grpSp>
        <p:nvGrpSpPr>
          <p:cNvPr id="3" name="Group 3"/>
          <p:cNvGrpSpPr/>
          <p:nvPr/>
        </p:nvGrpSpPr>
        <p:grpSpPr>
          <a:xfrm>
            <a:off x="454980" y="475585"/>
            <a:ext cx="17378041" cy="1218460"/>
            <a:chOff x="0" y="0"/>
            <a:chExt cx="7881668" cy="552623"/>
          </a:xfrm>
        </p:grpSpPr>
        <p:sp>
          <p:nvSpPr>
            <p:cNvPr id="4" name="Freeform 4"/>
            <p:cNvSpPr/>
            <p:nvPr/>
          </p:nvSpPr>
          <p:spPr>
            <a:xfrm>
              <a:off x="0" y="0"/>
              <a:ext cx="7881669" cy="552623"/>
            </a:xfrm>
            <a:custGeom>
              <a:avLst/>
              <a:gdLst/>
              <a:ahLst/>
              <a:cxnLst/>
              <a:rect l="l" t="t" r="r" b="b"/>
              <a:pathLst>
                <a:path w="7881669" h="552623">
                  <a:moveTo>
                    <a:pt x="7881669" y="276311"/>
                  </a:moveTo>
                  <a:lnTo>
                    <a:pt x="7678469" y="552623"/>
                  </a:lnTo>
                  <a:lnTo>
                    <a:pt x="203200" y="552623"/>
                  </a:lnTo>
                  <a:lnTo>
                    <a:pt x="0" y="276311"/>
                  </a:lnTo>
                  <a:lnTo>
                    <a:pt x="203200" y="0"/>
                  </a:lnTo>
                  <a:lnTo>
                    <a:pt x="7678469" y="0"/>
                  </a:lnTo>
                  <a:lnTo>
                    <a:pt x="7881669" y="276311"/>
                  </a:lnTo>
                  <a:close/>
                </a:path>
              </a:pathLst>
            </a:custGeom>
            <a:solidFill>
              <a:srgbClr val="070956"/>
            </a:solidFill>
          </p:spPr>
          <p:txBody>
            <a:bodyPr/>
            <a:lstStyle/>
            <a:p>
              <a:endParaRPr lang="en-US"/>
            </a:p>
          </p:txBody>
        </p:sp>
        <p:sp>
          <p:nvSpPr>
            <p:cNvPr id="5" name="TextBox 5"/>
            <p:cNvSpPr txBox="1"/>
            <p:nvPr/>
          </p:nvSpPr>
          <p:spPr>
            <a:xfrm>
              <a:off x="114300" y="-47625"/>
              <a:ext cx="7653068" cy="600248"/>
            </a:xfrm>
            <a:prstGeom prst="rect">
              <a:avLst/>
            </a:prstGeom>
          </p:spPr>
          <p:txBody>
            <a:bodyPr lIns="50800" tIns="50800" rIns="50800" bIns="50800" rtlCol="0" anchor="ctr"/>
            <a:lstStyle/>
            <a:p>
              <a:pPr algn="ctr">
                <a:lnSpc>
                  <a:spcPts val="2692"/>
                </a:lnSpc>
              </a:pPr>
              <a:endParaRPr/>
            </a:p>
          </p:txBody>
        </p:sp>
      </p:grpSp>
      <p:grpSp>
        <p:nvGrpSpPr>
          <p:cNvPr id="6" name="Group 6"/>
          <p:cNvGrpSpPr/>
          <p:nvPr/>
        </p:nvGrpSpPr>
        <p:grpSpPr>
          <a:xfrm>
            <a:off x="0" y="9629554"/>
            <a:ext cx="18288000" cy="1694773"/>
            <a:chOff x="0" y="0"/>
            <a:chExt cx="8294373" cy="768651"/>
          </a:xfrm>
        </p:grpSpPr>
        <p:sp>
          <p:nvSpPr>
            <p:cNvPr id="7" name="Freeform 7"/>
            <p:cNvSpPr/>
            <p:nvPr/>
          </p:nvSpPr>
          <p:spPr>
            <a:xfrm>
              <a:off x="0" y="0"/>
              <a:ext cx="8294373" cy="768651"/>
            </a:xfrm>
            <a:custGeom>
              <a:avLst/>
              <a:gdLst/>
              <a:ahLst/>
              <a:cxnLst/>
              <a:rect l="l" t="t" r="r" b="b"/>
              <a:pathLst>
                <a:path w="8294373" h="768651">
                  <a:moveTo>
                    <a:pt x="8294373" y="384325"/>
                  </a:moveTo>
                  <a:lnTo>
                    <a:pt x="8091173" y="768651"/>
                  </a:lnTo>
                  <a:lnTo>
                    <a:pt x="203200" y="768651"/>
                  </a:lnTo>
                  <a:lnTo>
                    <a:pt x="0" y="384325"/>
                  </a:lnTo>
                  <a:lnTo>
                    <a:pt x="203200" y="0"/>
                  </a:lnTo>
                  <a:lnTo>
                    <a:pt x="8091173" y="0"/>
                  </a:lnTo>
                  <a:lnTo>
                    <a:pt x="8294373" y="384325"/>
                  </a:lnTo>
                  <a:close/>
                </a:path>
              </a:pathLst>
            </a:custGeom>
            <a:solidFill>
              <a:srgbClr val="142483"/>
            </a:solidFill>
          </p:spPr>
          <p:txBody>
            <a:bodyPr/>
            <a:lstStyle/>
            <a:p>
              <a:endParaRPr lang="en-US"/>
            </a:p>
          </p:txBody>
        </p:sp>
        <p:sp>
          <p:nvSpPr>
            <p:cNvPr id="8" name="TextBox 8"/>
            <p:cNvSpPr txBox="1"/>
            <p:nvPr/>
          </p:nvSpPr>
          <p:spPr>
            <a:xfrm>
              <a:off x="114300" y="-47625"/>
              <a:ext cx="8065773" cy="816276"/>
            </a:xfrm>
            <a:prstGeom prst="rect">
              <a:avLst/>
            </a:prstGeom>
          </p:spPr>
          <p:txBody>
            <a:bodyPr lIns="50800" tIns="50800" rIns="50800" bIns="50800" rtlCol="0" anchor="ctr"/>
            <a:lstStyle/>
            <a:p>
              <a:pPr algn="ctr">
                <a:lnSpc>
                  <a:spcPts val="2692"/>
                </a:lnSpc>
              </a:pPr>
              <a:endParaRPr/>
            </a:p>
          </p:txBody>
        </p:sp>
      </p:grpSp>
      <p:grpSp>
        <p:nvGrpSpPr>
          <p:cNvPr id="9" name="Group 9"/>
          <p:cNvGrpSpPr/>
          <p:nvPr/>
        </p:nvGrpSpPr>
        <p:grpSpPr>
          <a:xfrm>
            <a:off x="359730" y="314765"/>
            <a:ext cx="1792117" cy="1540101"/>
            <a:chOff x="0" y="0"/>
            <a:chExt cx="812800" cy="698500"/>
          </a:xfrm>
        </p:grpSpPr>
        <p:sp>
          <p:nvSpPr>
            <p:cNvPr id="10" name="Freeform 10"/>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1AA1D"/>
            </a:solidFill>
          </p:spPr>
          <p:txBody>
            <a:bodyPr/>
            <a:lstStyle/>
            <a:p>
              <a:endParaRPr lang="en-US"/>
            </a:p>
          </p:txBody>
        </p:sp>
        <p:sp>
          <p:nvSpPr>
            <p:cNvPr id="11" name="TextBox 11"/>
            <p:cNvSpPr txBox="1"/>
            <p:nvPr/>
          </p:nvSpPr>
          <p:spPr>
            <a:xfrm>
              <a:off x="114300" y="-47625"/>
              <a:ext cx="584200" cy="746125"/>
            </a:xfrm>
            <a:prstGeom prst="rect">
              <a:avLst/>
            </a:prstGeom>
          </p:spPr>
          <p:txBody>
            <a:bodyPr lIns="50800" tIns="50800" rIns="50800" bIns="50800" rtlCol="0" anchor="ctr"/>
            <a:lstStyle/>
            <a:p>
              <a:pPr algn="ctr">
                <a:lnSpc>
                  <a:spcPts val="2692"/>
                </a:lnSpc>
              </a:pPr>
              <a:endParaRPr/>
            </a:p>
          </p:txBody>
        </p:sp>
      </p:grpSp>
      <p:sp>
        <p:nvSpPr>
          <p:cNvPr id="12" name="Freeform 12"/>
          <p:cNvSpPr/>
          <p:nvPr/>
        </p:nvSpPr>
        <p:spPr>
          <a:xfrm>
            <a:off x="728332" y="566081"/>
            <a:ext cx="1054912" cy="1054912"/>
          </a:xfrm>
          <a:custGeom>
            <a:avLst/>
            <a:gdLst/>
            <a:ahLst/>
            <a:cxnLst/>
            <a:rect l="l" t="t" r="r" b="b"/>
            <a:pathLst>
              <a:path w="1054912" h="1054912">
                <a:moveTo>
                  <a:pt x="0" y="0"/>
                </a:moveTo>
                <a:lnTo>
                  <a:pt x="1054912" y="0"/>
                </a:lnTo>
                <a:lnTo>
                  <a:pt x="1054912" y="1054912"/>
                </a:lnTo>
                <a:lnTo>
                  <a:pt x="0" y="1054912"/>
                </a:lnTo>
                <a:lnTo>
                  <a:pt x="0" y="0"/>
                </a:lnTo>
                <a:close/>
              </a:path>
            </a:pathLst>
          </a:custGeom>
          <a:blipFill>
            <a:blip r:embed="rId4"/>
            <a:stretch>
              <a:fillRect/>
            </a:stretch>
          </a:blipFill>
        </p:spPr>
        <p:txBody>
          <a:bodyPr/>
          <a:lstStyle/>
          <a:p>
            <a:endParaRPr lang="en-US"/>
          </a:p>
        </p:txBody>
      </p:sp>
      <p:grpSp>
        <p:nvGrpSpPr>
          <p:cNvPr id="13" name="Group 13"/>
          <p:cNvGrpSpPr/>
          <p:nvPr/>
        </p:nvGrpSpPr>
        <p:grpSpPr>
          <a:xfrm>
            <a:off x="10545587" y="2524774"/>
            <a:ext cx="1201110" cy="1144808"/>
            <a:chOff x="0" y="0"/>
            <a:chExt cx="812800" cy="774700"/>
          </a:xfrm>
        </p:grpSpPr>
        <p:sp>
          <p:nvSpPr>
            <p:cNvPr id="14" name="Freeform 14"/>
            <p:cNvSpPr/>
            <p:nvPr/>
          </p:nvSpPr>
          <p:spPr>
            <a:xfrm>
              <a:off x="0" y="0"/>
              <a:ext cx="812800" cy="774700"/>
            </a:xfrm>
            <a:custGeom>
              <a:avLst/>
              <a:gdLst/>
              <a:ahLst/>
              <a:cxnLst/>
              <a:rect l="l" t="t" r="r" b="b"/>
              <a:pathLst>
                <a:path w="812800" h="774700">
                  <a:moveTo>
                    <a:pt x="406400" y="0"/>
                  </a:moveTo>
                  <a:lnTo>
                    <a:pt x="502338" y="295909"/>
                  </a:lnTo>
                  <a:lnTo>
                    <a:pt x="812800" y="295909"/>
                  </a:lnTo>
                  <a:lnTo>
                    <a:pt x="561631" y="478791"/>
                  </a:lnTo>
                  <a:lnTo>
                    <a:pt x="657569" y="774700"/>
                  </a:lnTo>
                  <a:lnTo>
                    <a:pt x="406400" y="591819"/>
                  </a:lnTo>
                  <a:lnTo>
                    <a:pt x="155231" y="774700"/>
                  </a:lnTo>
                  <a:lnTo>
                    <a:pt x="251169" y="478791"/>
                  </a:lnTo>
                  <a:lnTo>
                    <a:pt x="0" y="295909"/>
                  </a:lnTo>
                  <a:lnTo>
                    <a:pt x="310462" y="295909"/>
                  </a:lnTo>
                  <a:lnTo>
                    <a:pt x="406400" y="0"/>
                  </a:lnTo>
                  <a:close/>
                </a:path>
              </a:pathLst>
            </a:custGeom>
            <a:solidFill>
              <a:srgbClr val="06095B"/>
            </a:solidFill>
          </p:spPr>
          <p:txBody>
            <a:bodyPr/>
            <a:lstStyle/>
            <a:p>
              <a:endParaRPr lang="en-US"/>
            </a:p>
          </p:txBody>
        </p:sp>
        <p:sp>
          <p:nvSpPr>
            <p:cNvPr id="15" name="TextBox 15"/>
            <p:cNvSpPr txBox="1"/>
            <p:nvPr/>
          </p:nvSpPr>
          <p:spPr>
            <a:xfrm>
              <a:off x="228600" y="219075"/>
              <a:ext cx="355600" cy="390525"/>
            </a:xfrm>
            <a:prstGeom prst="rect">
              <a:avLst/>
            </a:prstGeom>
          </p:spPr>
          <p:txBody>
            <a:bodyPr lIns="50800" tIns="50800" rIns="50800" bIns="50800" rtlCol="0" anchor="ctr"/>
            <a:lstStyle/>
            <a:p>
              <a:pPr algn="ctr">
                <a:lnSpc>
                  <a:spcPts val="2692"/>
                </a:lnSpc>
              </a:pPr>
              <a:endParaRPr/>
            </a:p>
          </p:txBody>
        </p:sp>
      </p:grpSp>
      <p:sp>
        <p:nvSpPr>
          <p:cNvPr id="16" name="TextBox 16"/>
          <p:cNvSpPr txBox="1"/>
          <p:nvPr/>
        </p:nvSpPr>
        <p:spPr>
          <a:xfrm>
            <a:off x="2473306" y="618407"/>
            <a:ext cx="11601599" cy="837566"/>
          </a:xfrm>
          <a:prstGeom prst="rect">
            <a:avLst/>
          </a:prstGeom>
        </p:spPr>
        <p:txBody>
          <a:bodyPr lIns="0" tIns="0" rIns="0" bIns="0" rtlCol="0" anchor="t">
            <a:spAutoFit/>
          </a:bodyPr>
          <a:lstStyle/>
          <a:p>
            <a:pPr marL="0" lvl="0" indent="0" algn="l">
              <a:lnSpc>
                <a:spcPts val="6859"/>
              </a:lnSpc>
              <a:spcBef>
                <a:spcPct val="0"/>
              </a:spcBef>
            </a:pPr>
            <a:r>
              <a:rPr lang="en-US" sz="4899">
                <a:solidFill>
                  <a:srgbClr val="FEF7E0"/>
                </a:solidFill>
                <a:latin typeface="Trenda 1"/>
                <a:ea typeface="Trenda 1"/>
                <a:cs typeface="Trenda 1"/>
                <a:sym typeface="Trenda 1"/>
              </a:rPr>
              <a:t>STRATEGIC PLAN - ALL IN INITIATIVES</a:t>
            </a:r>
          </a:p>
        </p:txBody>
      </p:sp>
      <p:sp>
        <p:nvSpPr>
          <p:cNvPr id="17" name="TextBox 17"/>
          <p:cNvSpPr txBox="1"/>
          <p:nvPr/>
        </p:nvSpPr>
        <p:spPr>
          <a:xfrm>
            <a:off x="802767" y="2772990"/>
            <a:ext cx="7571811" cy="6125788"/>
          </a:xfrm>
          <a:prstGeom prst="rect">
            <a:avLst/>
          </a:prstGeom>
        </p:spPr>
        <p:txBody>
          <a:bodyPr lIns="0" tIns="0" rIns="0" bIns="0" rtlCol="0" anchor="t">
            <a:spAutoFit/>
          </a:bodyPr>
          <a:lstStyle/>
          <a:p>
            <a:pPr algn="l">
              <a:lnSpc>
                <a:spcPts val="2854"/>
              </a:lnSpc>
            </a:pPr>
            <a:r>
              <a:rPr lang="en-US" sz="2594">
                <a:solidFill>
                  <a:srgbClr val="000000"/>
                </a:solidFill>
                <a:latin typeface="Trenda 4"/>
                <a:ea typeface="Trenda 4"/>
                <a:cs typeface="Trenda 4"/>
                <a:sym typeface="Trenda 4"/>
              </a:rPr>
              <a:t>Stimulating Economic Growth: Key Objectives</a:t>
            </a:r>
          </a:p>
          <a:p>
            <a:pPr algn="l">
              <a:lnSpc>
                <a:spcPts val="2854"/>
              </a:lnSpc>
            </a:pPr>
            <a:endParaRPr lang="en-US" sz="2594">
              <a:solidFill>
                <a:srgbClr val="000000"/>
              </a:solidFill>
              <a:latin typeface="Trenda 4"/>
              <a:ea typeface="Trenda 4"/>
              <a:cs typeface="Trenda 4"/>
              <a:sym typeface="Trenda 4"/>
            </a:endParaRPr>
          </a:p>
          <a:p>
            <a:pPr marL="560253" lvl="1" indent="-280127" algn="l">
              <a:lnSpc>
                <a:spcPts val="2854"/>
              </a:lnSpc>
              <a:buFont typeface="Arial"/>
              <a:buChar char="•"/>
            </a:pPr>
            <a:r>
              <a:rPr lang="en-US" sz="2594">
                <a:solidFill>
                  <a:srgbClr val="000000"/>
                </a:solidFill>
                <a:latin typeface="Trenda 4"/>
                <a:ea typeface="Trenda 4"/>
                <a:cs typeface="Trenda 4"/>
                <a:sym typeface="Trenda 4"/>
              </a:rPr>
              <a:t>Fostering an Innovation Ecosystem: Supporting startups, research, and high-tech industries.</a:t>
            </a:r>
          </a:p>
          <a:p>
            <a:pPr marL="560253" lvl="1" indent="-280127" algn="l">
              <a:lnSpc>
                <a:spcPts val="2854"/>
              </a:lnSpc>
              <a:buFont typeface="Arial"/>
              <a:buChar char="•"/>
            </a:pPr>
            <a:r>
              <a:rPr lang="en-US" sz="2594">
                <a:solidFill>
                  <a:srgbClr val="000000"/>
                </a:solidFill>
                <a:latin typeface="Trenda 4"/>
                <a:ea typeface="Trenda 4"/>
                <a:cs typeface="Trenda 4"/>
                <a:sym typeface="Trenda 4"/>
              </a:rPr>
              <a:t>Cultivating and Maintaining Business Partnerships: Strengthening relationships with local businesses and educational institutions.</a:t>
            </a:r>
          </a:p>
          <a:p>
            <a:pPr marL="560253" lvl="1" indent="-280127" algn="l">
              <a:lnSpc>
                <a:spcPts val="2854"/>
              </a:lnSpc>
              <a:buFont typeface="Arial"/>
              <a:buChar char="•"/>
            </a:pPr>
            <a:r>
              <a:rPr lang="en-US" sz="2594">
                <a:solidFill>
                  <a:srgbClr val="000000"/>
                </a:solidFill>
                <a:latin typeface="Trenda 4"/>
                <a:ea typeface="Trenda 4"/>
                <a:cs typeface="Trenda 4"/>
                <a:sym typeface="Trenda 4"/>
              </a:rPr>
              <a:t>Job Creation and Talent Retention: Making Sugar Land a top destination for professionals and entrepreneurs.</a:t>
            </a:r>
          </a:p>
          <a:p>
            <a:pPr marL="560253" lvl="1" indent="-280127" algn="l">
              <a:lnSpc>
                <a:spcPts val="2854"/>
              </a:lnSpc>
              <a:buFont typeface="Arial"/>
              <a:buChar char="•"/>
            </a:pPr>
            <a:r>
              <a:rPr lang="en-US" sz="2594">
                <a:solidFill>
                  <a:srgbClr val="000000"/>
                </a:solidFill>
                <a:latin typeface="Trenda 4"/>
                <a:ea typeface="Trenda 4"/>
                <a:cs typeface="Trenda 4"/>
                <a:sym typeface="Trenda 4"/>
              </a:rPr>
              <a:t>Establishing a Bold Tourism Strategy: Leveraging attractions, events, and culinary experiences to boost local businesses.</a:t>
            </a:r>
          </a:p>
          <a:p>
            <a:pPr algn="l">
              <a:lnSpc>
                <a:spcPts val="2854"/>
              </a:lnSpc>
            </a:pPr>
            <a:endParaRPr lang="en-US" sz="2594">
              <a:solidFill>
                <a:srgbClr val="000000"/>
              </a:solidFill>
              <a:latin typeface="Trenda 4"/>
              <a:ea typeface="Trenda 4"/>
              <a:cs typeface="Trenda 4"/>
              <a:sym typeface="Trenda 4"/>
            </a:endParaRPr>
          </a:p>
          <a:p>
            <a:pPr algn="l">
              <a:lnSpc>
                <a:spcPts val="2854"/>
              </a:lnSpc>
            </a:pPr>
            <a:endParaRPr lang="en-US" sz="2594">
              <a:solidFill>
                <a:srgbClr val="000000"/>
              </a:solidFill>
              <a:latin typeface="Trenda 4"/>
              <a:ea typeface="Trenda 4"/>
              <a:cs typeface="Trenda 4"/>
              <a:sym typeface="Trenda 4"/>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EFAEE"/>
        </a:solidFill>
        <a:effectLst/>
      </p:bgPr>
    </p:bg>
    <p:spTree>
      <p:nvGrpSpPr>
        <p:cNvPr id="1" name=""/>
        <p:cNvGrpSpPr/>
        <p:nvPr/>
      </p:nvGrpSpPr>
      <p:grpSpPr>
        <a:xfrm>
          <a:off x="0" y="0"/>
          <a:ext cx="0" cy="0"/>
          <a:chOff x="0" y="0"/>
          <a:chExt cx="0" cy="0"/>
        </a:xfrm>
      </p:grpSpPr>
      <p:grpSp>
        <p:nvGrpSpPr>
          <p:cNvPr id="2" name="Group 2"/>
          <p:cNvGrpSpPr/>
          <p:nvPr/>
        </p:nvGrpSpPr>
        <p:grpSpPr>
          <a:xfrm>
            <a:off x="454980" y="475585"/>
            <a:ext cx="17378041" cy="1218460"/>
            <a:chOff x="0" y="0"/>
            <a:chExt cx="7881668" cy="552623"/>
          </a:xfrm>
        </p:grpSpPr>
        <p:sp>
          <p:nvSpPr>
            <p:cNvPr id="3" name="Freeform 3"/>
            <p:cNvSpPr/>
            <p:nvPr/>
          </p:nvSpPr>
          <p:spPr>
            <a:xfrm>
              <a:off x="0" y="0"/>
              <a:ext cx="7881669" cy="552623"/>
            </a:xfrm>
            <a:custGeom>
              <a:avLst/>
              <a:gdLst/>
              <a:ahLst/>
              <a:cxnLst/>
              <a:rect l="l" t="t" r="r" b="b"/>
              <a:pathLst>
                <a:path w="7881669" h="552623">
                  <a:moveTo>
                    <a:pt x="7881669" y="276311"/>
                  </a:moveTo>
                  <a:lnTo>
                    <a:pt x="7678469" y="552623"/>
                  </a:lnTo>
                  <a:lnTo>
                    <a:pt x="203200" y="552623"/>
                  </a:lnTo>
                  <a:lnTo>
                    <a:pt x="0" y="276311"/>
                  </a:lnTo>
                  <a:lnTo>
                    <a:pt x="203200" y="0"/>
                  </a:lnTo>
                  <a:lnTo>
                    <a:pt x="7678469" y="0"/>
                  </a:lnTo>
                  <a:lnTo>
                    <a:pt x="7881669" y="276311"/>
                  </a:lnTo>
                  <a:close/>
                </a:path>
              </a:pathLst>
            </a:custGeom>
            <a:solidFill>
              <a:srgbClr val="070956"/>
            </a:solidFill>
          </p:spPr>
          <p:txBody>
            <a:bodyPr/>
            <a:lstStyle/>
            <a:p>
              <a:endParaRPr lang="en-US"/>
            </a:p>
          </p:txBody>
        </p:sp>
        <p:sp>
          <p:nvSpPr>
            <p:cNvPr id="4" name="TextBox 4"/>
            <p:cNvSpPr txBox="1"/>
            <p:nvPr/>
          </p:nvSpPr>
          <p:spPr>
            <a:xfrm>
              <a:off x="114300" y="-47625"/>
              <a:ext cx="7653068" cy="600248"/>
            </a:xfrm>
            <a:prstGeom prst="rect">
              <a:avLst/>
            </a:prstGeom>
          </p:spPr>
          <p:txBody>
            <a:bodyPr lIns="50800" tIns="50800" rIns="50800" bIns="50800" rtlCol="0" anchor="ctr"/>
            <a:lstStyle/>
            <a:p>
              <a:pPr algn="ctr">
                <a:lnSpc>
                  <a:spcPts val="2692"/>
                </a:lnSpc>
              </a:pPr>
              <a:endParaRPr/>
            </a:p>
          </p:txBody>
        </p:sp>
      </p:grpSp>
      <p:grpSp>
        <p:nvGrpSpPr>
          <p:cNvPr id="5" name="Group 5"/>
          <p:cNvGrpSpPr/>
          <p:nvPr/>
        </p:nvGrpSpPr>
        <p:grpSpPr>
          <a:xfrm>
            <a:off x="0" y="9629554"/>
            <a:ext cx="18288000" cy="1694773"/>
            <a:chOff x="0" y="0"/>
            <a:chExt cx="8294373" cy="768651"/>
          </a:xfrm>
        </p:grpSpPr>
        <p:sp>
          <p:nvSpPr>
            <p:cNvPr id="6" name="Freeform 6"/>
            <p:cNvSpPr/>
            <p:nvPr/>
          </p:nvSpPr>
          <p:spPr>
            <a:xfrm>
              <a:off x="0" y="0"/>
              <a:ext cx="8294373" cy="768651"/>
            </a:xfrm>
            <a:custGeom>
              <a:avLst/>
              <a:gdLst/>
              <a:ahLst/>
              <a:cxnLst/>
              <a:rect l="l" t="t" r="r" b="b"/>
              <a:pathLst>
                <a:path w="8294373" h="768651">
                  <a:moveTo>
                    <a:pt x="8294373" y="384325"/>
                  </a:moveTo>
                  <a:lnTo>
                    <a:pt x="8091173" y="768651"/>
                  </a:lnTo>
                  <a:lnTo>
                    <a:pt x="203200" y="768651"/>
                  </a:lnTo>
                  <a:lnTo>
                    <a:pt x="0" y="384325"/>
                  </a:lnTo>
                  <a:lnTo>
                    <a:pt x="203200" y="0"/>
                  </a:lnTo>
                  <a:lnTo>
                    <a:pt x="8091173" y="0"/>
                  </a:lnTo>
                  <a:lnTo>
                    <a:pt x="8294373" y="384325"/>
                  </a:lnTo>
                  <a:close/>
                </a:path>
              </a:pathLst>
            </a:custGeom>
            <a:solidFill>
              <a:srgbClr val="142483"/>
            </a:solidFill>
          </p:spPr>
          <p:txBody>
            <a:bodyPr/>
            <a:lstStyle/>
            <a:p>
              <a:endParaRPr lang="en-US"/>
            </a:p>
          </p:txBody>
        </p:sp>
        <p:sp>
          <p:nvSpPr>
            <p:cNvPr id="7" name="TextBox 7"/>
            <p:cNvSpPr txBox="1"/>
            <p:nvPr/>
          </p:nvSpPr>
          <p:spPr>
            <a:xfrm>
              <a:off x="114300" y="-47625"/>
              <a:ext cx="8065773" cy="816276"/>
            </a:xfrm>
            <a:prstGeom prst="rect">
              <a:avLst/>
            </a:prstGeom>
          </p:spPr>
          <p:txBody>
            <a:bodyPr lIns="50800" tIns="50800" rIns="50800" bIns="50800" rtlCol="0" anchor="ctr"/>
            <a:lstStyle/>
            <a:p>
              <a:pPr algn="ctr">
                <a:lnSpc>
                  <a:spcPts val="2692"/>
                </a:lnSpc>
              </a:pPr>
              <a:endParaRPr/>
            </a:p>
          </p:txBody>
        </p:sp>
      </p:grpSp>
      <p:grpSp>
        <p:nvGrpSpPr>
          <p:cNvPr id="8" name="Group 8"/>
          <p:cNvGrpSpPr/>
          <p:nvPr/>
        </p:nvGrpSpPr>
        <p:grpSpPr>
          <a:xfrm>
            <a:off x="359730" y="314765"/>
            <a:ext cx="1792117" cy="1540101"/>
            <a:chOff x="0" y="0"/>
            <a:chExt cx="812800" cy="698500"/>
          </a:xfrm>
        </p:grpSpPr>
        <p:sp>
          <p:nvSpPr>
            <p:cNvPr id="9" name="Freeform 9"/>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1AA1D"/>
            </a:solidFill>
          </p:spPr>
          <p:txBody>
            <a:bodyPr/>
            <a:lstStyle/>
            <a:p>
              <a:endParaRPr lang="en-US"/>
            </a:p>
          </p:txBody>
        </p:sp>
        <p:sp>
          <p:nvSpPr>
            <p:cNvPr id="10" name="TextBox 10"/>
            <p:cNvSpPr txBox="1"/>
            <p:nvPr/>
          </p:nvSpPr>
          <p:spPr>
            <a:xfrm>
              <a:off x="114300" y="-47625"/>
              <a:ext cx="584200" cy="746125"/>
            </a:xfrm>
            <a:prstGeom prst="rect">
              <a:avLst/>
            </a:prstGeom>
          </p:spPr>
          <p:txBody>
            <a:bodyPr lIns="50800" tIns="50800" rIns="50800" bIns="50800" rtlCol="0" anchor="ctr"/>
            <a:lstStyle/>
            <a:p>
              <a:pPr algn="ctr">
                <a:lnSpc>
                  <a:spcPts val="2692"/>
                </a:lnSpc>
              </a:pPr>
              <a:endParaRPr/>
            </a:p>
          </p:txBody>
        </p:sp>
      </p:grpSp>
      <p:sp>
        <p:nvSpPr>
          <p:cNvPr id="11" name="Freeform 11"/>
          <p:cNvSpPr/>
          <p:nvPr/>
        </p:nvSpPr>
        <p:spPr>
          <a:xfrm>
            <a:off x="728332" y="566081"/>
            <a:ext cx="1054912" cy="1054912"/>
          </a:xfrm>
          <a:custGeom>
            <a:avLst/>
            <a:gdLst/>
            <a:ahLst/>
            <a:cxnLst/>
            <a:rect l="l" t="t" r="r" b="b"/>
            <a:pathLst>
              <a:path w="1054912" h="1054912">
                <a:moveTo>
                  <a:pt x="0" y="0"/>
                </a:moveTo>
                <a:lnTo>
                  <a:pt x="1054912" y="0"/>
                </a:lnTo>
                <a:lnTo>
                  <a:pt x="1054912" y="1054912"/>
                </a:lnTo>
                <a:lnTo>
                  <a:pt x="0" y="1054912"/>
                </a:lnTo>
                <a:lnTo>
                  <a:pt x="0" y="0"/>
                </a:lnTo>
                <a:close/>
              </a:path>
            </a:pathLst>
          </a:custGeom>
          <a:blipFill>
            <a:blip r:embed="rId2"/>
            <a:stretch>
              <a:fillRect/>
            </a:stretch>
          </a:blipFill>
        </p:spPr>
        <p:txBody>
          <a:bodyPr/>
          <a:lstStyle/>
          <a:p>
            <a:endParaRPr lang="en-US"/>
          </a:p>
        </p:txBody>
      </p:sp>
      <p:grpSp>
        <p:nvGrpSpPr>
          <p:cNvPr id="12" name="Group 12"/>
          <p:cNvGrpSpPr/>
          <p:nvPr/>
        </p:nvGrpSpPr>
        <p:grpSpPr>
          <a:xfrm>
            <a:off x="168343" y="2814214"/>
            <a:ext cx="5720638" cy="4916173"/>
            <a:chOff x="0" y="0"/>
            <a:chExt cx="812800" cy="698500"/>
          </a:xfrm>
        </p:grpSpPr>
        <p:sp>
          <p:nvSpPr>
            <p:cNvPr id="13" name="Freeform 13"/>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06095B"/>
            </a:solidFill>
          </p:spPr>
          <p:txBody>
            <a:bodyPr/>
            <a:lstStyle/>
            <a:p>
              <a:endParaRPr lang="en-US"/>
            </a:p>
          </p:txBody>
        </p:sp>
        <p:sp>
          <p:nvSpPr>
            <p:cNvPr id="14" name="TextBox 14"/>
            <p:cNvSpPr txBox="1"/>
            <p:nvPr/>
          </p:nvSpPr>
          <p:spPr>
            <a:xfrm>
              <a:off x="114300" y="-47625"/>
              <a:ext cx="584200" cy="746125"/>
            </a:xfrm>
            <a:prstGeom prst="rect">
              <a:avLst/>
            </a:prstGeom>
          </p:spPr>
          <p:txBody>
            <a:bodyPr lIns="50800" tIns="50800" rIns="50800" bIns="50800" rtlCol="0" anchor="ctr"/>
            <a:lstStyle/>
            <a:p>
              <a:pPr algn="ctr">
                <a:lnSpc>
                  <a:spcPts val="2692"/>
                </a:lnSpc>
              </a:pPr>
              <a:endParaRPr/>
            </a:p>
          </p:txBody>
        </p:sp>
      </p:grpSp>
      <p:grpSp>
        <p:nvGrpSpPr>
          <p:cNvPr id="15" name="Group 15"/>
          <p:cNvGrpSpPr/>
          <p:nvPr/>
        </p:nvGrpSpPr>
        <p:grpSpPr>
          <a:xfrm>
            <a:off x="6283681" y="2814214"/>
            <a:ext cx="5720638" cy="4916173"/>
            <a:chOff x="0" y="0"/>
            <a:chExt cx="812800" cy="698500"/>
          </a:xfrm>
        </p:grpSpPr>
        <p:sp>
          <p:nvSpPr>
            <p:cNvPr id="16" name="Freeform 16"/>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06095B"/>
            </a:solidFill>
          </p:spPr>
          <p:txBody>
            <a:bodyPr/>
            <a:lstStyle/>
            <a:p>
              <a:endParaRPr lang="en-US"/>
            </a:p>
          </p:txBody>
        </p:sp>
        <p:sp>
          <p:nvSpPr>
            <p:cNvPr id="17" name="TextBox 17"/>
            <p:cNvSpPr txBox="1"/>
            <p:nvPr/>
          </p:nvSpPr>
          <p:spPr>
            <a:xfrm>
              <a:off x="114300" y="-47625"/>
              <a:ext cx="584200" cy="746125"/>
            </a:xfrm>
            <a:prstGeom prst="rect">
              <a:avLst/>
            </a:prstGeom>
          </p:spPr>
          <p:txBody>
            <a:bodyPr lIns="50800" tIns="50800" rIns="50800" bIns="50800" rtlCol="0" anchor="ctr"/>
            <a:lstStyle/>
            <a:p>
              <a:pPr algn="ctr">
                <a:lnSpc>
                  <a:spcPts val="2692"/>
                </a:lnSpc>
              </a:pPr>
              <a:endParaRPr/>
            </a:p>
          </p:txBody>
        </p:sp>
      </p:grpSp>
      <p:grpSp>
        <p:nvGrpSpPr>
          <p:cNvPr id="18" name="Group 18"/>
          <p:cNvGrpSpPr/>
          <p:nvPr/>
        </p:nvGrpSpPr>
        <p:grpSpPr>
          <a:xfrm>
            <a:off x="12394844" y="2814214"/>
            <a:ext cx="5720638" cy="4916173"/>
            <a:chOff x="0" y="0"/>
            <a:chExt cx="812800" cy="698500"/>
          </a:xfrm>
        </p:grpSpPr>
        <p:sp>
          <p:nvSpPr>
            <p:cNvPr id="19" name="Freeform 19"/>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06095B"/>
            </a:solidFill>
          </p:spPr>
          <p:txBody>
            <a:bodyPr/>
            <a:lstStyle/>
            <a:p>
              <a:endParaRPr lang="en-US"/>
            </a:p>
          </p:txBody>
        </p:sp>
        <p:sp>
          <p:nvSpPr>
            <p:cNvPr id="20" name="TextBox 20"/>
            <p:cNvSpPr txBox="1"/>
            <p:nvPr/>
          </p:nvSpPr>
          <p:spPr>
            <a:xfrm>
              <a:off x="114300" y="-47625"/>
              <a:ext cx="584200" cy="746125"/>
            </a:xfrm>
            <a:prstGeom prst="rect">
              <a:avLst/>
            </a:prstGeom>
          </p:spPr>
          <p:txBody>
            <a:bodyPr lIns="50800" tIns="50800" rIns="50800" bIns="50800" rtlCol="0" anchor="ctr"/>
            <a:lstStyle/>
            <a:p>
              <a:pPr algn="ctr">
                <a:lnSpc>
                  <a:spcPts val="2692"/>
                </a:lnSpc>
              </a:pPr>
              <a:endParaRPr/>
            </a:p>
          </p:txBody>
        </p:sp>
      </p:grpSp>
      <p:sp>
        <p:nvSpPr>
          <p:cNvPr id="21" name="Freeform 21"/>
          <p:cNvSpPr/>
          <p:nvPr/>
        </p:nvSpPr>
        <p:spPr>
          <a:xfrm>
            <a:off x="1622578" y="2206293"/>
            <a:ext cx="2812167" cy="506654"/>
          </a:xfrm>
          <a:custGeom>
            <a:avLst/>
            <a:gdLst/>
            <a:ahLst/>
            <a:cxnLst/>
            <a:rect l="l" t="t" r="r" b="b"/>
            <a:pathLst>
              <a:path w="2812167" h="506654">
                <a:moveTo>
                  <a:pt x="0" y="0"/>
                </a:moveTo>
                <a:lnTo>
                  <a:pt x="2812168" y="0"/>
                </a:lnTo>
                <a:lnTo>
                  <a:pt x="2812168" y="506653"/>
                </a:lnTo>
                <a:lnTo>
                  <a:pt x="0" y="506653"/>
                </a:lnTo>
                <a:lnTo>
                  <a:pt x="0" y="0"/>
                </a:lnTo>
                <a:close/>
              </a:path>
            </a:pathLst>
          </a:custGeom>
          <a:blipFill>
            <a:blip r:embed="rId3"/>
            <a:stretch>
              <a:fillRect t="-2382" b="-2382"/>
            </a:stretch>
          </a:blipFill>
        </p:spPr>
        <p:txBody>
          <a:bodyPr/>
          <a:lstStyle/>
          <a:p>
            <a:endParaRPr lang="en-US"/>
          </a:p>
        </p:txBody>
      </p:sp>
      <p:sp>
        <p:nvSpPr>
          <p:cNvPr id="22" name="Freeform 22"/>
          <p:cNvSpPr/>
          <p:nvPr/>
        </p:nvSpPr>
        <p:spPr>
          <a:xfrm>
            <a:off x="7512140" y="1455973"/>
            <a:ext cx="3263721" cy="1835843"/>
          </a:xfrm>
          <a:custGeom>
            <a:avLst/>
            <a:gdLst/>
            <a:ahLst/>
            <a:cxnLst/>
            <a:rect l="l" t="t" r="r" b="b"/>
            <a:pathLst>
              <a:path w="3263721" h="1835843">
                <a:moveTo>
                  <a:pt x="0" y="0"/>
                </a:moveTo>
                <a:lnTo>
                  <a:pt x="3263720" y="0"/>
                </a:lnTo>
                <a:lnTo>
                  <a:pt x="3263720" y="1835843"/>
                </a:lnTo>
                <a:lnTo>
                  <a:pt x="0" y="1835843"/>
                </a:lnTo>
                <a:lnTo>
                  <a:pt x="0" y="0"/>
                </a:lnTo>
                <a:close/>
              </a:path>
            </a:pathLst>
          </a:custGeom>
          <a:blipFill>
            <a:blip r:embed="rId4"/>
            <a:stretch>
              <a:fillRect/>
            </a:stretch>
          </a:blipFill>
        </p:spPr>
        <p:txBody>
          <a:bodyPr/>
          <a:lstStyle/>
          <a:p>
            <a:endParaRPr lang="en-US"/>
          </a:p>
        </p:txBody>
      </p:sp>
      <p:sp>
        <p:nvSpPr>
          <p:cNvPr id="23" name="Freeform 23"/>
          <p:cNvSpPr/>
          <p:nvPr/>
        </p:nvSpPr>
        <p:spPr>
          <a:xfrm>
            <a:off x="14090161" y="1694045"/>
            <a:ext cx="2330003" cy="1223251"/>
          </a:xfrm>
          <a:custGeom>
            <a:avLst/>
            <a:gdLst/>
            <a:ahLst/>
            <a:cxnLst/>
            <a:rect l="l" t="t" r="r" b="b"/>
            <a:pathLst>
              <a:path w="2330003" h="1223251">
                <a:moveTo>
                  <a:pt x="0" y="0"/>
                </a:moveTo>
                <a:lnTo>
                  <a:pt x="2330003" y="0"/>
                </a:lnTo>
                <a:lnTo>
                  <a:pt x="2330003" y="1223252"/>
                </a:lnTo>
                <a:lnTo>
                  <a:pt x="0" y="1223252"/>
                </a:lnTo>
                <a:lnTo>
                  <a:pt x="0" y="0"/>
                </a:lnTo>
                <a:close/>
              </a:path>
            </a:pathLst>
          </a:custGeom>
          <a:blipFill>
            <a:blip r:embed="rId5"/>
            <a:stretch>
              <a:fillRect/>
            </a:stretch>
          </a:blipFill>
        </p:spPr>
        <p:txBody>
          <a:bodyPr/>
          <a:lstStyle/>
          <a:p>
            <a:endParaRPr lang="en-US"/>
          </a:p>
        </p:txBody>
      </p:sp>
      <p:sp>
        <p:nvSpPr>
          <p:cNvPr id="24" name="TextBox 24"/>
          <p:cNvSpPr txBox="1"/>
          <p:nvPr/>
        </p:nvSpPr>
        <p:spPr>
          <a:xfrm>
            <a:off x="2473306" y="618407"/>
            <a:ext cx="7767786" cy="837566"/>
          </a:xfrm>
          <a:prstGeom prst="rect">
            <a:avLst/>
          </a:prstGeom>
        </p:spPr>
        <p:txBody>
          <a:bodyPr lIns="0" tIns="0" rIns="0" bIns="0" rtlCol="0" anchor="t">
            <a:spAutoFit/>
          </a:bodyPr>
          <a:lstStyle/>
          <a:p>
            <a:pPr marL="0" lvl="0" indent="0" algn="l">
              <a:lnSpc>
                <a:spcPts val="6859"/>
              </a:lnSpc>
              <a:spcBef>
                <a:spcPct val="0"/>
              </a:spcBef>
            </a:pPr>
            <a:r>
              <a:rPr lang="en-US" sz="4899">
                <a:solidFill>
                  <a:srgbClr val="FEF7E0"/>
                </a:solidFill>
                <a:latin typeface="Trenda 1"/>
                <a:ea typeface="Trenda 1"/>
                <a:cs typeface="Trenda 1"/>
                <a:sym typeface="Trenda 1"/>
              </a:rPr>
              <a:t>BUSINESS RECRUITMENT</a:t>
            </a:r>
          </a:p>
        </p:txBody>
      </p:sp>
      <p:sp>
        <p:nvSpPr>
          <p:cNvPr id="25" name="TextBox 25"/>
          <p:cNvSpPr txBox="1"/>
          <p:nvPr/>
        </p:nvSpPr>
        <p:spPr>
          <a:xfrm>
            <a:off x="1255788" y="3568913"/>
            <a:ext cx="3592228" cy="3416300"/>
          </a:xfrm>
          <a:prstGeom prst="rect">
            <a:avLst/>
          </a:prstGeom>
        </p:spPr>
        <p:txBody>
          <a:bodyPr lIns="0" tIns="0" rIns="0" bIns="0" rtlCol="0" anchor="t">
            <a:spAutoFit/>
          </a:bodyPr>
          <a:lstStyle/>
          <a:p>
            <a:pPr algn="l">
              <a:lnSpc>
                <a:spcPts val="2530"/>
              </a:lnSpc>
            </a:pPr>
            <a:r>
              <a:rPr lang="en-US" sz="2300">
                <a:solidFill>
                  <a:srgbClr val="FFFFFF"/>
                </a:solidFill>
                <a:latin typeface="Trenda 5"/>
                <a:ea typeface="Trenda 5"/>
                <a:cs typeface="Trenda 5"/>
                <a:sym typeface="Trenda 5"/>
              </a:rPr>
              <a:t>Batch 1:</a:t>
            </a:r>
          </a:p>
          <a:p>
            <a:pPr marL="496571" lvl="1" indent="-248285" algn="l">
              <a:lnSpc>
                <a:spcPts val="2530"/>
              </a:lnSpc>
              <a:buFont typeface="Arial"/>
              <a:buChar char="•"/>
            </a:pPr>
            <a:r>
              <a:rPr lang="en-US" sz="2300">
                <a:solidFill>
                  <a:srgbClr val="FFFFFF"/>
                </a:solidFill>
                <a:latin typeface="Trenda 5"/>
                <a:ea typeface="Trenda 5"/>
                <a:cs typeface="Trenda 5"/>
                <a:sym typeface="Trenda 5"/>
              </a:rPr>
              <a:t>Accelerated 10 startups</a:t>
            </a:r>
          </a:p>
          <a:p>
            <a:pPr algn="l">
              <a:lnSpc>
                <a:spcPts val="2530"/>
              </a:lnSpc>
            </a:pPr>
            <a:endParaRPr lang="en-US" sz="2300">
              <a:solidFill>
                <a:srgbClr val="FFFFFF"/>
              </a:solidFill>
              <a:latin typeface="Trenda 5"/>
              <a:ea typeface="Trenda 5"/>
              <a:cs typeface="Trenda 5"/>
              <a:sym typeface="Trenda 5"/>
            </a:endParaRPr>
          </a:p>
          <a:p>
            <a:pPr marL="496571" lvl="1" indent="-248285" algn="l">
              <a:lnSpc>
                <a:spcPts val="2530"/>
              </a:lnSpc>
              <a:buFont typeface="Arial"/>
              <a:buChar char="•"/>
            </a:pPr>
            <a:r>
              <a:rPr lang="en-US" sz="2300">
                <a:solidFill>
                  <a:srgbClr val="FFFFFF"/>
                </a:solidFill>
                <a:latin typeface="Trenda 5"/>
                <a:ea typeface="Trenda 5"/>
                <a:cs typeface="Trenda 5"/>
                <a:sym typeface="Trenda 5"/>
              </a:rPr>
              <a:t>$6.5 million + capital raised</a:t>
            </a:r>
          </a:p>
          <a:p>
            <a:pPr algn="l">
              <a:lnSpc>
                <a:spcPts val="2530"/>
              </a:lnSpc>
            </a:pPr>
            <a:endParaRPr lang="en-US" sz="2300">
              <a:solidFill>
                <a:srgbClr val="FFFFFF"/>
              </a:solidFill>
              <a:latin typeface="Trenda 5"/>
              <a:ea typeface="Trenda 5"/>
              <a:cs typeface="Trenda 5"/>
              <a:sym typeface="Trenda 5"/>
            </a:endParaRPr>
          </a:p>
          <a:p>
            <a:pPr marL="496571" lvl="1" indent="-248285" algn="l">
              <a:lnSpc>
                <a:spcPts val="2530"/>
              </a:lnSpc>
              <a:buFont typeface="Arial"/>
              <a:buChar char="•"/>
            </a:pPr>
            <a:r>
              <a:rPr lang="en-US" sz="2300">
                <a:solidFill>
                  <a:srgbClr val="FFFFFF"/>
                </a:solidFill>
                <a:latin typeface="Trenda 5"/>
                <a:ea typeface="Trenda 5"/>
                <a:cs typeface="Trenda 5"/>
                <a:sym typeface="Trenda 5"/>
              </a:rPr>
              <a:t>2 Investments </a:t>
            </a:r>
          </a:p>
          <a:p>
            <a:pPr algn="l">
              <a:lnSpc>
                <a:spcPts val="3520"/>
              </a:lnSpc>
            </a:pPr>
            <a:endParaRPr lang="en-US" sz="2300">
              <a:solidFill>
                <a:srgbClr val="FFFFFF"/>
              </a:solidFill>
              <a:latin typeface="Trenda 5"/>
              <a:ea typeface="Trenda 5"/>
              <a:cs typeface="Trenda 5"/>
              <a:sym typeface="Trenda 5"/>
            </a:endParaRPr>
          </a:p>
          <a:p>
            <a:pPr algn="l">
              <a:lnSpc>
                <a:spcPts val="3520"/>
              </a:lnSpc>
            </a:pPr>
            <a:endParaRPr lang="en-US" sz="2300">
              <a:solidFill>
                <a:srgbClr val="FFFFFF"/>
              </a:solidFill>
              <a:latin typeface="Trenda 5"/>
              <a:ea typeface="Trenda 5"/>
              <a:cs typeface="Trenda 5"/>
              <a:sym typeface="Trenda 5"/>
            </a:endParaRPr>
          </a:p>
        </p:txBody>
      </p:sp>
      <p:sp>
        <p:nvSpPr>
          <p:cNvPr id="26" name="TextBox 26"/>
          <p:cNvSpPr txBox="1"/>
          <p:nvPr/>
        </p:nvSpPr>
        <p:spPr>
          <a:xfrm>
            <a:off x="7347886" y="3451438"/>
            <a:ext cx="3305591" cy="5761355"/>
          </a:xfrm>
          <a:prstGeom prst="rect">
            <a:avLst/>
          </a:prstGeom>
        </p:spPr>
        <p:txBody>
          <a:bodyPr lIns="0" tIns="0" rIns="0" bIns="0" rtlCol="0" anchor="t">
            <a:spAutoFit/>
          </a:bodyPr>
          <a:lstStyle/>
          <a:p>
            <a:pPr marL="496569" lvl="1" indent="-248284" algn="l">
              <a:lnSpc>
                <a:spcPts val="2529"/>
              </a:lnSpc>
              <a:buFont typeface="Arial"/>
              <a:buChar char="•"/>
            </a:pPr>
            <a:r>
              <a:rPr lang="en-US" sz="2299">
                <a:solidFill>
                  <a:srgbClr val="FFFFFF"/>
                </a:solidFill>
                <a:latin typeface="Trenda 5"/>
                <a:ea typeface="Trenda 5"/>
                <a:cs typeface="Trenda 5"/>
                <a:sym typeface="Trenda 5"/>
              </a:rPr>
              <a:t>Connected with 100+ global life sciences companies</a:t>
            </a:r>
          </a:p>
          <a:p>
            <a:pPr algn="l">
              <a:lnSpc>
                <a:spcPts val="2529"/>
              </a:lnSpc>
            </a:pPr>
            <a:endParaRPr lang="en-US" sz="2299">
              <a:solidFill>
                <a:srgbClr val="FFFFFF"/>
              </a:solidFill>
              <a:latin typeface="Trenda 5"/>
              <a:ea typeface="Trenda 5"/>
              <a:cs typeface="Trenda 5"/>
              <a:sym typeface="Trenda 5"/>
            </a:endParaRPr>
          </a:p>
          <a:p>
            <a:pPr marL="496569" lvl="1" indent="-248284" algn="l">
              <a:lnSpc>
                <a:spcPts val="2529"/>
              </a:lnSpc>
              <a:buFont typeface="Arial"/>
              <a:buChar char="•"/>
            </a:pPr>
            <a:r>
              <a:rPr lang="en-US" sz="2299">
                <a:solidFill>
                  <a:srgbClr val="FFFFFF"/>
                </a:solidFill>
                <a:latin typeface="Trenda 5"/>
                <a:ea typeface="Trenda 5"/>
                <a:cs typeface="Trenda 5"/>
                <a:sym typeface="Trenda 5"/>
              </a:rPr>
              <a:t>Generated 4 qualified business leads for Sugar Land</a:t>
            </a:r>
          </a:p>
          <a:p>
            <a:pPr algn="l">
              <a:lnSpc>
                <a:spcPts val="2529"/>
              </a:lnSpc>
            </a:pPr>
            <a:endParaRPr lang="en-US" sz="2299">
              <a:solidFill>
                <a:srgbClr val="FFFFFF"/>
              </a:solidFill>
              <a:latin typeface="Trenda 5"/>
              <a:ea typeface="Trenda 5"/>
              <a:cs typeface="Trenda 5"/>
              <a:sym typeface="Trenda 5"/>
            </a:endParaRPr>
          </a:p>
          <a:p>
            <a:pPr marL="496569" lvl="1" indent="-248284" algn="l">
              <a:lnSpc>
                <a:spcPts val="2529"/>
              </a:lnSpc>
              <a:buFont typeface="Arial"/>
              <a:buChar char="•"/>
            </a:pPr>
            <a:r>
              <a:rPr lang="en-US" sz="2299">
                <a:solidFill>
                  <a:srgbClr val="FFFFFF"/>
                </a:solidFill>
                <a:latin typeface="Trenda 5"/>
                <a:ea typeface="Trenda 5"/>
                <a:cs typeface="Trenda 5"/>
                <a:sym typeface="Trenda 5"/>
              </a:rPr>
              <a:t>Strengthened partnerships with GHP + regional allies</a:t>
            </a:r>
          </a:p>
          <a:p>
            <a:pPr algn="l">
              <a:lnSpc>
                <a:spcPts val="2529"/>
              </a:lnSpc>
            </a:pPr>
            <a:endParaRPr lang="en-US" sz="2299">
              <a:solidFill>
                <a:srgbClr val="FFFFFF"/>
              </a:solidFill>
              <a:latin typeface="Trenda 5"/>
              <a:ea typeface="Trenda 5"/>
              <a:cs typeface="Trenda 5"/>
              <a:sym typeface="Trenda 5"/>
            </a:endParaRPr>
          </a:p>
          <a:p>
            <a:pPr algn="l">
              <a:lnSpc>
                <a:spcPts val="3959"/>
              </a:lnSpc>
            </a:pPr>
            <a:endParaRPr lang="en-US" sz="2299">
              <a:solidFill>
                <a:srgbClr val="FFFFFF"/>
              </a:solidFill>
              <a:latin typeface="Trenda 5"/>
              <a:ea typeface="Trenda 5"/>
              <a:cs typeface="Trenda 5"/>
              <a:sym typeface="Trenda 5"/>
            </a:endParaRPr>
          </a:p>
          <a:p>
            <a:pPr algn="l">
              <a:lnSpc>
                <a:spcPts val="3959"/>
              </a:lnSpc>
            </a:pPr>
            <a:endParaRPr lang="en-US" sz="2299">
              <a:solidFill>
                <a:srgbClr val="FFFFFF"/>
              </a:solidFill>
              <a:latin typeface="Trenda 5"/>
              <a:ea typeface="Trenda 5"/>
              <a:cs typeface="Trenda 5"/>
              <a:sym typeface="Trenda 5"/>
            </a:endParaRPr>
          </a:p>
          <a:p>
            <a:pPr algn="l">
              <a:lnSpc>
                <a:spcPts val="3849"/>
              </a:lnSpc>
            </a:pPr>
            <a:endParaRPr lang="en-US" sz="2299">
              <a:solidFill>
                <a:srgbClr val="FFFFFF"/>
              </a:solidFill>
              <a:latin typeface="Trenda 5"/>
              <a:ea typeface="Trenda 5"/>
              <a:cs typeface="Trenda 5"/>
              <a:sym typeface="Trenda 5"/>
            </a:endParaRPr>
          </a:p>
          <a:p>
            <a:pPr algn="l">
              <a:lnSpc>
                <a:spcPts val="3849"/>
              </a:lnSpc>
            </a:pPr>
            <a:endParaRPr lang="en-US" sz="2299">
              <a:solidFill>
                <a:srgbClr val="FFFFFF"/>
              </a:solidFill>
              <a:latin typeface="Trenda 5"/>
              <a:ea typeface="Trenda 5"/>
              <a:cs typeface="Trenda 5"/>
              <a:sym typeface="Trenda 5"/>
            </a:endParaRPr>
          </a:p>
        </p:txBody>
      </p:sp>
      <p:sp>
        <p:nvSpPr>
          <p:cNvPr id="27" name="TextBox 27"/>
          <p:cNvSpPr txBox="1"/>
          <p:nvPr/>
        </p:nvSpPr>
        <p:spPr>
          <a:xfrm>
            <a:off x="13623569" y="3301341"/>
            <a:ext cx="3305591" cy="6704330"/>
          </a:xfrm>
          <a:prstGeom prst="rect">
            <a:avLst/>
          </a:prstGeom>
        </p:spPr>
        <p:txBody>
          <a:bodyPr lIns="0" tIns="0" rIns="0" bIns="0" rtlCol="0" anchor="t">
            <a:spAutoFit/>
          </a:bodyPr>
          <a:lstStyle/>
          <a:p>
            <a:pPr marL="496569" lvl="1" indent="-248284" algn="l">
              <a:lnSpc>
                <a:spcPts val="2529"/>
              </a:lnSpc>
              <a:buFont typeface="Arial"/>
              <a:buChar char="•"/>
            </a:pPr>
            <a:r>
              <a:rPr lang="en-US" sz="2299">
                <a:solidFill>
                  <a:srgbClr val="FFFFFF"/>
                </a:solidFill>
                <a:latin typeface="Trenda 5"/>
                <a:ea typeface="Trenda 5"/>
                <a:cs typeface="Trenda 5"/>
                <a:sym typeface="Trenda 5"/>
              </a:rPr>
              <a:t>Scheduled 2 company and media meetings</a:t>
            </a:r>
          </a:p>
          <a:p>
            <a:pPr algn="l">
              <a:lnSpc>
                <a:spcPts val="2529"/>
              </a:lnSpc>
            </a:pPr>
            <a:endParaRPr lang="en-US" sz="2299">
              <a:solidFill>
                <a:srgbClr val="FFFFFF"/>
              </a:solidFill>
              <a:latin typeface="Trenda 5"/>
              <a:ea typeface="Trenda 5"/>
              <a:cs typeface="Trenda 5"/>
              <a:sym typeface="Trenda 5"/>
            </a:endParaRPr>
          </a:p>
          <a:p>
            <a:pPr marL="496569" lvl="1" indent="-248284" algn="l">
              <a:lnSpc>
                <a:spcPts val="2529"/>
              </a:lnSpc>
              <a:buFont typeface="Arial"/>
              <a:buChar char="•"/>
            </a:pPr>
            <a:r>
              <a:rPr lang="en-US" sz="2299">
                <a:solidFill>
                  <a:srgbClr val="FFFFFF"/>
                </a:solidFill>
                <a:latin typeface="Trenda 5"/>
                <a:ea typeface="Trenda 5"/>
                <a:cs typeface="Trenda 5"/>
                <a:sym typeface="Trenda 5"/>
              </a:rPr>
              <a:t>Engaged with 3 international delegations</a:t>
            </a:r>
          </a:p>
          <a:p>
            <a:pPr algn="l">
              <a:lnSpc>
                <a:spcPts val="2529"/>
              </a:lnSpc>
            </a:pPr>
            <a:endParaRPr lang="en-US" sz="2299">
              <a:solidFill>
                <a:srgbClr val="FFFFFF"/>
              </a:solidFill>
              <a:latin typeface="Trenda 5"/>
              <a:ea typeface="Trenda 5"/>
              <a:cs typeface="Trenda 5"/>
              <a:sym typeface="Trenda 5"/>
            </a:endParaRPr>
          </a:p>
          <a:p>
            <a:pPr marL="496569" lvl="1" indent="-248284" algn="l">
              <a:lnSpc>
                <a:spcPts val="2529"/>
              </a:lnSpc>
              <a:buFont typeface="Arial"/>
              <a:buChar char="•"/>
            </a:pPr>
            <a:r>
              <a:rPr lang="en-US" sz="2299">
                <a:solidFill>
                  <a:srgbClr val="FFFFFF"/>
                </a:solidFill>
                <a:latin typeface="Trenda 5"/>
                <a:ea typeface="Trenda 5"/>
                <a:cs typeface="Trenda 5"/>
                <a:sym typeface="Trenda 5"/>
              </a:rPr>
              <a:t>Positioned Sugar Land as part of the Houston region’s investment story on a global stage</a:t>
            </a:r>
          </a:p>
          <a:p>
            <a:pPr algn="l">
              <a:lnSpc>
                <a:spcPts val="2529"/>
              </a:lnSpc>
            </a:pPr>
            <a:endParaRPr lang="en-US" sz="2299">
              <a:solidFill>
                <a:srgbClr val="FFFFFF"/>
              </a:solidFill>
              <a:latin typeface="Trenda 5"/>
              <a:ea typeface="Trenda 5"/>
              <a:cs typeface="Trenda 5"/>
              <a:sym typeface="Trenda 5"/>
            </a:endParaRPr>
          </a:p>
          <a:p>
            <a:pPr algn="l">
              <a:lnSpc>
                <a:spcPts val="2529"/>
              </a:lnSpc>
            </a:pPr>
            <a:endParaRPr lang="en-US" sz="2299">
              <a:solidFill>
                <a:srgbClr val="FFFFFF"/>
              </a:solidFill>
              <a:latin typeface="Trenda 5"/>
              <a:ea typeface="Trenda 5"/>
              <a:cs typeface="Trenda 5"/>
              <a:sym typeface="Trenda 5"/>
            </a:endParaRPr>
          </a:p>
          <a:p>
            <a:pPr algn="l">
              <a:lnSpc>
                <a:spcPts val="3959"/>
              </a:lnSpc>
            </a:pPr>
            <a:endParaRPr lang="en-US" sz="2299">
              <a:solidFill>
                <a:srgbClr val="FFFFFF"/>
              </a:solidFill>
              <a:latin typeface="Trenda 5"/>
              <a:ea typeface="Trenda 5"/>
              <a:cs typeface="Trenda 5"/>
              <a:sym typeface="Trenda 5"/>
            </a:endParaRPr>
          </a:p>
          <a:p>
            <a:pPr algn="l">
              <a:lnSpc>
                <a:spcPts val="3959"/>
              </a:lnSpc>
            </a:pPr>
            <a:endParaRPr lang="en-US" sz="2299">
              <a:solidFill>
                <a:srgbClr val="FFFFFF"/>
              </a:solidFill>
              <a:latin typeface="Trenda 5"/>
              <a:ea typeface="Trenda 5"/>
              <a:cs typeface="Trenda 5"/>
              <a:sym typeface="Trenda 5"/>
            </a:endParaRPr>
          </a:p>
          <a:p>
            <a:pPr algn="l">
              <a:lnSpc>
                <a:spcPts val="3849"/>
              </a:lnSpc>
            </a:pPr>
            <a:endParaRPr lang="en-US" sz="2299">
              <a:solidFill>
                <a:srgbClr val="FFFFFF"/>
              </a:solidFill>
              <a:latin typeface="Trenda 5"/>
              <a:ea typeface="Trenda 5"/>
              <a:cs typeface="Trenda 5"/>
              <a:sym typeface="Trenda 5"/>
            </a:endParaRPr>
          </a:p>
          <a:p>
            <a:pPr algn="l">
              <a:lnSpc>
                <a:spcPts val="3849"/>
              </a:lnSpc>
            </a:pPr>
            <a:endParaRPr lang="en-US" sz="2299">
              <a:solidFill>
                <a:srgbClr val="FFFFFF"/>
              </a:solidFill>
              <a:latin typeface="Trenda 5"/>
              <a:ea typeface="Trenda 5"/>
              <a:cs typeface="Trenda 5"/>
              <a:sym typeface="Trenda 5"/>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EFAEE"/>
        </a:solidFill>
        <a:effectLst/>
      </p:bgPr>
    </p:bg>
    <p:spTree>
      <p:nvGrpSpPr>
        <p:cNvPr id="1" name=""/>
        <p:cNvGrpSpPr/>
        <p:nvPr/>
      </p:nvGrpSpPr>
      <p:grpSpPr>
        <a:xfrm>
          <a:off x="0" y="0"/>
          <a:ext cx="0" cy="0"/>
          <a:chOff x="0" y="0"/>
          <a:chExt cx="0" cy="0"/>
        </a:xfrm>
      </p:grpSpPr>
      <p:grpSp>
        <p:nvGrpSpPr>
          <p:cNvPr id="2" name="Group 2"/>
          <p:cNvGrpSpPr/>
          <p:nvPr/>
        </p:nvGrpSpPr>
        <p:grpSpPr>
          <a:xfrm>
            <a:off x="454980" y="475585"/>
            <a:ext cx="17378041" cy="1218460"/>
            <a:chOff x="0" y="0"/>
            <a:chExt cx="7881668" cy="552623"/>
          </a:xfrm>
        </p:grpSpPr>
        <p:sp>
          <p:nvSpPr>
            <p:cNvPr id="3" name="Freeform 3"/>
            <p:cNvSpPr/>
            <p:nvPr/>
          </p:nvSpPr>
          <p:spPr>
            <a:xfrm>
              <a:off x="0" y="0"/>
              <a:ext cx="7881669" cy="552623"/>
            </a:xfrm>
            <a:custGeom>
              <a:avLst/>
              <a:gdLst/>
              <a:ahLst/>
              <a:cxnLst/>
              <a:rect l="l" t="t" r="r" b="b"/>
              <a:pathLst>
                <a:path w="7881669" h="552623">
                  <a:moveTo>
                    <a:pt x="7881669" y="276311"/>
                  </a:moveTo>
                  <a:lnTo>
                    <a:pt x="7678469" y="552623"/>
                  </a:lnTo>
                  <a:lnTo>
                    <a:pt x="203200" y="552623"/>
                  </a:lnTo>
                  <a:lnTo>
                    <a:pt x="0" y="276311"/>
                  </a:lnTo>
                  <a:lnTo>
                    <a:pt x="203200" y="0"/>
                  </a:lnTo>
                  <a:lnTo>
                    <a:pt x="7678469" y="0"/>
                  </a:lnTo>
                  <a:lnTo>
                    <a:pt x="7881669" y="276311"/>
                  </a:lnTo>
                  <a:close/>
                </a:path>
              </a:pathLst>
            </a:custGeom>
            <a:solidFill>
              <a:srgbClr val="070956"/>
            </a:solidFill>
          </p:spPr>
          <p:txBody>
            <a:bodyPr/>
            <a:lstStyle/>
            <a:p>
              <a:endParaRPr lang="en-US"/>
            </a:p>
          </p:txBody>
        </p:sp>
        <p:sp>
          <p:nvSpPr>
            <p:cNvPr id="4" name="TextBox 4"/>
            <p:cNvSpPr txBox="1"/>
            <p:nvPr/>
          </p:nvSpPr>
          <p:spPr>
            <a:xfrm>
              <a:off x="114300" y="-47625"/>
              <a:ext cx="7653068" cy="600248"/>
            </a:xfrm>
            <a:prstGeom prst="rect">
              <a:avLst/>
            </a:prstGeom>
          </p:spPr>
          <p:txBody>
            <a:bodyPr lIns="50800" tIns="50800" rIns="50800" bIns="50800" rtlCol="0" anchor="ctr"/>
            <a:lstStyle/>
            <a:p>
              <a:pPr algn="ctr">
                <a:lnSpc>
                  <a:spcPts val="2692"/>
                </a:lnSpc>
              </a:pPr>
              <a:endParaRPr/>
            </a:p>
          </p:txBody>
        </p:sp>
      </p:grpSp>
      <p:grpSp>
        <p:nvGrpSpPr>
          <p:cNvPr id="5" name="Group 5"/>
          <p:cNvGrpSpPr/>
          <p:nvPr/>
        </p:nvGrpSpPr>
        <p:grpSpPr>
          <a:xfrm>
            <a:off x="0" y="9629554"/>
            <a:ext cx="18288000" cy="1694773"/>
            <a:chOff x="0" y="0"/>
            <a:chExt cx="8294373" cy="768651"/>
          </a:xfrm>
        </p:grpSpPr>
        <p:sp>
          <p:nvSpPr>
            <p:cNvPr id="6" name="Freeform 6"/>
            <p:cNvSpPr/>
            <p:nvPr/>
          </p:nvSpPr>
          <p:spPr>
            <a:xfrm>
              <a:off x="0" y="0"/>
              <a:ext cx="8294373" cy="768651"/>
            </a:xfrm>
            <a:custGeom>
              <a:avLst/>
              <a:gdLst/>
              <a:ahLst/>
              <a:cxnLst/>
              <a:rect l="l" t="t" r="r" b="b"/>
              <a:pathLst>
                <a:path w="8294373" h="768651">
                  <a:moveTo>
                    <a:pt x="8294373" y="384325"/>
                  </a:moveTo>
                  <a:lnTo>
                    <a:pt x="8091173" y="768651"/>
                  </a:lnTo>
                  <a:lnTo>
                    <a:pt x="203200" y="768651"/>
                  </a:lnTo>
                  <a:lnTo>
                    <a:pt x="0" y="384325"/>
                  </a:lnTo>
                  <a:lnTo>
                    <a:pt x="203200" y="0"/>
                  </a:lnTo>
                  <a:lnTo>
                    <a:pt x="8091173" y="0"/>
                  </a:lnTo>
                  <a:lnTo>
                    <a:pt x="8294373" y="384325"/>
                  </a:lnTo>
                  <a:close/>
                </a:path>
              </a:pathLst>
            </a:custGeom>
            <a:solidFill>
              <a:srgbClr val="142483"/>
            </a:solidFill>
          </p:spPr>
          <p:txBody>
            <a:bodyPr/>
            <a:lstStyle/>
            <a:p>
              <a:endParaRPr lang="en-US"/>
            </a:p>
          </p:txBody>
        </p:sp>
        <p:sp>
          <p:nvSpPr>
            <p:cNvPr id="7" name="TextBox 7"/>
            <p:cNvSpPr txBox="1"/>
            <p:nvPr/>
          </p:nvSpPr>
          <p:spPr>
            <a:xfrm>
              <a:off x="114300" y="-47625"/>
              <a:ext cx="8065773" cy="816276"/>
            </a:xfrm>
            <a:prstGeom prst="rect">
              <a:avLst/>
            </a:prstGeom>
          </p:spPr>
          <p:txBody>
            <a:bodyPr lIns="50800" tIns="50800" rIns="50800" bIns="50800" rtlCol="0" anchor="ctr"/>
            <a:lstStyle/>
            <a:p>
              <a:pPr algn="ctr">
                <a:lnSpc>
                  <a:spcPts val="2692"/>
                </a:lnSpc>
              </a:pPr>
              <a:endParaRPr/>
            </a:p>
          </p:txBody>
        </p:sp>
      </p:grpSp>
      <p:grpSp>
        <p:nvGrpSpPr>
          <p:cNvPr id="8" name="Group 8"/>
          <p:cNvGrpSpPr/>
          <p:nvPr/>
        </p:nvGrpSpPr>
        <p:grpSpPr>
          <a:xfrm>
            <a:off x="359730" y="314765"/>
            <a:ext cx="1792117" cy="1540101"/>
            <a:chOff x="0" y="0"/>
            <a:chExt cx="812800" cy="698500"/>
          </a:xfrm>
        </p:grpSpPr>
        <p:sp>
          <p:nvSpPr>
            <p:cNvPr id="9" name="Freeform 9"/>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1AA1D"/>
            </a:solidFill>
          </p:spPr>
          <p:txBody>
            <a:bodyPr/>
            <a:lstStyle/>
            <a:p>
              <a:endParaRPr lang="en-US"/>
            </a:p>
          </p:txBody>
        </p:sp>
        <p:sp>
          <p:nvSpPr>
            <p:cNvPr id="10" name="TextBox 10"/>
            <p:cNvSpPr txBox="1"/>
            <p:nvPr/>
          </p:nvSpPr>
          <p:spPr>
            <a:xfrm>
              <a:off x="114300" y="-47625"/>
              <a:ext cx="584200" cy="746125"/>
            </a:xfrm>
            <a:prstGeom prst="rect">
              <a:avLst/>
            </a:prstGeom>
          </p:spPr>
          <p:txBody>
            <a:bodyPr lIns="50800" tIns="50800" rIns="50800" bIns="50800" rtlCol="0" anchor="ctr"/>
            <a:lstStyle/>
            <a:p>
              <a:pPr algn="ctr">
                <a:lnSpc>
                  <a:spcPts val="2692"/>
                </a:lnSpc>
              </a:pPr>
              <a:endParaRPr/>
            </a:p>
          </p:txBody>
        </p:sp>
      </p:grpSp>
      <p:sp>
        <p:nvSpPr>
          <p:cNvPr id="11" name="Freeform 11"/>
          <p:cNvSpPr/>
          <p:nvPr/>
        </p:nvSpPr>
        <p:spPr>
          <a:xfrm>
            <a:off x="728332" y="566081"/>
            <a:ext cx="1054912" cy="1054912"/>
          </a:xfrm>
          <a:custGeom>
            <a:avLst/>
            <a:gdLst/>
            <a:ahLst/>
            <a:cxnLst/>
            <a:rect l="l" t="t" r="r" b="b"/>
            <a:pathLst>
              <a:path w="1054912" h="1054912">
                <a:moveTo>
                  <a:pt x="0" y="0"/>
                </a:moveTo>
                <a:lnTo>
                  <a:pt x="1054912" y="0"/>
                </a:lnTo>
                <a:lnTo>
                  <a:pt x="1054912" y="1054912"/>
                </a:lnTo>
                <a:lnTo>
                  <a:pt x="0" y="1054912"/>
                </a:lnTo>
                <a:lnTo>
                  <a:pt x="0" y="0"/>
                </a:lnTo>
                <a:close/>
              </a:path>
            </a:pathLst>
          </a:custGeom>
          <a:blipFill>
            <a:blip r:embed="rId3"/>
            <a:stretch>
              <a:fillRect/>
            </a:stretch>
          </a:blipFill>
        </p:spPr>
        <p:txBody>
          <a:bodyPr/>
          <a:lstStyle/>
          <a:p>
            <a:endParaRPr lang="en-US"/>
          </a:p>
        </p:txBody>
      </p:sp>
      <p:sp>
        <p:nvSpPr>
          <p:cNvPr id="12" name="Freeform 12"/>
          <p:cNvSpPr/>
          <p:nvPr/>
        </p:nvSpPr>
        <p:spPr>
          <a:xfrm>
            <a:off x="11624280" y="2303743"/>
            <a:ext cx="5635020" cy="5679515"/>
          </a:xfrm>
          <a:custGeom>
            <a:avLst/>
            <a:gdLst/>
            <a:ahLst/>
            <a:cxnLst/>
            <a:rect l="l" t="t" r="r" b="b"/>
            <a:pathLst>
              <a:path w="5635020" h="5679515">
                <a:moveTo>
                  <a:pt x="0" y="0"/>
                </a:moveTo>
                <a:lnTo>
                  <a:pt x="5635020" y="0"/>
                </a:lnTo>
                <a:lnTo>
                  <a:pt x="5635020" y="5679514"/>
                </a:lnTo>
                <a:lnTo>
                  <a:pt x="0" y="5679514"/>
                </a:lnTo>
                <a:lnTo>
                  <a:pt x="0" y="0"/>
                </a:lnTo>
                <a:close/>
              </a:path>
            </a:pathLst>
          </a:custGeom>
          <a:blipFill>
            <a:blip r:embed="rId4"/>
            <a:stretch>
              <a:fillRect r="-975" b="-30257"/>
            </a:stretch>
          </a:blipFill>
        </p:spPr>
        <p:txBody>
          <a:bodyPr/>
          <a:lstStyle/>
          <a:p>
            <a:endParaRPr lang="en-US"/>
          </a:p>
        </p:txBody>
      </p:sp>
      <p:sp>
        <p:nvSpPr>
          <p:cNvPr id="13" name="AutoShape 13"/>
          <p:cNvSpPr/>
          <p:nvPr/>
        </p:nvSpPr>
        <p:spPr>
          <a:xfrm>
            <a:off x="1310679" y="2020201"/>
            <a:ext cx="3048892" cy="2306548"/>
          </a:xfrm>
          <a:prstGeom prst="rect">
            <a:avLst/>
          </a:prstGeom>
          <a:solidFill>
            <a:srgbClr val="1B2A5D"/>
          </a:solidFill>
        </p:spPr>
        <p:txBody>
          <a:bodyPr/>
          <a:lstStyle/>
          <a:p>
            <a:endParaRPr lang="en-US"/>
          </a:p>
        </p:txBody>
      </p:sp>
      <p:sp>
        <p:nvSpPr>
          <p:cNvPr id="14" name="Freeform 14"/>
          <p:cNvSpPr/>
          <p:nvPr/>
        </p:nvSpPr>
        <p:spPr>
          <a:xfrm>
            <a:off x="306477" y="2141229"/>
            <a:ext cx="1860273" cy="1932751"/>
          </a:xfrm>
          <a:custGeom>
            <a:avLst/>
            <a:gdLst/>
            <a:ahLst/>
            <a:cxnLst/>
            <a:rect l="l" t="t" r="r" b="b"/>
            <a:pathLst>
              <a:path w="1860273" h="1932751">
                <a:moveTo>
                  <a:pt x="0" y="0"/>
                </a:moveTo>
                <a:lnTo>
                  <a:pt x="1860273" y="0"/>
                </a:lnTo>
                <a:lnTo>
                  <a:pt x="1860273" y="1932752"/>
                </a:lnTo>
                <a:lnTo>
                  <a:pt x="0" y="1932752"/>
                </a:lnTo>
                <a:lnTo>
                  <a:pt x="0" y="0"/>
                </a:lnTo>
                <a:close/>
              </a:path>
            </a:pathLst>
          </a:custGeom>
          <a:blipFill>
            <a:blip r:embed="rId5"/>
            <a:stretch>
              <a:fillRect/>
            </a:stretch>
          </a:blipFill>
        </p:spPr>
        <p:txBody>
          <a:bodyPr/>
          <a:lstStyle/>
          <a:p>
            <a:endParaRPr lang="en-US"/>
          </a:p>
        </p:txBody>
      </p:sp>
      <p:sp>
        <p:nvSpPr>
          <p:cNvPr id="15" name="Freeform 15"/>
          <p:cNvSpPr/>
          <p:nvPr/>
        </p:nvSpPr>
        <p:spPr>
          <a:xfrm>
            <a:off x="957853" y="4898249"/>
            <a:ext cx="3401718" cy="4091689"/>
          </a:xfrm>
          <a:custGeom>
            <a:avLst/>
            <a:gdLst/>
            <a:ahLst/>
            <a:cxnLst/>
            <a:rect l="l" t="t" r="r" b="b"/>
            <a:pathLst>
              <a:path w="3401718" h="4091689">
                <a:moveTo>
                  <a:pt x="0" y="0"/>
                </a:moveTo>
                <a:lnTo>
                  <a:pt x="3401718" y="0"/>
                </a:lnTo>
                <a:lnTo>
                  <a:pt x="3401718" y="4091688"/>
                </a:lnTo>
                <a:lnTo>
                  <a:pt x="0" y="4091688"/>
                </a:lnTo>
                <a:lnTo>
                  <a:pt x="0" y="0"/>
                </a:lnTo>
                <a:close/>
              </a:path>
            </a:pathLst>
          </a:custGeom>
          <a:blipFill>
            <a:blip r:embed="rId6"/>
            <a:stretch>
              <a:fillRect/>
            </a:stretch>
          </a:blipFill>
        </p:spPr>
        <p:txBody>
          <a:bodyPr/>
          <a:lstStyle/>
          <a:p>
            <a:endParaRPr lang="en-US"/>
          </a:p>
        </p:txBody>
      </p:sp>
      <p:sp>
        <p:nvSpPr>
          <p:cNvPr id="16" name="AutoShape 16"/>
          <p:cNvSpPr/>
          <p:nvPr/>
        </p:nvSpPr>
        <p:spPr>
          <a:xfrm>
            <a:off x="5354030" y="2020201"/>
            <a:ext cx="0" cy="6969736"/>
          </a:xfrm>
          <a:prstGeom prst="line">
            <a:avLst/>
          </a:prstGeom>
          <a:ln w="38100" cap="flat">
            <a:solidFill>
              <a:srgbClr val="253A80"/>
            </a:solidFill>
            <a:prstDash val="solid"/>
            <a:headEnd type="none" w="sm" len="sm"/>
            <a:tailEnd type="none" w="sm" len="sm"/>
          </a:ln>
        </p:spPr>
        <p:txBody>
          <a:bodyPr/>
          <a:lstStyle/>
          <a:p>
            <a:endParaRPr lang="en-US"/>
          </a:p>
        </p:txBody>
      </p:sp>
      <p:sp>
        <p:nvSpPr>
          <p:cNvPr id="17" name="Freeform 17"/>
          <p:cNvSpPr/>
          <p:nvPr/>
        </p:nvSpPr>
        <p:spPr>
          <a:xfrm>
            <a:off x="5833748" y="2389904"/>
            <a:ext cx="1359460" cy="892146"/>
          </a:xfrm>
          <a:custGeom>
            <a:avLst/>
            <a:gdLst/>
            <a:ahLst/>
            <a:cxnLst/>
            <a:rect l="l" t="t" r="r" b="b"/>
            <a:pathLst>
              <a:path w="1359460" h="892146">
                <a:moveTo>
                  <a:pt x="0" y="0"/>
                </a:moveTo>
                <a:lnTo>
                  <a:pt x="1359460" y="0"/>
                </a:lnTo>
                <a:lnTo>
                  <a:pt x="1359460" y="892146"/>
                </a:lnTo>
                <a:lnTo>
                  <a:pt x="0" y="89214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8" name="Freeform 18"/>
          <p:cNvSpPr/>
          <p:nvPr/>
        </p:nvSpPr>
        <p:spPr>
          <a:xfrm>
            <a:off x="5833748" y="4326749"/>
            <a:ext cx="1359460" cy="776592"/>
          </a:xfrm>
          <a:custGeom>
            <a:avLst/>
            <a:gdLst/>
            <a:ahLst/>
            <a:cxnLst/>
            <a:rect l="l" t="t" r="r" b="b"/>
            <a:pathLst>
              <a:path w="1359460" h="776592">
                <a:moveTo>
                  <a:pt x="0" y="0"/>
                </a:moveTo>
                <a:lnTo>
                  <a:pt x="1359460" y="0"/>
                </a:lnTo>
                <a:lnTo>
                  <a:pt x="1359460" y="776591"/>
                </a:lnTo>
                <a:lnTo>
                  <a:pt x="0" y="776591"/>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9" name="Freeform 19"/>
          <p:cNvSpPr/>
          <p:nvPr/>
        </p:nvSpPr>
        <p:spPr>
          <a:xfrm>
            <a:off x="5833748" y="6419188"/>
            <a:ext cx="1359460" cy="1319919"/>
          </a:xfrm>
          <a:custGeom>
            <a:avLst/>
            <a:gdLst/>
            <a:ahLst/>
            <a:cxnLst/>
            <a:rect l="l" t="t" r="r" b="b"/>
            <a:pathLst>
              <a:path w="1359460" h="1319919">
                <a:moveTo>
                  <a:pt x="0" y="0"/>
                </a:moveTo>
                <a:lnTo>
                  <a:pt x="1359460" y="0"/>
                </a:lnTo>
                <a:lnTo>
                  <a:pt x="1359460" y="1319919"/>
                </a:lnTo>
                <a:lnTo>
                  <a:pt x="0" y="1319919"/>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20" name="TextBox 20"/>
          <p:cNvSpPr txBox="1"/>
          <p:nvPr/>
        </p:nvSpPr>
        <p:spPr>
          <a:xfrm>
            <a:off x="2473306" y="648334"/>
            <a:ext cx="14214494" cy="837566"/>
          </a:xfrm>
          <a:prstGeom prst="rect">
            <a:avLst/>
          </a:prstGeom>
        </p:spPr>
        <p:txBody>
          <a:bodyPr wrap="square" lIns="0" tIns="0" rIns="0" bIns="0" rtlCol="0" anchor="t">
            <a:spAutoFit/>
          </a:bodyPr>
          <a:lstStyle/>
          <a:p>
            <a:pPr marL="0" lvl="0" indent="0" algn="l">
              <a:lnSpc>
                <a:spcPts val="6859"/>
              </a:lnSpc>
              <a:spcBef>
                <a:spcPct val="0"/>
              </a:spcBef>
            </a:pPr>
            <a:r>
              <a:rPr lang="en-US" sz="4899" dirty="0">
                <a:solidFill>
                  <a:srgbClr val="FEF7E0"/>
                </a:solidFill>
                <a:latin typeface="Trenda 1"/>
                <a:ea typeface="Trenda 1"/>
                <a:cs typeface="Trenda 1"/>
                <a:sym typeface="Trenda 1"/>
              </a:rPr>
              <a:t>BUSINESS RETENTION AND EXPANSION</a:t>
            </a:r>
          </a:p>
        </p:txBody>
      </p:sp>
      <p:grpSp>
        <p:nvGrpSpPr>
          <p:cNvPr id="21" name="Group 21"/>
          <p:cNvGrpSpPr/>
          <p:nvPr/>
        </p:nvGrpSpPr>
        <p:grpSpPr>
          <a:xfrm>
            <a:off x="1832176" y="2031423"/>
            <a:ext cx="2005897" cy="1609109"/>
            <a:chOff x="0" y="0"/>
            <a:chExt cx="2674529" cy="2145478"/>
          </a:xfrm>
        </p:grpSpPr>
        <p:sp>
          <p:nvSpPr>
            <p:cNvPr id="22" name="TextBox 22"/>
            <p:cNvSpPr txBox="1"/>
            <p:nvPr/>
          </p:nvSpPr>
          <p:spPr>
            <a:xfrm>
              <a:off x="0" y="842359"/>
              <a:ext cx="2674529" cy="1303119"/>
            </a:xfrm>
            <a:prstGeom prst="rect">
              <a:avLst/>
            </a:prstGeom>
          </p:spPr>
          <p:txBody>
            <a:bodyPr lIns="0" tIns="0" rIns="0" bIns="0" rtlCol="0" anchor="t">
              <a:spAutoFit/>
            </a:bodyPr>
            <a:lstStyle/>
            <a:p>
              <a:pPr algn="ctr">
                <a:lnSpc>
                  <a:spcPts val="2610"/>
                </a:lnSpc>
              </a:pPr>
              <a:r>
                <a:rPr lang="en-US" sz="1740">
                  <a:solidFill>
                    <a:srgbClr val="FFFFFF"/>
                  </a:solidFill>
                  <a:latin typeface="Trenda 3"/>
                  <a:ea typeface="Trenda 3"/>
                  <a:cs typeface="Trenda 3"/>
                  <a:sym typeface="Trenda 3"/>
                </a:rPr>
                <a:t>Completed Business Retention Visits</a:t>
              </a:r>
            </a:p>
          </p:txBody>
        </p:sp>
        <p:sp>
          <p:nvSpPr>
            <p:cNvPr id="23" name="TextBox 23"/>
            <p:cNvSpPr txBox="1"/>
            <p:nvPr/>
          </p:nvSpPr>
          <p:spPr>
            <a:xfrm>
              <a:off x="0" y="0"/>
              <a:ext cx="2674529" cy="729026"/>
            </a:xfrm>
            <a:prstGeom prst="rect">
              <a:avLst/>
            </a:prstGeom>
          </p:spPr>
          <p:txBody>
            <a:bodyPr lIns="0" tIns="0" rIns="0" bIns="0" rtlCol="0" anchor="t">
              <a:spAutoFit/>
            </a:bodyPr>
            <a:lstStyle/>
            <a:p>
              <a:pPr marL="0" lvl="0" indent="0" algn="ctr">
                <a:lnSpc>
                  <a:spcPts val="4350"/>
                </a:lnSpc>
              </a:pPr>
              <a:r>
                <a:rPr lang="en-US" sz="3625">
                  <a:solidFill>
                    <a:srgbClr val="FFFFFF"/>
                  </a:solidFill>
                  <a:latin typeface="Trenda 2"/>
                  <a:ea typeface="Trenda 2"/>
                  <a:cs typeface="Trenda 2"/>
                  <a:sym typeface="Trenda 2"/>
                </a:rPr>
                <a:t>29</a:t>
              </a:r>
            </a:p>
          </p:txBody>
        </p:sp>
      </p:grpSp>
      <p:sp>
        <p:nvSpPr>
          <p:cNvPr id="24" name="TextBox 24"/>
          <p:cNvSpPr txBox="1"/>
          <p:nvPr/>
        </p:nvSpPr>
        <p:spPr>
          <a:xfrm>
            <a:off x="8101953" y="2261311"/>
            <a:ext cx="2084094" cy="1452880"/>
          </a:xfrm>
          <a:prstGeom prst="rect">
            <a:avLst/>
          </a:prstGeom>
        </p:spPr>
        <p:txBody>
          <a:bodyPr lIns="0" tIns="0" rIns="0" bIns="0" rtlCol="0" anchor="t">
            <a:spAutoFit/>
          </a:bodyPr>
          <a:lstStyle/>
          <a:p>
            <a:pPr algn="ctr">
              <a:lnSpc>
                <a:spcPts val="2484"/>
              </a:lnSpc>
            </a:pPr>
            <a:r>
              <a:rPr lang="en-US" sz="1774">
                <a:solidFill>
                  <a:srgbClr val="000000"/>
                </a:solidFill>
                <a:latin typeface="Trenda 5"/>
                <a:ea typeface="Trenda 5"/>
                <a:cs typeface="Trenda 5"/>
                <a:sym typeface="Trenda 5"/>
              </a:rPr>
              <a:t>Strengthened Relationships</a:t>
            </a:r>
          </a:p>
          <a:p>
            <a:pPr algn="ctr">
              <a:lnSpc>
                <a:spcPts val="2204"/>
              </a:lnSpc>
            </a:pPr>
            <a:r>
              <a:rPr lang="en-US" sz="1575">
                <a:solidFill>
                  <a:srgbClr val="000000"/>
                </a:solidFill>
                <a:latin typeface="Trenda 3"/>
                <a:ea typeface="Trenda 3"/>
                <a:cs typeface="Trenda 3"/>
                <a:sym typeface="Trenda 3"/>
              </a:rPr>
              <a:t>29 visits with local business and property owners</a:t>
            </a:r>
          </a:p>
        </p:txBody>
      </p:sp>
      <p:sp>
        <p:nvSpPr>
          <p:cNvPr id="25" name="TextBox 25"/>
          <p:cNvSpPr txBox="1"/>
          <p:nvPr/>
        </p:nvSpPr>
        <p:spPr>
          <a:xfrm>
            <a:off x="8101953" y="4189589"/>
            <a:ext cx="2084094" cy="1729168"/>
          </a:xfrm>
          <a:prstGeom prst="rect">
            <a:avLst/>
          </a:prstGeom>
        </p:spPr>
        <p:txBody>
          <a:bodyPr lIns="0" tIns="0" rIns="0" bIns="0" rtlCol="0" anchor="t">
            <a:spAutoFit/>
          </a:bodyPr>
          <a:lstStyle/>
          <a:p>
            <a:pPr algn="ctr">
              <a:lnSpc>
                <a:spcPts val="2478"/>
              </a:lnSpc>
            </a:pPr>
            <a:r>
              <a:rPr lang="en-US" sz="1770">
                <a:solidFill>
                  <a:srgbClr val="000000"/>
                </a:solidFill>
                <a:latin typeface="Trenda 5"/>
                <a:ea typeface="Trenda 5"/>
                <a:cs typeface="Trenda 5"/>
                <a:sym typeface="Trenda 5"/>
              </a:rPr>
              <a:t>Community Engagement</a:t>
            </a:r>
          </a:p>
          <a:p>
            <a:pPr algn="ctr">
              <a:lnSpc>
                <a:spcPts val="2204"/>
              </a:lnSpc>
            </a:pPr>
            <a:r>
              <a:rPr lang="en-US" sz="1575">
                <a:solidFill>
                  <a:srgbClr val="000000"/>
                </a:solidFill>
                <a:latin typeface="Trenda 3"/>
                <a:ea typeface="Trenda 3"/>
                <a:cs typeface="Trenda 3"/>
                <a:sym typeface="Trenda 3"/>
              </a:rPr>
              <a:t>Networking mixer hosted at Talyard Brewing with 100+ attendees</a:t>
            </a:r>
          </a:p>
        </p:txBody>
      </p:sp>
      <p:sp>
        <p:nvSpPr>
          <p:cNvPr id="26" name="TextBox 26"/>
          <p:cNvSpPr txBox="1"/>
          <p:nvPr/>
        </p:nvSpPr>
        <p:spPr>
          <a:xfrm>
            <a:off x="8101953" y="6232375"/>
            <a:ext cx="2084094" cy="1691068"/>
          </a:xfrm>
          <a:prstGeom prst="rect">
            <a:avLst/>
          </a:prstGeom>
        </p:spPr>
        <p:txBody>
          <a:bodyPr lIns="0" tIns="0" rIns="0" bIns="0" rtlCol="0" anchor="t">
            <a:spAutoFit/>
          </a:bodyPr>
          <a:lstStyle/>
          <a:p>
            <a:pPr algn="ctr">
              <a:lnSpc>
                <a:spcPts val="2478"/>
              </a:lnSpc>
            </a:pPr>
            <a:r>
              <a:rPr lang="en-US" sz="1770">
                <a:solidFill>
                  <a:srgbClr val="000000"/>
                </a:solidFill>
                <a:latin typeface="Trenda 5"/>
                <a:ea typeface="Trenda 5"/>
                <a:cs typeface="Trenda 5"/>
                <a:sym typeface="Trenda 5"/>
              </a:rPr>
              <a:t>Business Growth</a:t>
            </a:r>
          </a:p>
          <a:p>
            <a:pPr algn="ctr">
              <a:lnSpc>
                <a:spcPts val="2204"/>
              </a:lnSpc>
            </a:pPr>
            <a:r>
              <a:rPr lang="en-US" sz="1575">
                <a:solidFill>
                  <a:srgbClr val="000000"/>
                </a:solidFill>
                <a:latin typeface="Trenda 3"/>
                <a:ea typeface="Trenda 3"/>
                <a:cs typeface="Trenda 3"/>
                <a:sym typeface="Trenda 3"/>
              </a:rPr>
              <a:t>MD Anderson expansion reinforces Sugar Land’s position in healthcare &amp; life sciences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EFAEE"/>
        </a:solidFill>
        <a:effectLst/>
      </p:bgPr>
    </p:bg>
    <p:spTree>
      <p:nvGrpSpPr>
        <p:cNvPr id="1" name=""/>
        <p:cNvGrpSpPr/>
        <p:nvPr/>
      </p:nvGrpSpPr>
      <p:grpSpPr>
        <a:xfrm>
          <a:off x="0" y="0"/>
          <a:ext cx="0" cy="0"/>
          <a:chOff x="0" y="0"/>
          <a:chExt cx="0" cy="0"/>
        </a:xfrm>
      </p:grpSpPr>
      <p:grpSp>
        <p:nvGrpSpPr>
          <p:cNvPr id="2" name="Group 2"/>
          <p:cNvGrpSpPr/>
          <p:nvPr/>
        </p:nvGrpSpPr>
        <p:grpSpPr>
          <a:xfrm>
            <a:off x="454980" y="475585"/>
            <a:ext cx="17378041" cy="1218460"/>
            <a:chOff x="0" y="0"/>
            <a:chExt cx="7881668" cy="552623"/>
          </a:xfrm>
        </p:grpSpPr>
        <p:sp>
          <p:nvSpPr>
            <p:cNvPr id="3" name="Freeform 3"/>
            <p:cNvSpPr/>
            <p:nvPr/>
          </p:nvSpPr>
          <p:spPr>
            <a:xfrm>
              <a:off x="0" y="0"/>
              <a:ext cx="7881669" cy="552623"/>
            </a:xfrm>
            <a:custGeom>
              <a:avLst/>
              <a:gdLst/>
              <a:ahLst/>
              <a:cxnLst/>
              <a:rect l="l" t="t" r="r" b="b"/>
              <a:pathLst>
                <a:path w="7881669" h="552623">
                  <a:moveTo>
                    <a:pt x="7881669" y="276311"/>
                  </a:moveTo>
                  <a:lnTo>
                    <a:pt x="7678469" y="552623"/>
                  </a:lnTo>
                  <a:lnTo>
                    <a:pt x="203200" y="552623"/>
                  </a:lnTo>
                  <a:lnTo>
                    <a:pt x="0" y="276311"/>
                  </a:lnTo>
                  <a:lnTo>
                    <a:pt x="203200" y="0"/>
                  </a:lnTo>
                  <a:lnTo>
                    <a:pt x="7678469" y="0"/>
                  </a:lnTo>
                  <a:lnTo>
                    <a:pt x="7881669" y="276311"/>
                  </a:lnTo>
                  <a:close/>
                </a:path>
              </a:pathLst>
            </a:custGeom>
            <a:solidFill>
              <a:srgbClr val="070956"/>
            </a:solidFill>
          </p:spPr>
          <p:txBody>
            <a:bodyPr/>
            <a:lstStyle/>
            <a:p>
              <a:endParaRPr lang="en-US"/>
            </a:p>
          </p:txBody>
        </p:sp>
        <p:sp>
          <p:nvSpPr>
            <p:cNvPr id="4" name="TextBox 4"/>
            <p:cNvSpPr txBox="1"/>
            <p:nvPr/>
          </p:nvSpPr>
          <p:spPr>
            <a:xfrm>
              <a:off x="114300" y="-47625"/>
              <a:ext cx="7653068" cy="600248"/>
            </a:xfrm>
            <a:prstGeom prst="rect">
              <a:avLst/>
            </a:prstGeom>
          </p:spPr>
          <p:txBody>
            <a:bodyPr lIns="50800" tIns="50800" rIns="50800" bIns="50800" rtlCol="0" anchor="ctr"/>
            <a:lstStyle/>
            <a:p>
              <a:pPr algn="ctr">
                <a:lnSpc>
                  <a:spcPts val="2692"/>
                </a:lnSpc>
              </a:pPr>
              <a:endParaRPr/>
            </a:p>
          </p:txBody>
        </p:sp>
      </p:grpSp>
      <p:grpSp>
        <p:nvGrpSpPr>
          <p:cNvPr id="5" name="Group 5"/>
          <p:cNvGrpSpPr/>
          <p:nvPr/>
        </p:nvGrpSpPr>
        <p:grpSpPr>
          <a:xfrm>
            <a:off x="0" y="9629554"/>
            <a:ext cx="18288000" cy="1694773"/>
            <a:chOff x="0" y="0"/>
            <a:chExt cx="8294373" cy="768651"/>
          </a:xfrm>
        </p:grpSpPr>
        <p:sp>
          <p:nvSpPr>
            <p:cNvPr id="6" name="Freeform 6"/>
            <p:cNvSpPr/>
            <p:nvPr/>
          </p:nvSpPr>
          <p:spPr>
            <a:xfrm>
              <a:off x="0" y="0"/>
              <a:ext cx="8294373" cy="768651"/>
            </a:xfrm>
            <a:custGeom>
              <a:avLst/>
              <a:gdLst/>
              <a:ahLst/>
              <a:cxnLst/>
              <a:rect l="l" t="t" r="r" b="b"/>
              <a:pathLst>
                <a:path w="8294373" h="768651">
                  <a:moveTo>
                    <a:pt x="8294373" y="384325"/>
                  </a:moveTo>
                  <a:lnTo>
                    <a:pt x="8091173" y="768651"/>
                  </a:lnTo>
                  <a:lnTo>
                    <a:pt x="203200" y="768651"/>
                  </a:lnTo>
                  <a:lnTo>
                    <a:pt x="0" y="384325"/>
                  </a:lnTo>
                  <a:lnTo>
                    <a:pt x="203200" y="0"/>
                  </a:lnTo>
                  <a:lnTo>
                    <a:pt x="8091173" y="0"/>
                  </a:lnTo>
                  <a:lnTo>
                    <a:pt x="8294373" y="384325"/>
                  </a:lnTo>
                  <a:close/>
                </a:path>
              </a:pathLst>
            </a:custGeom>
            <a:solidFill>
              <a:srgbClr val="142483"/>
            </a:solidFill>
          </p:spPr>
          <p:txBody>
            <a:bodyPr/>
            <a:lstStyle/>
            <a:p>
              <a:endParaRPr lang="en-US"/>
            </a:p>
          </p:txBody>
        </p:sp>
        <p:sp>
          <p:nvSpPr>
            <p:cNvPr id="7" name="TextBox 7"/>
            <p:cNvSpPr txBox="1"/>
            <p:nvPr/>
          </p:nvSpPr>
          <p:spPr>
            <a:xfrm>
              <a:off x="114300" y="-47625"/>
              <a:ext cx="8065773" cy="816276"/>
            </a:xfrm>
            <a:prstGeom prst="rect">
              <a:avLst/>
            </a:prstGeom>
          </p:spPr>
          <p:txBody>
            <a:bodyPr lIns="50800" tIns="50800" rIns="50800" bIns="50800" rtlCol="0" anchor="ctr"/>
            <a:lstStyle/>
            <a:p>
              <a:pPr algn="ctr">
                <a:lnSpc>
                  <a:spcPts val="2692"/>
                </a:lnSpc>
              </a:pPr>
              <a:endParaRPr/>
            </a:p>
          </p:txBody>
        </p:sp>
      </p:grpSp>
      <p:grpSp>
        <p:nvGrpSpPr>
          <p:cNvPr id="8" name="Group 8"/>
          <p:cNvGrpSpPr/>
          <p:nvPr/>
        </p:nvGrpSpPr>
        <p:grpSpPr>
          <a:xfrm>
            <a:off x="359730" y="314765"/>
            <a:ext cx="1792117" cy="1540101"/>
            <a:chOff x="0" y="0"/>
            <a:chExt cx="812800" cy="698500"/>
          </a:xfrm>
        </p:grpSpPr>
        <p:sp>
          <p:nvSpPr>
            <p:cNvPr id="9" name="Freeform 9"/>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1AA1D"/>
            </a:solidFill>
          </p:spPr>
          <p:txBody>
            <a:bodyPr/>
            <a:lstStyle/>
            <a:p>
              <a:endParaRPr lang="en-US"/>
            </a:p>
          </p:txBody>
        </p:sp>
        <p:sp>
          <p:nvSpPr>
            <p:cNvPr id="10" name="TextBox 10"/>
            <p:cNvSpPr txBox="1"/>
            <p:nvPr/>
          </p:nvSpPr>
          <p:spPr>
            <a:xfrm>
              <a:off x="114300" y="-47625"/>
              <a:ext cx="584200" cy="746125"/>
            </a:xfrm>
            <a:prstGeom prst="rect">
              <a:avLst/>
            </a:prstGeom>
          </p:spPr>
          <p:txBody>
            <a:bodyPr lIns="50800" tIns="50800" rIns="50800" bIns="50800" rtlCol="0" anchor="ctr"/>
            <a:lstStyle/>
            <a:p>
              <a:pPr algn="ctr">
                <a:lnSpc>
                  <a:spcPts val="2692"/>
                </a:lnSpc>
              </a:pPr>
              <a:endParaRPr/>
            </a:p>
          </p:txBody>
        </p:sp>
      </p:grpSp>
      <p:sp>
        <p:nvSpPr>
          <p:cNvPr id="11" name="Freeform 11"/>
          <p:cNvSpPr/>
          <p:nvPr/>
        </p:nvSpPr>
        <p:spPr>
          <a:xfrm>
            <a:off x="728332" y="566081"/>
            <a:ext cx="1054912" cy="1054912"/>
          </a:xfrm>
          <a:custGeom>
            <a:avLst/>
            <a:gdLst/>
            <a:ahLst/>
            <a:cxnLst/>
            <a:rect l="l" t="t" r="r" b="b"/>
            <a:pathLst>
              <a:path w="1054912" h="1054912">
                <a:moveTo>
                  <a:pt x="0" y="0"/>
                </a:moveTo>
                <a:lnTo>
                  <a:pt x="1054912" y="0"/>
                </a:lnTo>
                <a:lnTo>
                  <a:pt x="1054912" y="1054912"/>
                </a:lnTo>
                <a:lnTo>
                  <a:pt x="0" y="1054912"/>
                </a:lnTo>
                <a:lnTo>
                  <a:pt x="0" y="0"/>
                </a:lnTo>
                <a:close/>
              </a:path>
            </a:pathLst>
          </a:custGeom>
          <a:blipFill>
            <a:blip r:embed="rId3"/>
            <a:stretch>
              <a:fillRect/>
            </a:stretch>
          </a:blipFill>
        </p:spPr>
        <p:txBody>
          <a:bodyPr/>
          <a:lstStyle/>
          <a:p>
            <a:endParaRPr lang="en-US"/>
          </a:p>
        </p:txBody>
      </p:sp>
      <p:sp>
        <p:nvSpPr>
          <p:cNvPr id="12" name="Freeform 12"/>
          <p:cNvSpPr/>
          <p:nvPr/>
        </p:nvSpPr>
        <p:spPr>
          <a:xfrm rot="-368198">
            <a:off x="521698" y="5184167"/>
            <a:ext cx="2898938" cy="3758753"/>
          </a:xfrm>
          <a:custGeom>
            <a:avLst/>
            <a:gdLst/>
            <a:ahLst/>
            <a:cxnLst/>
            <a:rect l="l" t="t" r="r" b="b"/>
            <a:pathLst>
              <a:path w="2898938" h="3758753">
                <a:moveTo>
                  <a:pt x="0" y="0"/>
                </a:moveTo>
                <a:lnTo>
                  <a:pt x="2898938" y="0"/>
                </a:lnTo>
                <a:lnTo>
                  <a:pt x="2898938" y="3758753"/>
                </a:lnTo>
                <a:lnTo>
                  <a:pt x="0" y="3758753"/>
                </a:lnTo>
                <a:lnTo>
                  <a:pt x="0" y="0"/>
                </a:lnTo>
                <a:close/>
              </a:path>
            </a:pathLst>
          </a:custGeom>
          <a:blipFill>
            <a:blip r:embed="rId4"/>
            <a:stretch>
              <a:fillRect/>
            </a:stretch>
          </a:blipFill>
        </p:spPr>
        <p:txBody>
          <a:bodyPr/>
          <a:lstStyle/>
          <a:p>
            <a:endParaRPr lang="en-US"/>
          </a:p>
        </p:txBody>
      </p:sp>
      <p:sp>
        <p:nvSpPr>
          <p:cNvPr id="13" name="Freeform 13"/>
          <p:cNvSpPr/>
          <p:nvPr/>
        </p:nvSpPr>
        <p:spPr>
          <a:xfrm rot="305143">
            <a:off x="2949995" y="5262851"/>
            <a:ext cx="2908335" cy="3758753"/>
          </a:xfrm>
          <a:custGeom>
            <a:avLst/>
            <a:gdLst/>
            <a:ahLst/>
            <a:cxnLst/>
            <a:rect l="l" t="t" r="r" b="b"/>
            <a:pathLst>
              <a:path w="2908335" h="3758753">
                <a:moveTo>
                  <a:pt x="0" y="0"/>
                </a:moveTo>
                <a:lnTo>
                  <a:pt x="2908335" y="0"/>
                </a:lnTo>
                <a:lnTo>
                  <a:pt x="2908335" y="3758753"/>
                </a:lnTo>
                <a:lnTo>
                  <a:pt x="0" y="3758753"/>
                </a:lnTo>
                <a:lnTo>
                  <a:pt x="0" y="0"/>
                </a:lnTo>
                <a:close/>
              </a:path>
            </a:pathLst>
          </a:custGeom>
          <a:blipFill>
            <a:blip r:embed="rId5"/>
            <a:stretch>
              <a:fillRect/>
            </a:stretch>
          </a:blipFill>
        </p:spPr>
        <p:txBody>
          <a:bodyPr/>
          <a:lstStyle/>
          <a:p>
            <a:endParaRPr lang="en-US"/>
          </a:p>
        </p:txBody>
      </p:sp>
      <p:grpSp>
        <p:nvGrpSpPr>
          <p:cNvPr id="14" name="Group 14"/>
          <p:cNvGrpSpPr>
            <a:grpSpLocks noChangeAspect="1"/>
          </p:cNvGrpSpPr>
          <p:nvPr/>
        </p:nvGrpSpPr>
        <p:grpSpPr>
          <a:xfrm>
            <a:off x="145455" y="2385027"/>
            <a:ext cx="4258708" cy="2442743"/>
            <a:chOff x="0" y="0"/>
            <a:chExt cx="7981950" cy="4578350"/>
          </a:xfrm>
        </p:grpSpPr>
        <p:sp>
          <p:nvSpPr>
            <p:cNvPr id="15" name="Freeform 15"/>
            <p:cNvSpPr/>
            <p:nvPr/>
          </p:nvSpPr>
          <p:spPr>
            <a:xfrm>
              <a:off x="765810" y="21590"/>
              <a:ext cx="6451600" cy="4326890"/>
            </a:xfrm>
            <a:custGeom>
              <a:avLst/>
              <a:gdLst/>
              <a:ahLst/>
              <a:cxnLst/>
              <a:rect l="l" t="t" r="r" b="b"/>
              <a:pathLst>
                <a:path w="6451600" h="4326890">
                  <a:moveTo>
                    <a:pt x="6224270" y="0"/>
                  </a:moveTo>
                  <a:lnTo>
                    <a:pt x="226060" y="0"/>
                  </a:lnTo>
                  <a:cubicBezTo>
                    <a:pt x="101600" y="0"/>
                    <a:pt x="0" y="101600"/>
                    <a:pt x="0" y="226060"/>
                  </a:cubicBezTo>
                  <a:lnTo>
                    <a:pt x="0" y="4326890"/>
                  </a:lnTo>
                  <a:lnTo>
                    <a:pt x="6451601" y="4326890"/>
                  </a:lnTo>
                  <a:lnTo>
                    <a:pt x="6451601" y="226060"/>
                  </a:lnTo>
                  <a:cubicBezTo>
                    <a:pt x="6450331" y="101600"/>
                    <a:pt x="6348731" y="0"/>
                    <a:pt x="6224270" y="0"/>
                  </a:cubicBezTo>
                  <a:close/>
                  <a:moveTo>
                    <a:pt x="6252210" y="4043680"/>
                  </a:moveTo>
                  <a:lnTo>
                    <a:pt x="196851" y="4043680"/>
                  </a:lnTo>
                  <a:lnTo>
                    <a:pt x="196851" y="255270"/>
                  </a:lnTo>
                  <a:lnTo>
                    <a:pt x="6252210" y="255270"/>
                  </a:lnTo>
                  <a:lnTo>
                    <a:pt x="6252210" y="4043680"/>
                  </a:lnTo>
                  <a:close/>
                </a:path>
              </a:pathLst>
            </a:custGeom>
            <a:solidFill>
              <a:srgbClr val="000000"/>
            </a:solidFill>
          </p:spPr>
          <p:txBody>
            <a:bodyPr/>
            <a:lstStyle/>
            <a:p>
              <a:endParaRPr lang="en-US"/>
            </a:p>
          </p:txBody>
        </p:sp>
        <p:sp>
          <p:nvSpPr>
            <p:cNvPr id="16" name="Freeform 16"/>
            <p:cNvSpPr/>
            <p:nvPr/>
          </p:nvSpPr>
          <p:spPr>
            <a:xfrm>
              <a:off x="0" y="0"/>
              <a:ext cx="7981950" cy="4542790"/>
            </a:xfrm>
            <a:custGeom>
              <a:avLst/>
              <a:gdLst/>
              <a:ahLst/>
              <a:cxnLst/>
              <a:rect l="l" t="t" r="r" b="b"/>
              <a:pathLst>
                <a:path w="7981950" h="4542790">
                  <a:moveTo>
                    <a:pt x="7239000" y="4348480"/>
                  </a:moveTo>
                  <a:lnTo>
                    <a:pt x="7239000" y="243840"/>
                  </a:lnTo>
                  <a:cubicBezTo>
                    <a:pt x="7239000" y="109220"/>
                    <a:pt x="7129780" y="0"/>
                    <a:pt x="6995160" y="0"/>
                  </a:cubicBezTo>
                  <a:lnTo>
                    <a:pt x="985520" y="0"/>
                  </a:lnTo>
                  <a:cubicBezTo>
                    <a:pt x="852170" y="0"/>
                    <a:pt x="742950" y="109220"/>
                    <a:pt x="742950" y="243840"/>
                  </a:cubicBezTo>
                  <a:lnTo>
                    <a:pt x="742950" y="4349750"/>
                  </a:lnTo>
                  <a:lnTo>
                    <a:pt x="0" y="4349750"/>
                  </a:lnTo>
                  <a:lnTo>
                    <a:pt x="0" y="4447540"/>
                  </a:lnTo>
                  <a:cubicBezTo>
                    <a:pt x="0" y="4500880"/>
                    <a:pt x="43180" y="4542790"/>
                    <a:pt x="95250" y="4542790"/>
                  </a:cubicBezTo>
                  <a:lnTo>
                    <a:pt x="7886700" y="4542790"/>
                  </a:lnTo>
                  <a:cubicBezTo>
                    <a:pt x="7940040" y="4542790"/>
                    <a:pt x="7981950" y="4499610"/>
                    <a:pt x="7981950" y="4447540"/>
                  </a:cubicBezTo>
                  <a:lnTo>
                    <a:pt x="7981950" y="4349750"/>
                  </a:lnTo>
                  <a:lnTo>
                    <a:pt x="7239000" y="4349750"/>
                  </a:lnTo>
                  <a:close/>
                  <a:moveTo>
                    <a:pt x="4519930" y="4348480"/>
                  </a:moveTo>
                  <a:lnTo>
                    <a:pt x="4519930" y="4349750"/>
                  </a:lnTo>
                  <a:cubicBezTo>
                    <a:pt x="4519930" y="4403090"/>
                    <a:pt x="4476750" y="4445000"/>
                    <a:pt x="4424680" y="4445000"/>
                  </a:cubicBezTo>
                  <a:lnTo>
                    <a:pt x="3557270" y="4445000"/>
                  </a:lnTo>
                  <a:cubicBezTo>
                    <a:pt x="3503930" y="4445000"/>
                    <a:pt x="3462020" y="4401820"/>
                    <a:pt x="3462020" y="4349750"/>
                  </a:cubicBezTo>
                  <a:lnTo>
                    <a:pt x="3462020" y="4348480"/>
                  </a:lnTo>
                  <a:lnTo>
                    <a:pt x="765810" y="4348480"/>
                  </a:lnTo>
                  <a:lnTo>
                    <a:pt x="765810" y="247650"/>
                  </a:lnTo>
                  <a:cubicBezTo>
                    <a:pt x="765810" y="123190"/>
                    <a:pt x="867410" y="21590"/>
                    <a:pt x="991870" y="21590"/>
                  </a:cubicBezTo>
                  <a:lnTo>
                    <a:pt x="6990080" y="21590"/>
                  </a:lnTo>
                  <a:cubicBezTo>
                    <a:pt x="7114539" y="21590"/>
                    <a:pt x="7216139" y="123190"/>
                    <a:pt x="7216139" y="247650"/>
                  </a:cubicBezTo>
                  <a:lnTo>
                    <a:pt x="7216139" y="4348480"/>
                  </a:lnTo>
                  <a:lnTo>
                    <a:pt x="4519930" y="4348480"/>
                  </a:lnTo>
                  <a:close/>
                </a:path>
              </a:pathLst>
            </a:custGeom>
            <a:solidFill>
              <a:srgbClr val="969696"/>
            </a:solidFill>
          </p:spPr>
          <p:txBody>
            <a:bodyPr/>
            <a:lstStyle/>
            <a:p>
              <a:endParaRPr lang="en-US"/>
            </a:p>
          </p:txBody>
        </p:sp>
        <p:sp>
          <p:nvSpPr>
            <p:cNvPr id="17" name="Freeform 17"/>
            <p:cNvSpPr/>
            <p:nvPr/>
          </p:nvSpPr>
          <p:spPr>
            <a:xfrm>
              <a:off x="3460750" y="4349750"/>
              <a:ext cx="1059180" cy="96520"/>
            </a:xfrm>
            <a:custGeom>
              <a:avLst/>
              <a:gdLst/>
              <a:ahLst/>
              <a:cxnLst/>
              <a:rect l="l" t="t" r="r" b="b"/>
              <a:pathLst>
                <a:path w="1059180" h="96520">
                  <a:moveTo>
                    <a:pt x="96520" y="96520"/>
                  </a:moveTo>
                  <a:lnTo>
                    <a:pt x="963930" y="96520"/>
                  </a:lnTo>
                  <a:cubicBezTo>
                    <a:pt x="1017270" y="96520"/>
                    <a:pt x="1059180" y="53340"/>
                    <a:pt x="1059180" y="1270"/>
                  </a:cubicBezTo>
                  <a:lnTo>
                    <a:pt x="1059180" y="0"/>
                  </a:lnTo>
                  <a:lnTo>
                    <a:pt x="0" y="0"/>
                  </a:lnTo>
                  <a:lnTo>
                    <a:pt x="0" y="1270"/>
                  </a:lnTo>
                  <a:cubicBezTo>
                    <a:pt x="0" y="53340"/>
                    <a:pt x="43180" y="96520"/>
                    <a:pt x="96520" y="96520"/>
                  </a:cubicBezTo>
                  <a:close/>
                </a:path>
              </a:pathLst>
            </a:custGeom>
            <a:solidFill>
              <a:srgbClr val="727171"/>
            </a:solidFill>
          </p:spPr>
          <p:txBody>
            <a:bodyPr/>
            <a:lstStyle/>
            <a:p>
              <a:endParaRPr lang="en-US"/>
            </a:p>
          </p:txBody>
        </p:sp>
        <p:sp>
          <p:nvSpPr>
            <p:cNvPr id="18" name="Freeform 18"/>
            <p:cNvSpPr/>
            <p:nvPr/>
          </p:nvSpPr>
          <p:spPr>
            <a:xfrm>
              <a:off x="163830" y="4542790"/>
              <a:ext cx="7654290" cy="35560"/>
            </a:xfrm>
            <a:custGeom>
              <a:avLst/>
              <a:gdLst/>
              <a:ahLst/>
              <a:cxnLst/>
              <a:rect l="l" t="t" r="r" b="b"/>
              <a:pathLst>
                <a:path w="7654290" h="35560">
                  <a:moveTo>
                    <a:pt x="0" y="0"/>
                  </a:moveTo>
                  <a:cubicBezTo>
                    <a:pt x="0" y="20320"/>
                    <a:pt x="16510" y="35560"/>
                    <a:pt x="35560" y="35560"/>
                  </a:cubicBezTo>
                  <a:lnTo>
                    <a:pt x="7618730" y="35560"/>
                  </a:lnTo>
                  <a:cubicBezTo>
                    <a:pt x="7639050" y="35560"/>
                    <a:pt x="7654290" y="19050"/>
                    <a:pt x="7654290" y="0"/>
                  </a:cubicBezTo>
                  <a:lnTo>
                    <a:pt x="0" y="0"/>
                  </a:lnTo>
                  <a:close/>
                </a:path>
              </a:pathLst>
            </a:custGeom>
            <a:solidFill>
              <a:srgbClr val="727171"/>
            </a:solidFill>
          </p:spPr>
          <p:txBody>
            <a:bodyPr/>
            <a:lstStyle/>
            <a:p>
              <a:endParaRPr lang="en-US"/>
            </a:p>
          </p:txBody>
        </p:sp>
        <p:sp>
          <p:nvSpPr>
            <p:cNvPr id="19" name="Freeform 19"/>
            <p:cNvSpPr/>
            <p:nvPr/>
          </p:nvSpPr>
          <p:spPr>
            <a:xfrm>
              <a:off x="962660" y="276860"/>
              <a:ext cx="6055360" cy="3789680"/>
            </a:xfrm>
            <a:custGeom>
              <a:avLst/>
              <a:gdLst/>
              <a:ahLst/>
              <a:cxnLst/>
              <a:rect l="l" t="t" r="r" b="b"/>
              <a:pathLst>
                <a:path w="6055360" h="3789680">
                  <a:moveTo>
                    <a:pt x="0" y="0"/>
                  </a:moveTo>
                  <a:lnTo>
                    <a:pt x="6055360" y="0"/>
                  </a:lnTo>
                  <a:lnTo>
                    <a:pt x="6055360" y="3789680"/>
                  </a:lnTo>
                  <a:lnTo>
                    <a:pt x="0" y="3789680"/>
                  </a:lnTo>
                  <a:close/>
                </a:path>
              </a:pathLst>
            </a:custGeom>
            <a:blipFill>
              <a:blip r:embed="rId6"/>
              <a:stretch>
                <a:fillRect l="-2823" t="-505" r="-6330"/>
              </a:stretch>
            </a:blipFill>
          </p:spPr>
          <p:txBody>
            <a:bodyPr/>
            <a:lstStyle/>
            <a:p>
              <a:endParaRPr lang="en-US"/>
            </a:p>
          </p:txBody>
        </p:sp>
      </p:grpSp>
      <p:grpSp>
        <p:nvGrpSpPr>
          <p:cNvPr id="20" name="Group 20"/>
          <p:cNvGrpSpPr>
            <a:grpSpLocks noChangeAspect="1"/>
          </p:cNvGrpSpPr>
          <p:nvPr/>
        </p:nvGrpSpPr>
        <p:grpSpPr>
          <a:xfrm>
            <a:off x="6356273" y="5026155"/>
            <a:ext cx="2138882" cy="4232145"/>
            <a:chOff x="0" y="0"/>
            <a:chExt cx="2620010" cy="5184140"/>
          </a:xfrm>
        </p:grpSpPr>
        <p:sp>
          <p:nvSpPr>
            <p:cNvPr id="21" name="Freeform 21"/>
            <p:cNvSpPr/>
            <p:nvPr/>
          </p:nvSpPr>
          <p:spPr>
            <a:xfrm>
              <a:off x="53340" y="25400"/>
              <a:ext cx="2513330" cy="5132070"/>
            </a:xfrm>
            <a:custGeom>
              <a:avLst/>
              <a:gdLst/>
              <a:ahLst/>
              <a:cxnLst/>
              <a:rect l="l" t="t" r="r" b="b"/>
              <a:pathLst>
                <a:path w="2513330" h="5132070">
                  <a:moveTo>
                    <a:pt x="2159000" y="0"/>
                  </a:moveTo>
                  <a:lnTo>
                    <a:pt x="354330" y="0"/>
                  </a:lnTo>
                  <a:cubicBezTo>
                    <a:pt x="158750" y="0"/>
                    <a:pt x="0" y="158750"/>
                    <a:pt x="0" y="354330"/>
                  </a:cubicBezTo>
                  <a:lnTo>
                    <a:pt x="0" y="4777740"/>
                  </a:lnTo>
                  <a:cubicBezTo>
                    <a:pt x="0" y="4973320"/>
                    <a:pt x="158750" y="5132070"/>
                    <a:pt x="354330" y="5132070"/>
                  </a:cubicBezTo>
                  <a:lnTo>
                    <a:pt x="2159000" y="5132070"/>
                  </a:lnTo>
                  <a:cubicBezTo>
                    <a:pt x="2354580" y="5132070"/>
                    <a:pt x="2513330" y="4973320"/>
                    <a:pt x="2513330" y="4777740"/>
                  </a:cubicBezTo>
                  <a:lnTo>
                    <a:pt x="2513330" y="354330"/>
                  </a:lnTo>
                  <a:cubicBezTo>
                    <a:pt x="2513330" y="158750"/>
                    <a:pt x="2354580" y="0"/>
                    <a:pt x="2159000" y="0"/>
                  </a:cubicBezTo>
                  <a:close/>
                  <a:moveTo>
                    <a:pt x="1558290" y="162560"/>
                  </a:moveTo>
                  <a:cubicBezTo>
                    <a:pt x="1576070" y="162560"/>
                    <a:pt x="1590040" y="176530"/>
                    <a:pt x="1590040" y="194310"/>
                  </a:cubicBezTo>
                  <a:cubicBezTo>
                    <a:pt x="1590040" y="212090"/>
                    <a:pt x="1576070" y="226060"/>
                    <a:pt x="1558290" y="226060"/>
                  </a:cubicBezTo>
                  <a:cubicBezTo>
                    <a:pt x="1540510" y="226060"/>
                    <a:pt x="1526540" y="212090"/>
                    <a:pt x="1526540" y="194310"/>
                  </a:cubicBezTo>
                  <a:cubicBezTo>
                    <a:pt x="1526540" y="176530"/>
                    <a:pt x="1541780" y="162560"/>
                    <a:pt x="1558290" y="162560"/>
                  </a:cubicBezTo>
                  <a:close/>
                  <a:moveTo>
                    <a:pt x="1089660" y="172720"/>
                  </a:moveTo>
                  <a:lnTo>
                    <a:pt x="1394460" y="172720"/>
                  </a:lnTo>
                  <a:cubicBezTo>
                    <a:pt x="1405890" y="172720"/>
                    <a:pt x="1416050" y="181610"/>
                    <a:pt x="1416050" y="194310"/>
                  </a:cubicBezTo>
                  <a:cubicBezTo>
                    <a:pt x="1416050" y="207010"/>
                    <a:pt x="1405890" y="215900"/>
                    <a:pt x="1394460" y="215900"/>
                  </a:cubicBezTo>
                  <a:lnTo>
                    <a:pt x="1089660" y="215900"/>
                  </a:lnTo>
                  <a:cubicBezTo>
                    <a:pt x="1078230" y="215900"/>
                    <a:pt x="1068070" y="207010"/>
                    <a:pt x="1068070" y="194310"/>
                  </a:cubicBezTo>
                  <a:cubicBezTo>
                    <a:pt x="1068070" y="181610"/>
                    <a:pt x="1078230" y="172720"/>
                    <a:pt x="1089660" y="172720"/>
                  </a:cubicBezTo>
                  <a:close/>
                  <a:moveTo>
                    <a:pt x="2383790" y="4798060"/>
                  </a:moveTo>
                  <a:cubicBezTo>
                    <a:pt x="2383790" y="4913630"/>
                    <a:pt x="2289810" y="5007610"/>
                    <a:pt x="2174240" y="5007610"/>
                  </a:cubicBezTo>
                  <a:lnTo>
                    <a:pt x="341630" y="5007610"/>
                  </a:lnTo>
                  <a:cubicBezTo>
                    <a:pt x="226060" y="5007610"/>
                    <a:pt x="132080" y="4913630"/>
                    <a:pt x="132080" y="4798060"/>
                  </a:cubicBezTo>
                  <a:lnTo>
                    <a:pt x="132080" y="340360"/>
                  </a:lnTo>
                  <a:cubicBezTo>
                    <a:pt x="132080" y="224790"/>
                    <a:pt x="226060" y="130810"/>
                    <a:pt x="341630" y="130810"/>
                  </a:cubicBezTo>
                  <a:lnTo>
                    <a:pt x="614680" y="130810"/>
                  </a:lnTo>
                  <a:lnTo>
                    <a:pt x="614680" y="187960"/>
                  </a:lnTo>
                  <a:cubicBezTo>
                    <a:pt x="614680" y="252730"/>
                    <a:pt x="668020" y="306070"/>
                    <a:pt x="732790" y="306070"/>
                  </a:cubicBezTo>
                  <a:lnTo>
                    <a:pt x="1783080" y="306070"/>
                  </a:lnTo>
                  <a:cubicBezTo>
                    <a:pt x="1847850" y="306070"/>
                    <a:pt x="1901190" y="252730"/>
                    <a:pt x="1901190" y="187960"/>
                  </a:cubicBezTo>
                  <a:lnTo>
                    <a:pt x="1901190" y="130810"/>
                  </a:lnTo>
                  <a:lnTo>
                    <a:pt x="2172970" y="130810"/>
                  </a:lnTo>
                  <a:cubicBezTo>
                    <a:pt x="2288540" y="130810"/>
                    <a:pt x="2382520" y="224790"/>
                    <a:pt x="2382520" y="340360"/>
                  </a:cubicBezTo>
                  <a:lnTo>
                    <a:pt x="2382520" y="4798060"/>
                  </a:lnTo>
                  <a:close/>
                </a:path>
              </a:pathLst>
            </a:custGeom>
            <a:solidFill>
              <a:srgbClr val="000000"/>
            </a:solidFill>
          </p:spPr>
          <p:txBody>
            <a:bodyPr/>
            <a:lstStyle/>
            <a:p>
              <a:endParaRPr lang="en-US"/>
            </a:p>
          </p:txBody>
        </p:sp>
        <p:sp>
          <p:nvSpPr>
            <p:cNvPr id="22" name="Freeform 22"/>
            <p:cNvSpPr/>
            <p:nvPr/>
          </p:nvSpPr>
          <p:spPr>
            <a:xfrm>
              <a:off x="185420" y="156210"/>
              <a:ext cx="2251710" cy="4876800"/>
            </a:xfrm>
            <a:custGeom>
              <a:avLst/>
              <a:gdLst/>
              <a:ahLst/>
              <a:cxnLst/>
              <a:rect l="l" t="t" r="r" b="b"/>
              <a:pathLst>
                <a:path w="2251710" h="4876800">
                  <a:moveTo>
                    <a:pt x="2040890" y="0"/>
                  </a:moveTo>
                  <a:lnTo>
                    <a:pt x="1769110" y="0"/>
                  </a:lnTo>
                  <a:lnTo>
                    <a:pt x="1769110" y="57150"/>
                  </a:lnTo>
                  <a:cubicBezTo>
                    <a:pt x="1769110" y="121920"/>
                    <a:pt x="1715770" y="175260"/>
                    <a:pt x="1651000" y="175260"/>
                  </a:cubicBezTo>
                  <a:lnTo>
                    <a:pt x="601980" y="175260"/>
                  </a:lnTo>
                  <a:cubicBezTo>
                    <a:pt x="537210" y="175260"/>
                    <a:pt x="483870" y="121920"/>
                    <a:pt x="483870" y="57150"/>
                  </a:cubicBezTo>
                  <a:lnTo>
                    <a:pt x="483870" y="0"/>
                  </a:lnTo>
                  <a:lnTo>
                    <a:pt x="209550" y="0"/>
                  </a:lnTo>
                  <a:cubicBezTo>
                    <a:pt x="93980" y="0"/>
                    <a:pt x="0" y="93980"/>
                    <a:pt x="0" y="209550"/>
                  </a:cubicBezTo>
                  <a:lnTo>
                    <a:pt x="0" y="4667250"/>
                  </a:lnTo>
                  <a:cubicBezTo>
                    <a:pt x="0" y="4782820"/>
                    <a:pt x="93980" y="4876800"/>
                    <a:pt x="209550" y="4876800"/>
                  </a:cubicBezTo>
                  <a:lnTo>
                    <a:pt x="2040890" y="4876800"/>
                  </a:lnTo>
                  <a:cubicBezTo>
                    <a:pt x="2156460" y="4876800"/>
                    <a:pt x="2250440" y="4782820"/>
                    <a:pt x="2250440" y="4667250"/>
                  </a:cubicBezTo>
                  <a:lnTo>
                    <a:pt x="2250440" y="209550"/>
                  </a:lnTo>
                  <a:cubicBezTo>
                    <a:pt x="2251710" y="93980"/>
                    <a:pt x="2157730" y="0"/>
                    <a:pt x="2040890" y="0"/>
                  </a:cubicBezTo>
                  <a:close/>
                </a:path>
              </a:pathLst>
            </a:custGeom>
            <a:blipFill>
              <a:blip r:embed="rId7"/>
              <a:stretch>
                <a:fillRect t="-45"/>
              </a:stretch>
            </a:blipFill>
          </p:spPr>
          <p:txBody>
            <a:bodyPr/>
            <a:lstStyle/>
            <a:p>
              <a:endParaRPr lang="en-US"/>
            </a:p>
          </p:txBody>
        </p:sp>
        <p:sp>
          <p:nvSpPr>
            <p:cNvPr id="23" name="Freeform 23"/>
            <p:cNvSpPr/>
            <p:nvPr/>
          </p:nvSpPr>
          <p:spPr>
            <a:xfrm>
              <a:off x="1121410" y="198120"/>
              <a:ext cx="347980" cy="43180"/>
            </a:xfrm>
            <a:custGeom>
              <a:avLst/>
              <a:gdLst/>
              <a:ahLst/>
              <a:cxnLst/>
              <a:rect l="l" t="t" r="r" b="b"/>
              <a:pathLst>
                <a:path w="347980" h="43180">
                  <a:moveTo>
                    <a:pt x="326390" y="0"/>
                  </a:moveTo>
                  <a:lnTo>
                    <a:pt x="21590" y="0"/>
                  </a:lnTo>
                  <a:cubicBezTo>
                    <a:pt x="10160" y="0"/>
                    <a:pt x="0" y="8890"/>
                    <a:pt x="0" y="21590"/>
                  </a:cubicBezTo>
                  <a:cubicBezTo>
                    <a:pt x="0" y="34290"/>
                    <a:pt x="10160" y="43180"/>
                    <a:pt x="21590" y="43180"/>
                  </a:cubicBezTo>
                  <a:lnTo>
                    <a:pt x="326390" y="43180"/>
                  </a:lnTo>
                  <a:cubicBezTo>
                    <a:pt x="337820" y="43180"/>
                    <a:pt x="347980" y="34290"/>
                    <a:pt x="347980" y="21590"/>
                  </a:cubicBezTo>
                  <a:cubicBezTo>
                    <a:pt x="347980" y="8890"/>
                    <a:pt x="337820" y="0"/>
                    <a:pt x="326390" y="0"/>
                  </a:cubicBezTo>
                  <a:close/>
                </a:path>
              </a:pathLst>
            </a:custGeom>
            <a:solidFill>
              <a:srgbClr val="606060"/>
            </a:solidFill>
          </p:spPr>
          <p:txBody>
            <a:bodyPr/>
            <a:lstStyle/>
            <a:p>
              <a:endParaRPr lang="en-US"/>
            </a:p>
          </p:txBody>
        </p:sp>
        <p:sp>
          <p:nvSpPr>
            <p:cNvPr id="24" name="Freeform 24"/>
            <p:cNvSpPr/>
            <p:nvPr/>
          </p:nvSpPr>
          <p:spPr>
            <a:xfrm>
              <a:off x="1578312" y="187909"/>
              <a:ext cx="66636" cy="63602"/>
            </a:xfrm>
            <a:custGeom>
              <a:avLst/>
              <a:gdLst/>
              <a:ahLst/>
              <a:cxnLst/>
              <a:rect l="l" t="t" r="r" b="b"/>
              <a:pathLst>
                <a:path w="66636" h="63602">
                  <a:moveTo>
                    <a:pt x="33318" y="51"/>
                  </a:moveTo>
                  <a:cubicBezTo>
                    <a:pt x="21941" y="0"/>
                    <a:pt x="11406" y="6040"/>
                    <a:pt x="5703" y="15885"/>
                  </a:cubicBezTo>
                  <a:cubicBezTo>
                    <a:pt x="0" y="25729"/>
                    <a:pt x="0" y="37873"/>
                    <a:pt x="5703" y="47717"/>
                  </a:cubicBezTo>
                  <a:cubicBezTo>
                    <a:pt x="11406" y="57562"/>
                    <a:pt x="21941" y="63602"/>
                    <a:pt x="33318" y="63551"/>
                  </a:cubicBezTo>
                  <a:cubicBezTo>
                    <a:pt x="44695" y="63602"/>
                    <a:pt x="55230" y="57562"/>
                    <a:pt x="60933" y="47717"/>
                  </a:cubicBezTo>
                  <a:cubicBezTo>
                    <a:pt x="66636" y="37873"/>
                    <a:pt x="66636" y="25729"/>
                    <a:pt x="60933" y="15885"/>
                  </a:cubicBezTo>
                  <a:cubicBezTo>
                    <a:pt x="55230" y="6040"/>
                    <a:pt x="44695" y="0"/>
                    <a:pt x="33318" y="51"/>
                  </a:cubicBezTo>
                  <a:close/>
                </a:path>
              </a:pathLst>
            </a:custGeom>
            <a:solidFill>
              <a:srgbClr val="606060"/>
            </a:solidFill>
          </p:spPr>
          <p:txBody>
            <a:bodyPr/>
            <a:lstStyle/>
            <a:p>
              <a:endParaRPr lang="en-US"/>
            </a:p>
          </p:txBody>
        </p:sp>
        <p:sp>
          <p:nvSpPr>
            <p:cNvPr id="25" name="Freeform 25"/>
            <p:cNvSpPr/>
            <p:nvPr/>
          </p:nvSpPr>
          <p:spPr>
            <a:xfrm>
              <a:off x="0" y="685800"/>
              <a:ext cx="27940" cy="213360"/>
            </a:xfrm>
            <a:custGeom>
              <a:avLst/>
              <a:gdLst/>
              <a:ahLst/>
              <a:cxnLst/>
              <a:rect l="l" t="t" r="r" b="b"/>
              <a:pathLst>
                <a:path w="27940" h="213360">
                  <a:moveTo>
                    <a:pt x="0" y="26670"/>
                  </a:moveTo>
                  <a:lnTo>
                    <a:pt x="0" y="185420"/>
                  </a:lnTo>
                  <a:cubicBezTo>
                    <a:pt x="0" y="200660"/>
                    <a:pt x="12700" y="213360"/>
                    <a:pt x="27940" y="213360"/>
                  </a:cubicBezTo>
                  <a:lnTo>
                    <a:pt x="27940" y="0"/>
                  </a:lnTo>
                  <a:cubicBezTo>
                    <a:pt x="12700" y="0"/>
                    <a:pt x="0" y="11430"/>
                    <a:pt x="0" y="26670"/>
                  </a:cubicBezTo>
                  <a:close/>
                </a:path>
              </a:pathLst>
            </a:custGeom>
            <a:solidFill>
              <a:srgbClr val="B8B8B8"/>
            </a:solidFill>
          </p:spPr>
          <p:txBody>
            <a:bodyPr/>
            <a:lstStyle/>
            <a:p>
              <a:endParaRPr lang="en-US"/>
            </a:p>
          </p:txBody>
        </p:sp>
        <p:sp>
          <p:nvSpPr>
            <p:cNvPr id="26" name="Freeform 26"/>
            <p:cNvSpPr/>
            <p:nvPr/>
          </p:nvSpPr>
          <p:spPr>
            <a:xfrm>
              <a:off x="0" y="1057910"/>
              <a:ext cx="27940" cy="384810"/>
            </a:xfrm>
            <a:custGeom>
              <a:avLst/>
              <a:gdLst/>
              <a:ahLst/>
              <a:cxnLst/>
              <a:rect l="l" t="t" r="r" b="b"/>
              <a:pathLst>
                <a:path w="27940" h="384810">
                  <a:moveTo>
                    <a:pt x="0" y="26670"/>
                  </a:moveTo>
                  <a:lnTo>
                    <a:pt x="0" y="356870"/>
                  </a:lnTo>
                  <a:cubicBezTo>
                    <a:pt x="0" y="372110"/>
                    <a:pt x="12700" y="384810"/>
                    <a:pt x="27940" y="384810"/>
                  </a:cubicBezTo>
                  <a:lnTo>
                    <a:pt x="27940" y="0"/>
                  </a:lnTo>
                  <a:cubicBezTo>
                    <a:pt x="12700" y="0"/>
                    <a:pt x="0" y="11430"/>
                    <a:pt x="0" y="26670"/>
                  </a:cubicBezTo>
                  <a:close/>
                </a:path>
              </a:pathLst>
            </a:custGeom>
            <a:solidFill>
              <a:srgbClr val="B8B8B8"/>
            </a:solidFill>
          </p:spPr>
          <p:txBody>
            <a:bodyPr/>
            <a:lstStyle/>
            <a:p>
              <a:endParaRPr lang="en-US"/>
            </a:p>
          </p:txBody>
        </p:sp>
        <p:sp>
          <p:nvSpPr>
            <p:cNvPr id="27" name="Freeform 27"/>
            <p:cNvSpPr/>
            <p:nvPr/>
          </p:nvSpPr>
          <p:spPr>
            <a:xfrm>
              <a:off x="0" y="1526540"/>
              <a:ext cx="27940" cy="386080"/>
            </a:xfrm>
            <a:custGeom>
              <a:avLst/>
              <a:gdLst/>
              <a:ahLst/>
              <a:cxnLst/>
              <a:rect l="l" t="t" r="r" b="b"/>
              <a:pathLst>
                <a:path w="27940" h="386080">
                  <a:moveTo>
                    <a:pt x="0" y="27940"/>
                  </a:moveTo>
                  <a:lnTo>
                    <a:pt x="0" y="358140"/>
                  </a:lnTo>
                  <a:cubicBezTo>
                    <a:pt x="0" y="373380"/>
                    <a:pt x="12700" y="386080"/>
                    <a:pt x="27940" y="386080"/>
                  </a:cubicBezTo>
                  <a:lnTo>
                    <a:pt x="27940" y="0"/>
                  </a:lnTo>
                  <a:cubicBezTo>
                    <a:pt x="12700" y="0"/>
                    <a:pt x="0" y="12700"/>
                    <a:pt x="0" y="27940"/>
                  </a:cubicBezTo>
                  <a:close/>
                </a:path>
              </a:pathLst>
            </a:custGeom>
            <a:solidFill>
              <a:srgbClr val="B8B8B8"/>
            </a:solidFill>
          </p:spPr>
          <p:txBody>
            <a:bodyPr/>
            <a:lstStyle/>
            <a:p>
              <a:endParaRPr lang="en-US"/>
            </a:p>
          </p:txBody>
        </p:sp>
        <p:sp>
          <p:nvSpPr>
            <p:cNvPr id="28" name="Freeform 28"/>
            <p:cNvSpPr/>
            <p:nvPr/>
          </p:nvSpPr>
          <p:spPr>
            <a:xfrm>
              <a:off x="2592070" y="1184910"/>
              <a:ext cx="27940" cy="618490"/>
            </a:xfrm>
            <a:custGeom>
              <a:avLst/>
              <a:gdLst/>
              <a:ahLst/>
              <a:cxnLst/>
              <a:rect l="l" t="t" r="r" b="b"/>
              <a:pathLst>
                <a:path w="27940" h="618490">
                  <a:moveTo>
                    <a:pt x="0" y="0"/>
                  </a:moveTo>
                  <a:lnTo>
                    <a:pt x="0" y="618490"/>
                  </a:lnTo>
                  <a:cubicBezTo>
                    <a:pt x="15240" y="618490"/>
                    <a:pt x="27940" y="605790"/>
                    <a:pt x="27940" y="590550"/>
                  </a:cubicBezTo>
                  <a:lnTo>
                    <a:pt x="27940" y="27940"/>
                  </a:lnTo>
                  <a:cubicBezTo>
                    <a:pt x="27940" y="12700"/>
                    <a:pt x="15240" y="0"/>
                    <a:pt x="0" y="0"/>
                  </a:cubicBezTo>
                  <a:close/>
                </a:path>
              </a:pathLst>
            </a:custGeom>
            <a:solidFill>
              <a:srgbClr val="B8B8B8"/>
            </a:solidFill>
          </p:spPr>
          <p:txBody>
            <a:bodyPr/>
            <a:lstStyle/>
            <a:p>
              <a:endParaRPr lang="en-US"/>
            </a:p>
          </p:txBody>
        </p:sp>
        <p:sp>
          <p:nvSpPr>
            <p:cNvPr id="29" name="Freeform 29"/>
            <p:cNvSpPr/>
            <p:nvPr/>
          </p:nvSpPr>
          <p:spPr>
            <a:xfrm>
              <a:off x="27940" y="0"/>
              <a:ext cx="2564130" cy="5182870"/>
            </a:xfrm>
            <a:custGeom>
              <a:avLst/>
              <a:gdLst/>
              <a:ahLst/>
              <a:cxnLst/>
              <a:rect l="l" t="t" r="r" b="b"/>
              <a:pathLst>
                <a:path w="2564130" h="5182870">
                  <a:moveTo>
                    <a:pt x="2564130" y="1184910"/>
                  </a:moveTo>
                  <a:lnTo>
                    <a:pt x="2564130" y="379730"/>
                  </a:lnTo>
                  <a:cubicBezTo>
                    <a:pt x="2564130" y="353060"/>
                    <a:pt x="2561590" y="327660"/>
                    <a:pt x="2556510" y="303530"/>
                  </a:cubicBezTo>
                  <a:cubicBezTo>
                    <a:pt x="2553970" y="290830"/>
                    <a:pt x="2551430" y="279400"/>
                    <a:pt x="2547620" y="266700"/>
                  </a:cubicBezTo>
                  <a:cubicBezTo>
                    <a:pt x="2542540" y="248920"/>
                    <a:pt x="2534920" y="231140"/>
                    <a:pt x="2527300" y="214630"/>
                  </a:cubicBezTo>
                  <a:cubicBezTo>
                    <a:pt x="2522220" y="203200"/>
                    <a:pt x="2515870" y="193040"/>
                    <a:pt x="2509520" y="182880"/>
                  </a:cubicBezTo>
                  <a:cubicBezTo>
                    <a:pt x="2503170" y="172720"/>
                    <a:pt x="2496820" y="162560"/>
                    <a:pt x="2489200" y="152400"/>
                  </a:cubicBezTo>
                  <a:cubicBezTo>
                    <a:pt x="2477770" y="137160"/>
                    <a:pt x="2466340" y="124460"/>
                    <a:pt x="2453640" y="110490"/>
                  </a:cubicBezTo>
                  <a:cubicBezTo>
                    <a:pt x="2444750" y="101600"/>
                    <a:pt x="2435860" y="93980"/>
                    <a:pt x="2426970" y="86360"/>
                  </a:cubicBezTo>
                  <a:cubicBezTo>
                    <a:pt x="2360930" y="31750"/>
                    <a:pt x="2277110" y="0"/>
                    <a:pt x="2185670" y="0"/>
                  </a:cubicBezTo>
                  <a:lnTo>
                    <a:pt x="379730" y="0"/>
                  </a:lnTo>
                  <a:cubicBezTo>
                    <a:pt x="288290" y="0"/>
                    <a:pt x="203200" y="33020"/>
                    <a:pt x="138430" y="86360"/>
                  </a:cubicBezTo>
                  <a:cubicBezTo>
                    <a:pt x="129540" y="93980"/>
                    <a:pt x="120650" y="102870"/>
                    <a:pt x="111760" y="110490"/>
                  </a:cubicBezTo>
                  <a:cubicBezTo>
                    <a:pt x="99060" y="123190"/>
                    <a:pt x="86360" y="137160"/>
                    <a:pt x="76200" y="152400"/>
                  </a:cubicBezTo>
                  <a:cubicBezTo>
                    <a:pt x="68580" y="162560"/>
                    <a:pt x="62230" y="172720"/>
                    <a:pt x="55880" y="182880"/>
                  </a:cubicBezTo>
                  <a:cubicBezTo>
                    <a:pt x="49530" y="193040"/>
                    <a:pt x="43180" y="204470"/>
                    <a:pt x="38100" y="214630"/>
                  </a:cubicBezTo>
                  <a:cubicBezTo>
                    <a:pt x="29210" y="232410"/>
                    <a:pt x="22860" y="248920"/>
                    <a:pt x="16510" y="266700"/>
                  </a:cubicBezTo>
                  <a:cubicBezTo>
                    <a:pt x="12700" y="279400"/>
                    <a:pt x="10160" y="290830"/>
                    <a:pt x="7620" y="303530"/>
                  </a:cubicBezTo>
                  <a:cubicBezTo>
                    <a:pt x="2540" y="327660"/>
                    <a:pt x="0" y="354330"/>
                    <a:pt x="0" y="379730"/>
                  </a:cubicBezTo>
                  <a:lnTo>
                    <a:pt x="0" y="4803140"/>
                  </a:lnTo>
                  <a:cubicBezTo>
                    <a:pt x="0" y="5012690"/>
                    <a:pt x="170180" y="5182870"/>
                    <a:pt x="379730" y="5182870"/>
                  </a:cubicBezTo>
                  <a:lnTo>
                    <a:pt x="2184400" y="5182870"/>
                  </a:lnTo>
                  <a:cubicBezTo>
                    <a:pt x="2393950" y="5182870"/>
                    <a:pt x="2564130" y="5012690"/>
                    <a:pt x="2564130" y="4803140"/>
                  </a:cubicBezTo>
                  <a:lnTo>
                    <a:pt x="2564130" y="1184910"/>
                  </a:lnTo>
                  <a:close/>
                  <a:moveTo>
                    <a:pt x="2538730" y="1184910"/>
                  </a:moveTo>
                  <a:lnTo>
                    <a:pt x="2538730" y="4804410"/>
                  </a:lnTo>
                  <a:cubicBezTo>
                    <a:pt x="2538730" y="4999990"/>
                    <a:pt x="2379980" y="5158740"/>
                    <a:pt x="2184400" y="5158740"/>
                  </a:cubicBezTo>
                  <a:lnTo>
                    <a:pt x="379730" y="5158740"/>
                  </a:lnTo>
                  <a:cubicBezTo>
                    <a:pt x="184150" y="5158740"/>
                    <a:pt x="25400" y="4999990"/>
                    <a:pt x="25400" y="4804410"/>
                  </a:cubicBezTo>
                  <a:lnTo>
                    <a:pt x="25400" y="381000"/>
                  </a:lnTo>
                  <a:cubicBezTo>
                    <a:pt x="25400" y="184150"/>
                    <a:pt x="184150" y="25400"/>
                    <a:pt x="379730" y="25400"/>
                  </a:cubicBezTo>
                  <a:lnTo>
                    <a:pt x="2184400" y="25400"/>
                  </a:lnTo>
                  <a:cubicBezTo>
                    <a:pt x="2379980" y="25400"/>
                    <a:pt x="2538730" y="184150"/>
                    <a:pt x="2538730" y="379730"/>
                  </a:cubicBezTo>
                  <a:lnTo>
                    <a:pt x="2538730" y="1184910"/>
                  </a:lnTo>
                  <a:close/>
                </a:path>
              </a:pathLst>
            </a:custGeom>
            <a:solidFill>
              <a:srgbClr val="E9E9E9"/>
            </a:solidFill>
          </p:spPr>
          <p:txBody>
            <a:bodyPr/>
            <a:lstStyle/>
            <a:p>
              <a:endParaRPr lang="en-US"/>
            </a:p>
          </p:txBody>
        </p:sp>
      </p:grpSp>
      <p:sp>
        <p:nvSpPr>
          <p:cNvPr id="30" name="Freeform 30"/>
          <p:cNvSpPr/>
          <p:nvPr/>
        </p:nvSpPr>
        <p:spPr>
          <a:xfrm>
            <a:off x="4363147" y="2336363"/>
            <a:ext cx="1993126" cy="2491407"/>
          </a:xfrm>
          <a:custGeom>
            <a:avLst/>
            <a:gdLst/>
            <a:ahLst/>
            <a:cxnLst/>
            <a:rect l="l" t="t" r="r" b="b"/>
            <a:pathLst>
              <a:path w="1993126" h="2491407">
                <a:moveTo>
                  <a:pt x="0" y="0"/>
                </a:moveTo>
                <a:lnTo>
                  <a:pt x="1993126" y="0"/>
                </a:lnTo>
                <a:lnTo>
                  <a:pt x="1993126" y="2491407"/>
                </a:lnTo>
                <a:lnTo>
                  <a:pt x="0" y="2491407"/>
                </a:lnTo>
                <a:lnTo>
                  <a:pt x="0" y="0"/>
                </a:lnTo>
                <a:close/>
              </a:path>
            </a:pathLst>
          </a:custGeom>
          <a:blipFill>
            <a:blip r:embed="rId8"/>
            <a:stretch>
              <a:fillRect/>
            </a:stretch>
          </a:blipFill>
        </p:spPr>
        <p:txBody>
          <a:bodyPr/>
          <a:lstStyle/>
          <a:p>
            <a:endParaRPr lang="en-US"/>
          </a:p>
        </p:txBody>
      </p:sp>
      <p:sp>
        <p:nvSpPr>
          <p:cNvPr id="31" name="TextBox 31"/>
          <p:cNvSpPr txBox="1"/>
          <p:nvPr/>
        </p:nvSpPr>
        <p:spPr>
          <a:xfrm>
            <a:off x="2473306" y="618407"/>
            <a:ext cx="3756124" cy="837566"/>
          </a:xfrm>
          <a:prstGeom prst="rect">
            <a:avLst/>
          </a:prstGeom>
        </p:spPr>
        <p:txBody>
          <a:bodyPr lIns="0" tIns="0" rIns="0" bIns="0" rtlCol="0" anchor="t">
            <a:spAutoFit/>
          </a:bodyPr>
          <a:lstStyle/>
          <a:p>
            <a:pPr marL="0" lvl="0" indent="0" algn="l">
              <a:lnSpc>
                <a:spcPts val="6859"/>
              </a:lnSpc>
              <a:spcBef>
                <a:spcPct val="0"/>
              </a:spcBef>
            </a:pPr>
            <a:r>
              <a:rPr lang="en-US" sz="4899">
                <a:solidFill>
                  <a:srgbClr val="FEF7E0"/>
                </a:solidFill>
                <a:latin typeface="Trenda 1"/>
                <a:ea typeface="Trenda 1"/>
                <a:cs typeface="Trenda 1"/>
                <a:sym typeface="Trenda 1"/>
              </a:rPr>
              <a:t>MARKETING</a:t>
            </a:r>
          </a:p>
        </p:txBody>
      </p:sp>
      <p:sp>
        <p:nvSpPr>
          <p:cNvPr id="32" name="TextBox 32"/>
          <p:cNvSpPr txBox="1"/>
          <p:nvPr/>
        </p:nvSpPr>
        <p:spPr>
          <a:xfrm>
            <a:off x="9528145" y="2684812"/>
            <a:ext cx="7906407" cy="5982552"/>
          </a:xfrm>
          <a:prstGeom prst="rect">
            <a:avLst/>
          </a:prstGeom>
        </p:spPr>
        <p:txBody>
          <a:bodyPr lIns="0" tIns="0" rIns="0" bIns="0" rtlCol="0" anchor="t">
            <a:spAutoFit/>
          </a:bodyPr>
          <a:lstStyle/>
          <a:p>
            <a:pPr algn="l">
              <a:lnSpc>
                <a:spcPts val="2640"/>
              </a:lnSpc>
            </a:pPr>
            <a:r>
              <a:rPr lang="en-US" sz="2400">
                <a:solidFill>
                  <a:srgbClr val="000000"/>
                </a:solidFill>
                <a:latin typeface="Trenda 2"/>
                <a:ea typeface="Trenda 2"/>
                <a:cs typeface="Trenda 2"/>
                <a:sym typeface="Trenda 2"/>
              </a:rPr>
              <a:t>Marketing Impact Overview</a:t>
            </a:r>
          </a:p>
          <a:p>
            <a:pPr algn="l">
              <a:lnSpc>
                <a:spcPts val="2545"/>
              </a:lnSpc>
            </a:pPr>
            <a:endParaRPr lang="en-US" sz="2400">
              <a:solidFill>
                <a:srgbClr val="000000"/>
              </a:solidFill>
              <a:latin typeface="Trenda 2"/>
              <a:ea typeface="Trenda 2"/>
              <a:cs typeface="Trenda 2"/>
              <a:sym typeface="Trenda 2"/>
            </a:endParaRPr>
          </a:p>
          <a:p>
            <a:pPr marL="499571" lvl="1" indent="-249786" algn="l">
              <a:lnSpc>
                <a:spcPts val="2545"/>
              </a:lnSpc>
              <a:buFont typeface="Arial"/>
              <a:buChar char="•"/>
            </a:pPr>
            <a:r>
              <a:rPr lang="en-US" sz="2313">
                <a:solidFill>
                  <a:srgbClr val="000000"/>
                </a:solidFill>
                <a:latin typeface="Trenda 4"/>
                <a:ea typeface="Trenda 4"/>
                <a:cs typeface="Trenda 4"/>
                <a:sym typeface="Trenda 4"/>
              </a:rPr>
              <a:t>Website: 1,400+ monthly visitors</a:t>
            </a:r>
          </a:p>
          <a:p>
            <a:pPr algn="l">
              <a:lnSpc>
                <a:spcPts val="2545"/>
              </a:lnSpc>
            </a:pPr>
            <a:endParaRPr lang="en-US" sz="2313">
              <a:solidFill>
                <a:srgbClr val="000000"/>
              </a:solidFill>
              <a:latin typeface="Trenda 4"/>
              <a:ea typeface="Trenda 4"/>
              <a:cs typeface="Trenda 4"/>
              <a:sym typeface="Trenda 4"/>
            </a:endParaRPr>
          </a:p>
          <a:p>
            <a:pPr marL="499571" lvl="1" indent="-249786" algn="l">
              <a:lnSpc>
                <a:spcPts val="2545"/>
              </a:lnSpc>
              <a:buFont typeface="Arial"/>
              <a:buChar char="•"/>
            </a:pPr>
            <a:r>
              <a:rPr lang="en-US" sz="2313">
                <a:solidFill>
                  <a:srgbClr val="000000"/>
                </a:solidFill>
                <a:latin typeface="Trenda 4"/>
                <a:ea typeface="Trenda 4"/>
                <a:cs typeface="Trenda 4"/>
                <a:sym typeface="Trenda 4"/>
              </a:rPr>
              <a:t>Advertising &amp; Sponsorships: 275K+ impressions (BIO 2025)</a:t>
            </a:r>
          </a:p>
          <a:p>
            <a:pPr algn="l">
              <a:lnSpc>
                <a:spcPts val="2545"/>
              </a:lnSpc>
            </a:pPr>
            <a:endParaRPr lang="en-US" sz="2313">
              <a:solidFill>
                <a:srgbClr val="000000"/>
              </a:solidFill>
              <a:latin typeface="Trenda 4"/>
              <a:ea typeface="Trenda 4"/>
              <a:cs typeface="Trenda 4"/>
              <a:sym typeface="Trenda 4"/>
            </a:endParaRPr>
          </a:p>
          <a:p>
            <a:pPr marL="499571" lvl="1" indent="-249786" algn="l">
              <a:lnSpc>
                <a:spcPts val="2545"/>
              </a:lnSpc>
              <a:buFont typeface="Arial"/>
              <a:buChar char="•"/>
            </a:pPr>
            <a:r>
              <a:rPr lang="en-US" sz="2313">
                <a:solidFill>
                  <a:srgbClr val="000000"/>
                </a:solidFill>
                <a:latin typeface="Trenda 4"/>
                <a:ea typeface="Trenda 4"/>
                <a:cs typeface="Trenda 4"/>
                <a:sym typeface="Trenda 4"/>
              </a:rPr>
              <a:t>Collateral: High-quality materials for pitches/events</a:t>
            </a:r>
          </a:p>
          <a:p>
            <a:pPr algn="l">
              <a:lnSpc>
                <a:spcPts val="2545"/>
              </a:lnSpc>
            </a:pPr>
            <a:endParaRPr lang="en-US" sz="2313">
              <a:solidFill>
                <a:srgbClr val="000000"/>
              </a:solidFill>
              <a:latin typeface="Trenda 4"/>
              <a:ea typeface="Trenda 4"/>
              <a:cs typeface="Trenda 4"/>
              <a:sym typeface="Trenda 4"/>
            </a:endParaRPr>
          </a:p>
          <a:p>
            <a:pPr marL="499571" lvl="1" indent="-249786" algn="l">
              <a:lnSpc>
                <a:spcPts val="2545"/>
              </a:lnSpc>
              <a:buFont typeface="Arial"/>
              <a:buChar char="•"/>
            </a:pPr>
            <a:r>
              <a:rPr lang="en-US" sz="2313">
                <a:solidFill>
                  <a:srgbClr val="000000"/>
                </a:solidFill>
                <a:latin typeface="Trenda 4"/>
                <a:ea typeface="Trenda 4"/>
                <a:cs typeface="Trenda 4"/>
                <a:sym typeface="Trenda 4"/>
              </a:rPr>
              <a:t>PR: $381K+ earned media (as of July 2025)</a:t>
            </a:r>
          </a:p>
          <a:p>
            <a:pPr algn="l">
              <a:lnSpc>
                <a:spcPts val="2545"/>
              </a:lnSpc>
            </a:pPr>
            <a:endParaRPr lang="en-US" sz="2313">
              <a:solidFill>
                <a:srgbClr val="000000"/>
              </a:solidFill>
              <a:latin typeface="Trenda 4"/>
              <a:ea typeface="Trenda 4"/>
              <a:cs typeface="Trenda 4"/>
              <a:sym typeface="Trenda 4"/>
            </a:endParaRPr>
          </a:p>
          <a:p>
            <a:pPr marL="499571" lvl="1" indent="-249786" algn="l">
              <a:lnSpc>
                <a:spcPts val="2545"/>
              </a:lnSpc>
              <a:buFont typeface="Arial"/>
              <a:buChar char="•"/>
            </a:pPr>
            <a:r>
              <a:rPr lang="en-US" sz="2313">
                <a:solidFill>
                  <a:srgbClr val="000000"/>
                </a:solidFill>
                <a:latin typeface="Trenda 4"/>
                <a:ea typeface="Trenda 4"/>
                <a:cs typeface="Trenda 4"/>
                <a:sym typeface="Trenda 4"/>
              </a:rPr>
              <a:t>LinkedIn (Jan–Aug 2025):</a:t>
            </a:r>
          </a:p>
          <a:p>
            <a:pPr marL="999142" lvl="2" indent="-333047" algn="l">
              <a:lnSpc>
                <a:spcPts val="2545"/>
              </a:lnSpc>
              <a:buFont typeface="Arial"/>
              <a:buChar char="⚬"/>
            </a:pPr>
            <a:r>
              <a:rPr lang="en-US" sz="2313">
                <a:solidFill>
                  <a:srgbClr val="000000"/>
                </a:solidFill>
                <a:latin typeface="Trenda 4"/>
                <a:ea typeface="Trenda 4"/>
                <a:cs typeface="Trenda 4"/>
                <a:sym typeface="Trenda 4"/>
              </a:rPr>
              <a:t>131K+ impressions (+56%)</a:t>
            </a:r>
          </a:p>
          <a:p>
            <a:pPr marL="999142" lvl="2" indent="-333047" algn="l">
              <a:lnSpc>
                <a:spcPts val="2545"/>
              </a:lnSpc>
              <a:buFont typeface="Arial"/>
              <a:buChar char="⚬"/>
            </a:pPr>
            <a:r>
              <a:rPr lang="en-US" sz="2313">
                <a:solidFill>
                  <a:srgbClr val="000000"/>
                </a:solidFill>
                <a:latin typeface="Trenda 4"/>
                <a:ea typeface="Trenda 4"/>
                <a:cs typeface="Trenda 4"/>
                <a:sym typeface="Trenda 4"/>
              </a:rPr>
              <a:t>17K+ engagements (+80%)</a:t>
            </a:r>
          </a:p>
          <a:p>
            <a:pPr marL="999142" lvl="2" indent="-333047" algn="l">
              <a:lnSpc>
                <a:spcPts val="2545"/>
              </a:lnSpc>
              <a:buFont typeface="Arial"/>
              <a:buChar char="⚬"/>
            </a:pPr>
            <a:r>
              <a:rPr lang="en-US" sz="2313">
                <a:solidFill>
                  <a:srgbClr val="000000"/>
                </a:solidFill>
                <a:latin typeface="Trenda 4"/>
                <a:ea typeface="Trenda 4"/>
                <a:cs typeface="Trenda 4"/>
                <a:sym typeface="Trenda 4"/>
              </a:rPr>
              <a:t>13K+ clicks (+99%)</a:t>
            </a:r>
          </a:p>
          <a:p>
            <a:pPr marL="999142" lvl="2" indent="-333047" algn="l">
              <a:lnSpc>
                <a:spcPts val="2545"/>
              </a:lnSpc>
              <a:buFont typeface="Arial"/>
              <a:buChar char="⚬"/>
            </a:pPr>
            <a:r>
              <a:rPr lang="en-US" sz="2313">
                <a:solidFill>
                  <a:srgbClr val="000000"/>
                </a:solidFill>
                <a:latin typeface="Trenda 4"/>
                <a:ea typeface="Trenda 4"/>
                <a:cs typeface="Trenda 4"/>
                <a:sym typeface="Trenda 4"/>
              </a:rPr>
              <a:t>555 new followers (+98%)</a:t>
            </a:r>
          </a:p>
          <a:p>
            <a:pPr marL="999142" lvl="2" indent="-333047" algn="l">
              <a:lnSpc>
                <a:spcPts val="2545"/>
              </a:lnSpc>
              <a:buFont typeface="Arial"/>
              <a:buChar char="⚬"/>
            </a:pPr>
            <a:r>
              <a:rPr lang="en-US" sz="2313">
                <a:solidFill>
                  <a:srgbClr val="000000"/>
                </a:solidFill>
                <a:latin typeface="Trenda 4"/>
                <a:ea typeface="Trenda 4"/>
                <a:cs typeface="Trenda 4"/>
                <a:sym typeface="Trenda 4"/>
              </a:rPr>
              <a:t>12.9% engagement rate (Top 73rd percentile)</a:t>
            </a:r>
          </a:p>
          <a:p>
            <a:pPr algn="l">
              <a:lnSpc>
                <a:spcPts val="2545"/>
              </a:lnSpc>
            </a:pPr>
            <a:endParaRPr lang="en-US" sz="2313">
              <a:solidFill>
                <a:srgbClr val="000000"/>
              </a:solidFill>
              <a:latin typeface="Trenda 4"/>
              <a:ea typeface="Trenda 4"/>
              <a:cs typeface="Trenda 4"/>
              <a:sym typeface="Trenda 4"/>
            </a:endParaRPr>
          </a:p>
          <a:p>
            <a:pPr algn="l">
              <a:lnSpc>
                <a:spcPts val="2457"/>
              </a:lnSpc>
            </a:pPr>
            <a:endParaRPr lang="en-US" sz="2313">
              <a:solidFill>
                <a:srgbClr val="000000"/>
              </a:solidFill>
              <a:latin typeface="Trenda 4"/>
              <a:ea typeface="Trenda 4"/>
              <a:cs typeface="Trenda 4"/>
              <a:sym typeface="Trenda 4"/>
            </a:endParaRPr>
          </a:p>
        </p:txBody>
      </p:sp>
      <p:sp>
        <p:nvSpPr>
          <p:cNvPr id="33" name="Freeform 33"/>
          <p:cNvSpPr/>
          <p:nvPr/>
        </p:nvSpPr>
        <p:spPr>
          <a:xfrm>
            <a:off x="6595688" y="2336363"/>
            <a:ext cx="2179981" cy="2491407"/>
          </a:xfrm>
          <a:custGeom>
            <a:avLst/>
            <a:gdLst/>
            <a:ahLst/>
            <a:cxnLst/>
            <a:rect l="l" t="t" r="r" b="b"/>
            <a:pathLst>
              <a:path w="2179981" h="2491407">
                <a:moveTo>
                  <a:pt x="0" y="0"/>
                </a:moveTo>
                <a:lnTo>
                  <a:pt x="2179982" y="0"/>
                </a:lnTo>
                <a:lnTo>
                  <a:pt x="2179982" y="2491407"/>
                </a:lnTo>
                <a:lnTo>
                  <a:pt x="0" y="2491407"/>
                </a:lnTo>
                <a:lnTo>
                  <a:pt x="0" y="0"/>
                </a:lnTo>
                <a:close/>
              </a:path>
            </a:pathLst>
          </a:custGeom>
          <a:blipFill>
            <a:blip r:embed="rId9"/>
            <a:stretch>
              <a:fillRect/>
            </a:stretch>
          </a:blipFill>
        </p:spPr>
        <p:txBody>
          <a:bodyPr/>
          <a:lstStyle/>
          <a:p>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28582" y="392199"/>
            <a:ext cx="17483241" cy="9548156"/>
          </a:xfrm>
          <a:custGeom>
            <a:avLst/>
            <a:gdLst/>
            <a:ahLst/>
            <a:cxnLst/>
            <a:rect l="l" t="t" r="r" b="b"/>
            <a:pathLst>
              <a:path w="17483241" h="9548156">
                <a:moveTo>
                  <a:pt x="0" y="0"/>
                </a:moveTo>
                <a:lnTo>
                  <a:pt x="17483241" y="0"/>
                </a:lnTo>
                <a:lnTo>
                  <a:pt x="17483241" y="9548155"/>
                </a:lnTo>
                <a:lnTo>
                  <a:pt x="0" y="9548155"/>
                </a:lnTo>
                <a:lnTo>
                  <a:pt x="0" y="0"/>
                </a:lnTo>
                <a:close/>
              </a:path>
            </a:pathLst>
          </a:custGeom>
          <a:blipFill>
            <a:blip r:embed="rId3"/>
            <a:stretch>
              <a:fillRect l="-840" r="-840" b="-6823"/>
            </a:stretch>
          </a:blipFill>
        </p:spPr>
        <p:txBody>
          <a:bodyPr/>
          <a:lstStyle/>
          <a:p>
            <a:endParaRPr lang="en-US"/>
          </a:p>
        </p:txBody>
      </p:sp>
      <p:grpSp>
        <p:nvGrpSpPr>
          <p:cNvPr id="3" name="Group 3"/>
          <p:cNvGrpSpPr/>
          <p:nvPr/>
        </p:nvGrpSpPr>
        <p:grpSpPr>
          <a:xfrm>
            <a:off x="-564463" y="-36192"/>
            <a:ext cx="18852463" cy="10404937"/>
            <a:chOff x="0" y="0"/>
            <a:chExt cx="4965258" cy="2740395"/>
          </a:xfrm>
        </p:grpSpPr>
        <p:sp>
          <p:nvSpPr>
            <p:cNvPr id="4" name="Freeform 4"/>
            <p:cNvSpPr/>
            <p:nvPr/>
          </p:nvSpPr>
          <p:spPr>
            <a:xfrm>
              <a:off x="0" y="0"/>
              <a:ext cx="4965258" cy="2740395"/>
            </a:xfrm>
            <a:custGeom>
              <a:avLst/>
              <a:gdLst/>
              <a:ahLst/>
              <a:cxnLst/>
              <a:rect l="l" t="t" r="r" b="b"/>
              <a:pathLst>
                <a:path w="4965258" h="2740395">
                  <a:moveTo>
                    <a:pt x="0" y="0"/>
                  </a:moveTo>
                  <a:lnTo>
                    <a:pt x="4965258" y="0"/>
                  </a:lnTo>
                  <a:lnTo>
                    <a:pt x="4965258" y="2740395"/>
                  </a:lnTo>
                  <a:lnTo>
                    <a:pt x="0" y="2740395"/>
                  </a:lnTo>
                  <a:close/>
                </a:path>
              </a:pathLst>
            </a:custGeom>
            <a:solidFill>
              <a:srgbClr val="FEFAEE"/>
            </a:solidFill>
          </p:spPr>
          <p:txBody>
            <a:bodyPr/>
            <a:lstStyle/>
            <a:p>
              <a:endParaRPr lang="en-US"/>
            </a:p>
          </p:txBody>
        </p:sp>
        <p:sp>
          <p:nvSpPr>
            <p:cNvPr id="5" name="TextBox 5"/>
            <p:cNvSpPr txBox="1"/>
            <p:nvPr/>
          </p:nvSpPr>
          <p:spPr>
            <a:xfrm>
              <a:off x="0" y="-47625"/>
              <a:ext cx="4965258" cy="2788020"/>
            </a:xfrm>
            <a:prstGeom prst="rect">
              <a:avLst/>
            </a:prstGeom>
          </p:spPr>
          <p:txBody>
            <a:bodyPr lIns="50800" tIns="50800" rIns="50800" bIns="50800" rtlCol="0" anchor="ctr"/>
            <a:lstStyle/>
            <a:p>
              <a:pPr algn="ctr">
                <a:lnSpc>
                  <a:spcPts val="2692"/>
                </a:lnSpc>
              </a:pPr>
              <a:endParaRPr/>
            </a:p>
          </p:txBody>
        </p:sp>
      </p:grpSp>
      <p:grpSp>
        <p:nvGrpSpPr>
          <p:cNvPr id="6" name="Group 6"/>
          <p:cNvGrpSpPr/>
          <p:nvPr/>
        </p:nvGrpSpPr>
        <p:grpSpPr>
          <a:xfrm>
            <a:off x="-822032" y="-1559814"/>
            <a:ext cx="11095145" cy="2891900"/>
            <a:chOff x="0" y="0"/>
            <a:chExt cx="2922178" cy="761653"/>
          </a:xfrm>
        </p:grpSpPr>
        <p:sp>
          <p:nvSpPr>
            <p:cNvPr id="7" name="Freeform 7"/>
            <p:cNvSpPr/>
            <p:nvPr/>
          </p:nvSpPr>
          <p:spPr>
            <a:xfrm>
              <a:off x="0" y="0"/>
              <a:ext cx="2922178" cy="761653"/>
            </a:xfrm>
            <a:custGeom>
              <a:avLst/>
              <a:gdLst/>
              <a:ahLst/>
              <a:cxnLst/>
              <a:rect l="l" t="t" r="r" b="b"/>
              <a:pathLst>
                <a:path w="2922178" h="761653">
                  <a:moveTo>
                    <a:pt x="2922178" y="380826"/>
                  </a:moveTo>
                  <a:lnTo>
                    <a:pt x="2718978" y="761653"/>
                  </a:lnTo>
                  <a:lnTo>
                    <a:pt x="203200" y="761653"/>
                  </a:lnTo>
                  <a:lnTo>
                    <a:pt x="0" y="380826"/>
                  </a:lnTo>
                  <a:lnTo>
                    <a:pt x="203200" y="0"/>
                  </a:lnTo>
                  <a:lnTo>
                    <a:pt x="2718978" y="0"/>
                  </a:lnTo>
                  <a:lnTo>
                    <a:pt x="2922178" y="380826"/>
                  </a:lnTo>
                  <a:close/>
                </a:path>
              </a:pathLst>
            </a:custGeom>
            <a:solidFill>
              <a:srgbClr val="070956"/>
            </a:solidFill>
          </p:spPr>
          <p:txBody>
            <a:bodyPr/>
            <a:lstStyle/>
            <a:p>
              <a:endParaRPr lang="en-US"/>
            </a:p>
          </p:txBody>
        </p:sp>
        <p:sp>
          <p:nvSpPr>
            <p:cNvPr id="8" name="TextBox 8"/>
            <p:cNvSpPr txBox="1"/>
            <p:nvPr/>
          </p:nvSpPr>
          <p:spPr>
            <a:xfrm>
              <a:off x="114300" y="-47625"/>
              <a:ext cx="2693578" cy="809278"/>
            </a:xfrm>
            <a:prstGeom prst="rect">
              <a:avLst/>
            </a:prstGeom>
          </p:spPr>
          <p:txBody>
            <a:bodyPr lIns="50800" tIns="50800" rIns="50800" bIns="50800" rtlCol="0" anchor="ctr"/>
            <a:lstStyle/>
            <a:p>
              <a:pPr algn="ctr">
                <a:lnSpc>
                  <a:spcPts val="2692"/>
                </a:lnSpc>
              </a:pPr>
              <a:endParaRPr/>
            </a:p>
          </p:txBody>
        </p:sp>
      </p:grpSp>
      <p:sp>
        <p:nvSpPr>
          <p:cNvPr id="9" name="Freeform 9"/>
          <p:cNvSpPr/>
          <p:nvPr/>
        </p:nvSpPr>
        <p:spPr>
          <a:xfrm>
            <a:off x="2133600" y="1872073"/>
            <a:ext cx="12971817" cy="8094350"/>
          </a:xfrm>
          <a:custGeom>
            <a:avLst/>
            <a:gdLst/>
            <a:ahLst/>
            <a:cxnLst/>
            <a:rect l="l" t="t" r="r" b="b"/>
            <a:pathLst>
              <a:path w="8691685" h="5704073">
                <a:moveTo>
                  <a:pt x="0" y="0"/>
                </a:moveTo>
                <a:lnTo>
                  <a:pt x="8691685" y="0"/>
                </a:lnTo>
                <a:lnTo>
                  <a:pt x="8691685" y="5704073"/>
                </a:lnTo>
                <a:lnTo>
                  <a:pt x="0" y="5704073"/>
                </a:lnTo>
                <a:lnTo>
                  <a:pt x="0" y="0"/>
                </a:lnTo>
                <a:close/>
              </a:path>
            </a:pathLst>
          </a:custGeom>
          <a:blipFill>
            <a:blip r:embed="rId4"/>
            <a:stretch>
              <a:fillRect l="-1201" b="-1970"/>
            </a:stretch>
          </a:blipFill>
        </p:spPr>
        <p:txBody>
          <a:bodyPr/>
          <a:lstStyle/>
          <a:p>
            <a:endParaRPr lang="en-US" dirty="0"/>
          </a:p>
        </p:txBody>
      </p:sp>
      <p:sp>
        <p:nvSpPr>
          <p:cNvPr id="10" name="TextBox 10"/>
          <p:cNvSpPr txBox="1"/>
          <p:nvPr/>
        </p:nvSpPr>
        <p:spPr>
          <a:xfrm>
            <a:off x="286983" y="325524"/>
            <a:ext cx="9713463" cy="678555"/>
          </a:xfrm>
          <a:prstGeom prst="rect">
            <a:avLst/>
          </a:prstGeom>
        </p:spPr>
        <p:txBody>
          <a:bodyPr lIns="0" tIns="0" rIns="0" bIns="0" rtlCol="0" anchor="t">
            <a:spAutoFit/>
          </a:bodyPr>
          <a:lstStyle/>
          <a:p>
            <a:pPr algn="l">
              <a:lnSpc>
                <a:spcPts val="5696"/>
              </a:lnSpc>
            </a:pPr>
            <a:r>
              <a:rPr lang="en-US" sz="4068" dirty="0">
                <a:solidFill>
                  <a:srgbClr val="FEF7E0"/>
                </a:solidFill>
                <a:latin typeface="Trenda 1"/>
                <a:ea typeface="Trenda 1"/>
                <a:cs typeface="Trenda 1"/>
                <a:sym typeface="Trenda 1"/>
              </a:rPr>
              <a:t>TARGETED INDUSTRIES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EFAEE"/>
        </a:solidFill>
        <a:effectLst/>
      </p:bgPr>
    </p:bg>
    <p:spTree>
      <p:nvGrpSpPr>
        <p:cNvPr id="1" name=""/>
        <p:cNvGrpSpPr/>
        <p:nvPr/>
      </p:nvGrpSpPr>
      <p:grpSpPr>
        <a:xfrm>
          <a:off x="0" y="0"/>
          <a:ext cx="0" cy="0"/>
          <a:chOff x="0" y="0"/>
          <a:chExt cx="0" cy="0"/>
        </a:xfrm>
      </p:grpSpPr>
      <p:grpSp>
        <p:nvGrpSpPr>
          <p:cNvPr id="2" name="Group 2"/>
          <p:cNvGrpSpPr/>
          <p:nvPr/>
        </p:nvGrpSpPr>
        <p:grpSpPr>
          <a:xfrm>
            <a:off x="454980" y="475585"/>
            <a:ext cx="17378041" cy="1218460"/>
            <a:chOff x="0" y="0"/>
            <a:chExt cx="7881668" cy="552623"/>
          </a:xfrm>
        </p:grpSpPr>
        <p:sp>
          <p:nvSpPr>
            <p:cNvPr id="3" name="Freeform 3"/>
            <p:cNvSpPr/>
            <p:nvPr/>
          </p:nvSpPr>
          <p:spPr>
            <a:xfrm>
              <a:off x="0" y="0"/>
              <a:ext cx="7881669" cy="552623"/>
            </a:xfrm>
            <a:custGeom>
              <a:avLst/>
              <a:gdLst/>
              <a:ahLst/>
              <a:cxnLst/>
              <a:rect l="l" t="t" r="r" b="b"/>
              <a:pathLst>
                <a:path w="7881669" h="552623">
                  <a:moveTo>
                    <a:pt x="7881669" y="276311"/>
                  </a:moveTo>
                  <a:lnTo>
                    <a:pt x="7678469" y="552623"/>
                  </a:lnTo>
                  <a:lnTo>
                    <a:pt x="203200" y="552623"/>
                  </a:lnTo>
                  <a:lnTo>
                    <a:pt x="0" y="276311"/>
                  </a:lnTo>
                  <a:lnTo>
                    <a:pt x="203200" y="0"/>
                  </a:lnTo>
                  <a:lnTo>
                    <a:pt x="7678469" y="0"/>
                  </a:lnTo>
                  <a:lnTo>
                    <a:pt x="7881669" y="276311"/>
                  </a:lnTo>
                  <a:close/>
                </a:path>
              </a:pathLst>
            </a:custGeom>
            <a:solidFill>
              <a:srgbClr val="070956"/>
            </a:solidFill>
          </p:spPr>
          <p:txBody>
            <a:bodyPr/>
            <a:lstStyle/>
            <a:p>
              <a:endParaRPr lang="en-US"/>
            </a:p>
          </p:txBody>
        </p:sp>
        <p:sp>
          <p:nvSpPr>
            <p:cNvPr id="4" name="TextBox 4"/>
            <p:cNvSpPr txBox="1"/>
            <p:nvPr/>
          </p:nvSpPr>
          <p:spPr>
            <a:xfrm>
              <a:off x="114300" y="-47625"/>
              <a:ext cx="7653068" cy="600248"/>
            </a:xfrm>
            <a:prstGeom prst="rect">
              <a:avLst/>
            </a:prstGeom>
          </p:spPr>
          <p:txBody>
            <a:bodyPr lIns="50800" tIns="50800" rIns="50800" bIns="50800" rtlCol="0" anchor="ctr"/>
            <a:lstStyle/>
            <a:p>
              <a:pPr algn="ctr">
                <a:lnSpc>
                  <a:spcPts val="2692"/>
                </a:lnSpc>
              </a:pPr>
              <a:endParaRPr/>
            </a:p>
          </p:txBody>
        </p:sp>
      </p:grpSp>
      <p:grpSp>
        <p:nvGrpSpPr>
          <p:cNvPr id="5" name="Group 5"/>
          <p:cNvGrpSpPr/>
          <p:nvPr/>
        </p:nvGrpSpPr>
        <p:grpSpPr>
          <a:xfrm>
            <a:off x="0" y="9629554"/>
            <a:ext cx="18288000" cy="1694773"/>
            <a:chOff x="0" y="0"/>
            <a:chExt cx="8294373" cy="768651"/>
          </a:xfrm>
        </p:grpSpPr>
        <p:sp>
          <p:nvSpPr>
            <p:cNvPr id="6" name="Freeform 6"/>
            <p:cNvSpPr/>
            <p:nvPr/>
          </p:nvSpPr>
          <p:spPr>
            <a:xfrm>
              <a:off x="0" y="0"/>
              <a:ext cx="8294373" cy="768651"/>
            </a:xfrm>
            <a:custGeom>
              <a:avLst/>
              <a:gdLst/>
              <a:ahLst/>
              <a:cxnLst/>
              <a:rect l="l" t="t" r="r" b="b"/>
              <a:pathLst>
                <a:path w="8294373" h="768651">
                  <a:moveTo>
                    <a:pt x="8294373" y="384325"/>
                  </a:moveTo>
                  <a:lnTo>
                    <a:pt x="8091173" y="768651"/>
                  </a:lnTo>
                  <a:lnTo>
                    <a:pt x="203200" y="768651"/>
                  </a:lnTo>
                  <a:lnTo>
                    <a:pt x="0" y="384325"/>
                  </a:lnTo>
                  <a:lnTo>
                    <a:pt x="203200" y="0"/>
                  </a:lnTo>
                  <a:lnTo>
                    <a:pt x="8091173" y="0"/>
                  </a:lnTo>
                  <a:lnTo>
                    <a:pt x="8294373" y="384325"/>
                  </a:lnTo>
                  <a:close/>
                </a:path>
              </a:pathLst>
            </a:custGeom>
            <a:solidFill>
              <a:srgbClr val="142483"/>
            </a:solidFill>
          </p:spPr>
          <p:txBody>
            <a:bodyPr/>
            <a:lstStyle/>
            <a:p>
              <a:endParaRPr lang="en-US"/>
            </a:p>
          </p:txBody>
        </p:sp>
        <p:sp>
          <p:nvSpPr>
            <p:cNvPr id="7" name="TextBox 7"/>
            <p:cNvSpPr txBox="1"/>
            <p:nvPr/>
          </p:nvSpPr>
          <p:spPr>
            <a:xfrm>
              <a:off x="114300" y="-47625"/>
              <a:ext cx="8065773" cy="816276"/>
            </a:xfrm>
            <a:prstGeom prst="rect">
              <a:avLst/>
            </a:prstGeom>
          </p:spPr>
          <p:txBody>
            <a:bodyPr lIns="50800" tIns="50800" rIns="50800" bIns="50800" rtlCol="0" anchor="ctr"/>
            <a:lstStyle/>
            <a:p>
              <a:pPr algn="ctr">
                <a:lnSpc>
                  <a:spcPts val="2692"/>
                </a:lnSpc>
              </a:pPr>
              <a:endParaRPr/>
            </a:p>
          </p:txBody>
        </p:sp>
      </p:grpSp>
      <p:sp>
        <p:nvSpPr>
          <p:cNvPr id="8" name="TextBox 8"/>
          <p:cNvSpPr txBox="1"/>
          <p:nvPr/>
        </p:nvSpPr>
        <p:spPr>
          <a:xfrm>
            <a:off x="2473306" y="618407"/>
            <a:ext cx="4953893" cy="837566"/>
          </a:xfrm>
          <a:prstGeom prst="rect">
            <a:avLst/>
          </a:prstGeom>
        </p:spPr>
        <p:txBody>
          <a:bodyPr lIns="0" tIns="0" rIns="0" bIns="0" rtlCol="0" anchor="t">
            <a:spAutoFit/>
          </a:bodyPr>
          <a:lstStyle/>
          <a:p>
            <a:pPr marL="0" lvl="0" indent="0" algn="l">
              <a:lnSpc>
                <a:spcPts val="6859"/>
              </a:lnSpc>
              <a:spcBef>
                <a:spcPct val="0"/>
              </a:spcBef>
            </a:pPr>
            <a:r>
              <a:rPr lang="en-US" sz="4899">
                <a:solidFill>
                  <a:srgbClr val="FEF7E0"/>
                </a:solidFill>
                <a:latin typeface="Trenda 1"/>
                <a:ea typeface="Trenda 1"/>
                <a:cs typeface="Trenda 1"/>
                <a:sym typeface="Trenda 1"/>
              </a:rPr>
              <a:t>PROJECTS WON</a:t>
            </a:r>
          </a:p>
        </p:txBody>
      </p:sp>
      <p:grpSp>
        <p:nvGrpSpPr>
          <p:cNvPr id="9" name="Group 9"/>
          <p:cNvGrpSpPr/>
          <p:nvPr/>
        </p:nvGrpSpPr>
        <p:grpSpPr>
          <a:xfrm>
            <a:off x="359730" y="314765"/>
            <a:ext cx="1792117" cy="1540101"/>
            <a:chOff x="0" y="0"/>
            <a:chExt cx="812800" cy="698500"/>
          </a:xfrm>
        </p:grpSpPr>
        <p:sp>
          <p:nvSpPr>
            <p:cNvPr id="10" name="Freeform 10"/>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1AA1D"/>
            </a:solidFill>
          </p:spPr>
          <p:txBody>
            <a:bodyPr/>
            <a:lstStyle/>
            <a:p>
              <a:endParaRPr lang="en-US"/>
            </a:p>
          </p:txBody>
        </p:sp>
        <p:sp>
          <p:nvSpPr>
            <p:cNvPr id="11" name="TextBox 11"/>
            <p:cNvSpPr txBox="1"/>
            <p:nvPr/>
          </p:nvSpPr>
          <p:spPr>
            <a:xfrm>
              <a:off x="114300" y="-47625"/>
              <a:ext cx="584200" cy="746125"/>
            </a:xfrm>
            <a:prstGeom prst="rect">
              <a:avLst/>
            </a:prstGeom>
          </p:spPr>
          <p:txBody>
            <a:bodyPr lIns="50800" tIns="50800" rIns="50800" bIns="50800" rtlCol="0" anchor="ctr"/>
            <a:lstStyle/>
            <a:p>
              <a:pPr algn="ctr">
                <a:lnSpc>
                  <a:spcPts val="2692"/>
                </a:lnSpc>
              </a:pPr>
              <a:endParaRPr/>
            </a:p>
          </p:txBody>
        </p:sp>
      </p:grpSp>
      <p:sp>
        <p:nvSpPr>
          <p:cNvPr id="12" name="Freeform 12"/>
          <p:cNvSpPr/>
          <p:nvPr/>
        </p:nvSpPr>
        <p:spPr>
          <a:xfrm>
            <a:off x="728332" y="566081"/>
            <a:ext cx="1054912" cy="1054912"/>
          </a:xfrm>
          <a:custGeom>
            <a:avLst/>
            <a:gdLst/>
            <a:ahLst/>
            <a:cxnLst/>
            <a:rect l="l" t="t" r="r" b="b"/>
            <a:pathLst>
              <a:path w="1054912" h="1054912">
                <a:moveTo>
                  <a:pt x="0" y="0"/>
                </a:moveTo>
                <a:lnTo>
                  <a:pt x="1054912" y="0"/>
                </a:lnTo>
                <a:lnTo>
                  <a:pt x="1054912" y="1054912"/>
                </a:lnTo>
                <a:lnTo>
                  <a:pt x="0" y="1054912"/>
                </a:lnTo>
                <a:lnTo>
                  <a:pt x="0" y="0"/>
                </a:lnTo>
                <a:close/>
              </a:path>
            </a:pathLst>
          </a:custGeom>
          <a:blipFill>
            <a:blip r:embed="rId2"/>
            <a:stretch>
              <a:fillRect/>
            </a:stretch>
          </a:blipFill>
        </p:spPr>
        <p:txBody>
          <a:bodyPr/>
          <a:lstStyle/>
          <a:p>
            <a:endParaRPr lang="en-US"/>
          </a:p>
        </p:txBody>
      </p:sp>
      <p:sp>
        <p:nvSpPr>
          <p:cNvPr id="13" name="TextBox 13"/>
          <p:cNvSpPr txBox="1"/>
          <p:nvPr/>
        </p:nvSpPr>
        <p:spPr>
          <a:xfrm>
            <a:off x="5290344" y="3143742"/>
            <a:ext cx="3550384" cy="4018566"/>
          </a:xfrm>
          <a:prstGeom prst="rect">
            <a:avLst/>
          </a:prstGeom>
        </p:spPr>
        <p:txBody>
          <a:bodyPr lIns="0" tIns="0" rIns="0" bIns="0" rtlCol="0" anchor="t">
            <a:spAutoFit/>
          </a:bodyPr>
          <a:lstStyle/>
          <a:p>
            <a:pPr algn="l">
              <a:lnSpc>
                <a:spcPts val="3214"/>
              </a:lnSpc>
            </a:pPr>
            <a:r>
              <a:rPr lang="en-US" sz="2922">
                <a:solidFill>
                  <a:srgbClr val="000000"/>
                </a:solidFill>
                <a:latin typeface="Trenda 5"/>
                <a:ea typeface="Trenda 5"/>
                <a:cs typeface="Trenda 5"/>
                <a:sym typeface="Trenda 5"/>
              </a:rPr>
              <a:t>In May 2025, SL4B and SLDC approved three performance agreements with LCFRE Sugar Land Town Square, LLC., allocating $12.5M over the next 5 years</a:t>
            </a:r>
          </a:p>
          <a:p>
            <a:pPr algn="l">
              <a:lnSpc>
                <a:spcPts val="3214"/>
              </a:lnSpc>
            </a:pPr>
            <a:endParaRPr lang="en-US" sz="2922">
              <a:solidFill>
                <a:srgbClr val="000000"/>
              </a:solidFill>
              <a:latin typeface="Trenda 5"/>
              <a:ea typeface="Trenda 5"/>
              <a:cs typeface="Trenda 5"/>
              <a:sym typeface="Trenda 5"/>
            </a:endParaRPr>
          </a:p>
        </p:txBody>
      </p:sp>
      <p:sp>
        <p:nvSpPr>
          <p:cNvPr id="14" name="Freeform 14"/>
          <p:cNvSpPr/>
          <p:nvPr/>
        </p:nvSpPr>
        <p:spPr>
          <a:xfrm>
            <a:off x="728332" y="2315899"/>
            <a:ext cx="4258741" cy="2288091"/>
          </a:xfrm>
          <a:custGeom>
            <a:avLst/>
            <a:gdLst/>
            <a:ahLst/>
            <a:cxnLst/>
            <a:rect l="l" t="t" r="r" b="b"/>
            <a:pathLst>
              <a:path w="4258741" h="2288091">
                <a:moveTo>
                  <a:pt x="0" y="0"/>
                </a:moveTo>
                <a:lnTo>
                  <a:pt x="4258741" y="0"/>
                </a:lnTo>
                <a:lnTo>
                  <a:pt x="4258741" y="2288090"/>
                </a:lnTo>
                <a:lnTo>
                  <a:pt x="0" y="2288090"/>
                </a:lnTo>
                <a:lnTo>
                  <a:pt x="0" y="0"/>
                </a:lnTo>
                <a:close/>
              </a:path>
            </a:pathLst>
          </a:custGeom>
          <a:blipFill>
            <a:blip r:embed="rId3"/>
            <a:stretch>
              <a:fillRect t="-2231" b="-2231"/>
            </a:stretch>
          </a:blipFill>
        </p:spPr>
        <p:txBody>
          <a:bodyPr/>
          <a:lstStyle/>
          <a:p>
            <a:endParaRPr lang="en-US"/>
          </a:p>
        </p:txBody>
      </p:sp>
      <p:sp>
        <p:nvSpPr>
          <p:cNvPr id="15" name="Freeform 15"/>
          <p:cNvSpPr/>
          <p:nvPr/>
        </p:nvSpPr>
        <p:spPr>
          <a:xfrm>
            <a:off x="728332" y="4738065"/>
            <a:ext cx="4258741" cy="2071761"/>
          </a:xfrm>
          <a:custGeom>
            <a:avLst/>
            <a:gdLst/>
            <a:ahLst/>
            <a:cxnLst/>
            <a:rect l="l" t="t" r="r" b="b"/>
            <a:pathLst>
              <a:path w="4258741" h="2071761">
                <a:moveTo>
                  <a:pt x="0" y="0"/>
                </a:moveTo>
                <a:lnTo>
                  <a:pt x="4258741" y="0"/>
                </a:lnTo>
                <a:lnTo>
                  <a:pt x="4258741" y="2071761"/>
                </a:lnTo>
                <a:lnTo>
                  <a:pt x="0" y="2071761"/>
                </a:lnTo>
                <a:lnTo>
                  <a:pt x="0" y="0"/>
                </a:lnTo>
                <a:close/>
              </a:path>
            </a:pathLst>
          </a:custGeom>
          <a:blipFill>
            <a:blip r:embed="rId4"/>
            <a:stretch>
              <a:fillRect l="-100575" t="-41881" b="-78702"/>
            </a:stretch>
          </a:blipFill>
        </p:spPr>
        <p:txBody>
          <a:bodyPr/>
          <a:lstStyle/>
          <a:p>
            <a:endParaRPr lang="en-US"/>
          </a:p>
        </p:txBody>
      </p:sp>
      <p:sp>
        <p:nvSpPr>
          <p:cNvPr id="16" name="Freeform 16"/>
          <p:cNvSpPr/>
          <p:nvPr/>
        </p:nvSpPr>
        <p:spPr>
          <a:xfrm>
            <a:off x="728332" y="6943176"/>
            <a:ext cx="4258741" cy="1826452"/>
          </a:xfrm>
          <a:custGeom>
            <a:avLst/>
            <a:gdLst/>
            <a:ahLst/>
            <a:cxnLst/>
            <a:rect l="l" t="t" r="r" b="b"/>
            <a:pathLst>
              <a:path w="4258741" h="1826452">
                <a:moveTo>
                  <a:pt x="0" y="0"/>
                </a:moveTo>
                <a:lnTo>
                  <a:pt x="4258741" y="0"/>
                </a:lnTo>
                <a:lnTo>
                  <a:pt x="4258741" y="1826453"/>
                </a:lnTo>
                <a:lnTo>
                  <a:pt x="0" y="1826453"/>
                </a:lnTo>
                <a:lnTo>
                  <a:pt x="0" y="0"/>
                </a:lnTo>
                <a:close/>
              </a:path>
            </a:pathLst>
          </a:custGeom>
          <a:blipFill>
            <a:blip r:embed="rId5"/>
            <a:stretch>
              <a:fillRect l="-1904" t="-18004" b="-116339"/>
            </a:stretch>
          </a:blipFill>
        </p:spPr>
        <p:txBody>
          <a:bodyPr/>
          <a:lstStyle/>
          <a:p>
            <a:endParaRPr lang="en-US"/>
          </a:p>
        </p:txBody>
      </p:sp>
      <p:sp>
        <p:nvSpPr>
          <p:cNvPr id="17" name="AutoShape 17"/>
          <p:cNvSpPr/>
          <p:nvPr/>
        </p:nvSpPr>
        <p:spPr>
          <a:xfrm>
            <a:off x="9163050" y="1988352"/>
            <a:ext cx="0" cy="6969736"/>
          </a:xfrm>
          <a:prstGeom prst="line">
            <a:avLst/>
          </a:prstGeom>
          <a:ln w="38100" cap="flat">
            <a:solidFill>
              <a:srgbClr val="253A80"/>
            </a:solidFill>
            <a:prstDash val="solid"/>
            <a:headEnd type="none" w="sm" len="sm"/>
            <a:tailEnd type="none" w="sm" len="sm"/>
          </a:ln>
        </p:spPr>
        <p:txBody>
          <a:bodyPr/>
          <a:lstStyle/>
          <a:p>
            <a:endParaRPr lang="en-US"/>
          </a:p>
        </p:txBody>
      </p:sp>
      <p:sp>
        <p:nvSpPr>
          <p:cNvPr id="18" name="Freeform 18"/>
          <p:cNvSpPr/>
          <p:nvPr/>
        </p:nvSpPr>
        <p:spPr>
          <a:xfrm>
            <a:off x="10173492" y="2315899"/>
            <a:ext cx="7085808" cy="4171127"/>
          </a:xfrm>
          <a:custGeom>
            <a:avLst/>
            <a:gdLst/>
            <a:ahLst/>
            <a:cxnLst/>
            <a:rect l="l" t="t" r="r" b="b"/>
            <a:pathLst>
              <a:path w="7085808" h="4171127">
                <a:moveTo>
                  <a:pt x="0" y="0"/>
                </a:moveTo>
                <a:lnTo>
                  <a:pt x="7085808" y="0"/>
                </a:lnTo>
                <a:lnTo>
                  <a:pt x="7085808" y="4171126"/>
                </a:lnTo>
                <a:lnTo>
                  <a:pt x="0" y="4171126"/>
                </a:lnTo>
                <a:lnTo>
                  <a:pt x="0" y="0"/>
                </a:lnTo>
                <a:close/>
              </a:path>
            </a:pathLst>
          </a:custGeom>
          <a:blipFill>
            <a:blip r:embed="rId6"/>
            <a:stretch>
              <a:fillRect r="-625"/>
            </a:stretch>
          </a:blipFill>
        </p:spPr>
        <p:txBody>
          <a:bodyPr/>
          <a:lstStyle/>
          <a:p>
            <a:endParaRPr lang="en-US"/>
          </a:p>
        </p:txBody>
      </p:sp>
      <p:sp>
        <p:nvSpPr>
          <p:cNvPr id="19" name="TextBox 19"/>
          <p:cNvSpPr txBox="1"/>
          <p:nvPr/>
        </p:nvSpPr>
        <p:spPr>
          <a:xfrm>
            <a:off x="9488767" y="6635207"/>
            <a:ext cx="8344253" cy="2322882"/>
          </a:xfrm>
          <a:prstGeom prst="rect">
            <a:avLst/>
          </a:prstGeom>
        </p:spPr>
        <p:txBody>
          <a:bodyPr lIns="0" tIns="0" rIns="0" bIns="0" rtlCol="0" anchor="t">
            <a:spAutoFit/>
          </a:bodyPr>
          <a:lstStyle/>
          <a:p>
            <a:pPr algn="ctr">
              <a:lnSpc>
                <a:spcPts val="2692"/>
              </a:lnSpc>
            </a:pPr>
            <a:endParaRPr/>
          </a:p>
          <a:p>
            <a:pPr algn="ctr">
              <a:lnSpc>
                <a:spcPts val="2692"/>
              </a:lnSpc>
              <a:spcBef>
                <a:spcPct val="0"/>
              </a:spcBef>
            </a:pPr>
            <a:r>
              <a:rPr lang="en-US" sz="1922">
                <a:solidFill>
                  <a:srgbClr val="000000"/>
                </a:solidFill>
                <a:latin typeface="Trenda 5"/>
                <a:ea typeface="Trenda 5"/>
                <a:cs typeface="Trenda 5"/>
                <a:sym typeface="Trenda 5"/>
              </a:rPr>
              <a:t>The 2025 expansion includes a direct incentive of $2,000,000 to be paid over 10 fiscal years, with a 10-year term. As part of the performance obligations, the company will sign a new 10-year lease at 1111 Gillingham Lane, create 500 new jobs with an average annual salary of $61,240, and invest $77,000,000 in capital improvements.</a:t>
            </a:r>
          </a:p>
          <a:p>
            <a:pPr algn="ctr">
              <a:lnSpc>
                <a:spcPts val="2692"/>
              </a:lnSpc>
              <a:spcBef>
                <a:spcPct val="0"/>
              </a:spcBef>
            </a:pPr>
            <a:endParaRPr lang="en-US" sz="1922">
              <a:solidFill>
                <a:srgbClr val="000000"/>
              </a:solidFill>
              <a:latin typeface="Trenda 5"/>
              <a:ea typeface="Trenda 5"/>
              <a:cs typeface="Trenda 5"/>
              <a:sym typeface="Trenda 5"/>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8508A"/>
        </a:solidFill>
        <a:effectLst/>
      </p:bgPr>
    </p:bg>
    <p:spTree>
      <p:nvGrpSpPr>
        <p:cNvPr id="1" name=""/>
        <p:cNvGrpSpPr/>
        <p:nvPr/>
      </p:nvGrpSpPr>
      <p:grpSpPr>
        <a:xfrm>
          <a:off x="0" y="0"/>
          <a:ext cx="0" cy="0"/>
          <a:chOff x="0" y="0"/>
          <a:chExt cx="0" cy="0"/>
        </a:xfrm>
      </p:grpSpPr>
      <p:grpSp>
        <p:nvGrpSpPr>
          <p:cNvPr id="2" name="Group 2"/>
          <p:cNvGrpSpPr/>
          <p:nvPr/>
        </p:nvGrpSpPr>
        <p:grpSpPr>
          <a:xfrm>
            <a:off x="7698053" y="0"/>
            <a:ext cx="10866110" cy="10451867"/>
            <a:chOff x="0" y="0"/>
            <a:chExt cx="952972" cy="916642"/>
          </a:xfrm>
        </p:grpSpPr>
        <p:sp>
          <p:nvSpPr>
            <p:cNvPr id="3" name="Freeform 3"/>
            <p:cNvSpPr/>
            <p:nvPr/>
          </p:nvSpPr>
          <p:spPr>
            <a:xfrm>
              <a:off x="0" y="0"/>
              <a:ext cx="952972" cy="916642"/>
            </a:xfrm>
            <a:custGeom>
              <a:avLst/>
              <a:gdLst/>
              <a:ahLst/>
              <a:cxnLst/>
              <a:rect l="l" t="t" r="r" b="b"/>
              <a:pathLst>
                <a:path w="952972" h="916642">
                  <a:moveTo>
                    <a:pt x="714847" y="0"/>
                  </a:moveTo>
                  <a:lnTo>
                    <a:pt x="952972" y="238125"/>
                  </a:lnTo>
                  <a:lnTo>
                    <a:pt x="952972" y="678517"/>
                  </a:lnTo>
                  <a:lnTo>
                    <a:pt x="714847" y="916642"/>
                  </a:lnTo>
                  <a:lnTo>
                    <a:pt x="238125" y="916642"/>
                  </a:lnTo>
                  <a:lnTo>
                    <a:pt x="0" y="678517"/>
                  </a:lnTo>
                  <a:lnTo>
                    <a:pt x="0" y="238125"/>
                  </a:lnTo>
                  <a:lnTo>
                    <a:pt x="238125" y="0"/>
                  </a:lnTo>
                  <a:lnTo>
                    <a:pt x="714847" y="0"/>
                  </a:lnTo>
                  <a:close/>
                </a:path>
              </a:pathLst>
            </a:custGeom>
            <a:solidFill>
              <a:srgbClr val="E63F76"/>
            </a:solidFill>
          </p:spPr>
          <p:txBody>
            <a:bodyPr/>
            <a:lstStyle/>
            <a:p>
              <a:endParaRPr lang="en-US"/>
            </a:p>
          </p:txBody>
        </p:sp>
        <p:sp>
          <p:nvSpPr>
            <p:cNvPr id="4" name="TextBox 4"/>
            <p:cNvSpPr txBox="1"/>
            <p:nvPr/>
          </p:nvSpPr>
          <p:spPr>
            <a:xfrm>
              <a:off x="63500" y="15875"/>
              <a:ext cx="825972" cy="837267"/>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0" y="0"/>
            <a:ext cx="7698053" cy="10287000"/>
            <a:chOff x="0" y="0"/>
            <a:chExt cx="877836" cy="1173062"/>
          </a:xfrm>
        </p:grpSpPr>
        <p:sp>
          <p:nvSpPr>
            <p:cNvPr id="6" name="Freeform 6"/>
            <p:cNvSpPr/>
            <p:nvPr/>
          </p:nvSpPr>
          <p:spPr>
            <a:xfrm>
              <a:off x="0" y="0"/>
              <a:ext cx="877836" cy="1173062"/>
            </a:xfrm>
            <a:custGeom>
              <a:avLst/>
              <a:gdLst/>
              <a:ahLst/>
              <a:cxnLst/>
              <a:rect l="l" t="t" r="r" b="b"/>
              <a:pathLst>
                <a:path w="877836" h="1173062">
                  <a:moveTo>
                    <a:pt x="0" y="0"/>
                  </a:moveTo>
                  <a:lnTo>
                    <a:pt x="877836" y="0"/>
                  </a:lnTo>
                  <a:lnTo>
                    <a:pt x="877836" y="1173062"/>
                  </a:lnTo>
                  <a:lnTo>
                    <a:pt x="0" y="1173062"/>
                  </a:lnTo>
                  <a:close/>
                </a:path>
              </a:pathLst>
            </a:custGeom>
            <a:blipFill>
              <a:blip r:embed="rId3"/>
              <a:stretch>
                <a:fillRect l="-50286" r="-50286"/>
              </a:stretch>
            </a:blipFill>
          </p:spPr>
          <p:txBody>
            <a:bodyPr/>
            <a:lstStyle/>
            <a:p>
              <a:endParaRPr lang="en-US"/>
            </a:p>
          </p:txBody>
        </p:sp>
      </p:grpSp>
      <p:sp>
        <p:nvSpPr>
          <p:cNvPr id="7" name="Freeform 7"/>
          <p:cNvSpPr/>
          <p:nvPr/>
        </p:nvSpPr>
        <p:spPr>
          <a:xfrm>
            <a:off x="10720828" y="633685"/>
            <a:ext cx="4168921" cy="2053083"/>
          </a:xfrm>
          <a:custGeom>
            <a:avLst/>
            <a:gdLst/>
            <a:ahLst/>
            <a:cxnLst/>
            <a:rect l="l" t="t" r="r" b="b"/>
            <a:pathLst>
              <a:path w="4168921" h="2053083">
                <a:moveTo>
                  <a:pt x="0" y="0"/>
                </a:moveTo>
                <a:lnTo>
                  <a:pt x="4168921" y="0"/>
                </a:lnTo>
                <a:lnTo>
                  <a:pt x="4168921" y="2053082"/>
                </a:lnTo>
                <a:lnTo>
                  <a:pt x="0" y="2053082"/>
                </a:lnTo>
                <a:lnTo>
                  <a:pt x="0" y="0"/>
                </a:lnTo>
                <a:close/>
              </a:path>
            </a:pathLst>
          </a:custGeom>
          <a:blipFill>
            <a:blip r:embed="rId4"/>
            <a:stretch>
              <a:fillRect t="-60" b="-15295"/>
            </a:stretch>
          </a:blipFill>
        </p:spPr>
        <p:txBody>
          <a:bodyPr/>
          <a:lstStyle/>
          <a:p>
            <a:endParaRPr lang="en-US"/>
          </a:p>
        </p:txBody>
      </p:sp>
      <p:sp>
        <p:nvSpPr>
          <p:cNvPr id="8" name="TextBox 8"/>
          <p:cNvSpPr txBox="1"/>
          <p:nvPr/>
        </p:nvSpPr>
        <p:spPr>
          <a:xfrm>
            <a:off x="8352835" y="3509175"/>
            <a:ext cx="9144000" cy="5303705"/>
          </a:xfrm>
          <a:prstGeom prst="rect">
            <a:avLst/>
          </a:prstGeom>
        </p:spPr>
        <p:txBody>
          <a:bodyPr lIns="0" tIns="0" rIns="0" bIns="0" rtlCol="0" anchor="t">
            <a:spAutoFit/>
          </a:bodyPr>
          <a:lstStyle/>
          <a:p>
            <a:pPr algn="ctr">
              <a:lnSpc>
                <a:spcPts val="4178"/>
              </a:lnSpc>
            </a:pPr>
            <a:r>
              <a:rPr lang="en-US" sz="2984" b="1">
                <a:solidFill>
                  <a:srgbClr val="FFFFFF"/>
                </a:solidFill>
                <a:latin typeface="Trenda 7 Semi-Bold"/>
                <a:ea typeface="Trenda 7 Semi-Bold"/>
                <a:cs typeface="Trenda 7 Semi-Bold"/>
                <a:sym typeface="Trenda 7 Semi-Bold"/>
              </a:rPr>
              <a:t>Who We Are:</a:t>
            </a:r>
          </a:p>
          <a:p>
            <a:pPr algn="ctr">
              <a:lnSpc>
                <a:spcPts val="4178"/>
              </a:lnSpc>
            </a:pPr>
            <a:endParaRPr lang="en-US" sz="2984" b="1">
              <a:solidFill>
                <a:srgbClr val="FFFFFF"/>
              </a:solidFill>
              <a:latin typeface="Trenda 7 Semi-Bold"/>
              <a:ea typeface="Trenda 7 Semi-Bold"/>
              <a:cs typeface="Trenda 7 Semi-Bold"/>
              <a:sym typeface="Trenda 7 Semi-Bold"/>
            </a:endParaRPr>
          </a:p>
          <a:p>
            <a:pPr algn="ctr">
              <a:lnSpc>
                <a:spcPts val="4178"/>
              </a:lnSpc>
            </a:pPr>
            <a:r>
              <a:rPr lang="en-US" sz="2984" b="1">
                <a:solidFill>
                  <a:srgbClr val="FFFFFF"/>
                </a:solidFill>
                <a:latin typeface="Trenda 7 Semi-Bold"/>
                <a:ea typeface="Trenda 7 Semi-Bold"/>
                <a:cs typeface="Trenda 7 Semi-Bold"/>
                <a:sym typeface="Trenda 7 Semi-Bold"/>
              </a:rPr>
              <a:t>Visit Sugar Land is the Official Destination Management Organization (DMO) for the City of Sugar Land</a:t>
            </a:r>
          </a:p>
          <a:p>
            <a:pPr algn="ctr">
              <a:lnSpc>
                <a:spcPts val="4178"/>
              </a:lnSpc>
            </a:pPr>
            <a:endParaRPr lang="en-US" sz="2984" b="1">
              <a:solidFill>
                <a:srgbClr val="FFFFFF"/>
              </a:solidFill>
              <a:latin typeface="Trenda 7 Semi-Bold"/>
              <a:ea typeface="Trenda 7 Semi-Bold"/>
              <a:cs typeface="Trenda 7 Semi-Bold"/>
              <a:sym typeface="Trenda 7 Semi-Bold"/>
            </a:endParaRPr>
          </a:p>
          <a:p>
            <a:pPr algn="ctr">
              <a:lnSpc>
                <a:spcPts val="4178"/>
              </a:lnSpc>
            </a:pPr>
            <a:r>
              <a:rPr lang="en-US" sz="2984" b="1">
                <a:solidFill>
                  <a:srgbClr val="FFFFFF"/>
                </a:solidFill>
                <a:latin typeface="Trenda 7 Semi-Bold"/>
                <a:ea typeface="Trenda 7 Semi-Bold"/>
                <a:cs typeface="Trenda 7 Semi-Bold"/>
                <a:sym typeface="Trenda 7 Semi-Bold"/>
              </a:rPr>
              <a:t>Our purpose is to attract visitors to Sugar Land, help create a positive experience once they’re here, and generate Hotel Occupancy Tax.</a:t>
            </a:r>
          </a:p>
          <a:p>
            <a:pPr algn="l">
              <a:lnSpc>
                <a:spcPts val="4178"/>
              </a:lnSpc>
            </a:pPr>
            <a:endParaRPr lang="en-US" sz="2984" b="1">
              <a:solidFill>
                <a:srgbClr val="FFFFFF"/>
              </a:solidFill>
              <a:latin typeface="Trenda 7 Semi-Bold"/>
              <a:ea typeface="Trenda 7 Semi-Bold"/>
              <a:cs typeface="Trenda 7 Semi-Bold"/>
              <a:sym typeface="Trenda 7 Semi-Bold"/>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368</TotalTime>
  <Words>1045</Words>
  <Application>Microsoft Office PowerPoint</Application>
  <PresentationFormat>Custom</PresentationFormat>
  <Paragraphs>182</Paragraphs>
  <Slides>21</Slides>
  <Notes>12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21</vt:i4>
      </vt:variant>
    </vt:vector>
  </HeadingPairs>
  <TitlesOfParts>
    <vt:vector size="30" baseType="lpstr">
      <vt:lpstr>Trenda 7 Semi-Bold</vt:lpstr>
      <vt:lpstr>Trenda 4</vt:lpstr>
      <vt:lpstr>Trenda 2</vt:lpstr>
      <vt:lpstr>Arial</vt:lpstr>
      <vt:lpstr>Calibri</vt:lpstr>
      <vt:lpstr>Trenda 5</vt:lpstr>
      <vt:lpstr>Trenda 3</vt:lpstr>
      <vt:lpstr>Trenda 1</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4A &amp; HOT Budget Workshop</dc:title>
  <dc:creator>Briscoe, Darryl</dc:creator>
  <cp:lastModifiedBy>Briscoe, Darryl</cp:lastModifiedBy>
  <cp:revision>2</cp:revision>
  <dcterms:created xsi:type="dcterms:W3CDTF">2006-08-16T00:00:00Z</dcterms:created>
  <dcterms:modified xsi:type="dcterms:W3CDTF">2025-11-05T14:14:34Z</dcterms:modified>
  <dc:identifier>DAGvH3Rrcfw</dc:identifier>
</cp:coreProperties>
</file>